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766" r:id="rId5"/>
  </p:sldMasterIdLst>
  <p:notesMasterIdLst>
    <p:notesMasterId r:id="rId73"/>
  </p:notesMasterIdLst>
  <p:handoutMasterIdLst>
    <p:handoutMasterId r:id="rId74"/>
  </p:handoutMasterIdLst>
  <p:sldIdLst>
    <p:sldId id="265" r:id="rId6"/>
    <p:sldId id="834" r:id="rId7"/>
    <p:sldId id="871" r:id="rId8"/>
    <p:sldId id="872" r:id="rId9"/>
    <p:sldId id="873" r:id="rId10"/>
    <p:sldId id="746" r:id="rId11"/>
    <p:sldId id="874" r:id="rId12"/>
    <p:sldId id="875" r:id="rId13"/>
    <p:sldId id="914" r:id="rId14"/>
    <p:sldId id="910" r:id="rId15"/>
    <p:sldId id="904" r:id="rId16"/>
    <p:sldId id="877" r:id="rId17"/>
    <p:sldId id="879" r:id="rId18"/>
    <p:sldId id="823" r:id="rId19"/>
    <p:sldId id="878" r:id="rId20"/>
    <p:sldId id="919" r:id="rId21"/>
    <p:sldId id="827" r:id="rId22"/>
    <p:sldId id="865" r:id="rId23"/>
    <p:sldId id="915" r:id="rId24"/>
    <p:sldId id="916" r:id="rId25"/>
    <p:sldId id="867" r:id="rId26"/>
    <p:sldId id="868" r:id="rId27"/>
    <p:sldId id="917" r:id="rId28"/>
    <p:sldId id="869" r:id="rId29"/>
    <p:sldId id="918" r:id="rId30"/>
    <p:sldId id="880" r:id="rId31"/>
    <p:sldId id="863" r:id="rId32"/>
    <p:sldId id="912" r:id="rId33"/>
    <p:sldId id="828" r:id="rId34"/>
    <p:sldId id="557" r:id="rId35"/>
    <p:sldId id="654" r:id="rId36"/>
    <p:sldId id="896" r:id="rId37"/>
    <p:sldId id="883" r:id="rId38"/>
    <p:sldId id="884" r:id="rId39"/>
    <p:sldId id="897" r:id="rId40"/>
    <p:sldId id="885" r:id="rId41"/>
    <p:sldId id="886" r:id="rId42"/>
    <p:sldId id="887" r:id="rId43"/>
    <p:sldId id="888" r:id="rId44"/>
    <p:sldId id="889" r:id="rId45"/>
    <p:sldId id="890" r:id="rId46"/>
    <p:sldId id="621" r:id="rId47"/>
    <p:sldId id="891" r:id="rId48"/>
    <p:sldId id="895" r:id="rId49"/>
    <p:sldId id="894" r:id="rId50"/>
    <p:sldId id="903" r:id="rId51"/>
    <p:sldId id="893" r:id="rId52"/>
    <p:sldId id="802" r:id="rId53"/>
    <p:sldId id="788" r:id="rId54"/>
    <p:sldId id="789" r:id="rId55"/>
    <p:sldId id="906" r:id="rId56"/>
    <p:sldId id="835" r:id="rId57"/>
    <p:sldId id="920" r:id="rId58"/>
    <p:sldId id="921" r:id="rId59"/>
    <p:sldId id="840" r:id="rId60"/>
    <p:sldId id="851" r:id="rId61"/>
    <p:sldId id="852" r:id="rId62"/>
    <p:sldId id="922" r:id="rId63"/>
    <p:sldId id="844" r:id="rId64"/>
    <p:sldId id="836" r:id="rId65"/>
    <p:sldId id="854" r:id="rId66"/>
    <p:sldId id="837" r:id="rId67"/>
    <p:sldId id="855" r:id="rId68"/>
    <p:sldId id="847" r:id="rId69"/>
    <p:sldId id="849" r:id="rId70"/>
    <p:sldId id="850" r:id="rId71"/>
    <p:sldId id="819" r:id="rId72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00"/>
    <a:srgbClr val="669900"/>
    <a:srgbClr val="993300"/>
    <a:srgbClr val="FFFF66"/>
    <a:srgbClr val="336699"/>
    <a:srgbClr val="990000"/>
    <a:srgbClr val="CC3300"/>
    <a:srgbClr val="0099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57" autoAdjust="0"/>
    <p:restoredTop sz="99814" autoAdjust="0"/>
  </p:normalViewPr>
  <p:slideViewPr>
    <p:cSldViewPr>
      <p:cViewPr varScale="1">
        <p:scale>
          <a:sx n="97" d="100"/>
          <a:sy n="97" d="100"/>
        </p:scale>
        <p:origin x="10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598"/>
    </p:cViewPr>
  </p:sorterViewPr>
  <p:notesViewPr>
    <p:cSldViewPr>
      <p:cViewPr varScale="1">
        <p:scale>
          <a:sx n="128" d="100"/>
          <a:sy n="128" d="100"/>
        </p:scale>
        <p:origin x="-1002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'2016-2017 (2)'!$A$9</c:f>
              <c:strCache>
                <c:ptCount val="1"/>
                <c:pt idx="0">
                  <c:v>ASSIST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'2016-2017 (2)'!$B$8:$G$8</c:f>
              <c:numCache>
                <c:formatCode>mmm\-yy</c:formatCode>
                <c:ptCount val="6"/>
                <c:pt idx="0">
                  <c:v>42644</c:v>
                </c:pt>
                <c:pt idx="1">
                  <c:v>42675</c:v>
                </c:pt>
                <c:pt idx="2">
                  <c:v>42705</c:v>
                </c:pt>
                <c:pt idx="3">
                  <c:v>42736</c:v>
                </c:pt>
                <c:pt idx="4">
                  <c:v>42767</c:v>
                </c:pt>
                <c:pt idx="5" formatCode="[$-409]mmm\-yy;@">
                  <c:v>42795</c:v>
                </c:pt>
              </c:numCache>
            </c:numRef>
          </c:cat>
          <c:val>
            <c:numRef>
              <c:f>'2016-2017 (2)'!$B$9:$G$9</c:f>
              <c:numCache>
                <c:formatCode>0%</c:formatCode>
                <c:ptCount val="6"/>
                <c:pt idx="0">
                  <c:v>0.2730630268968286</c:v>
                </c:pt>
                <c:pt idx="1">
                  <c:v>0.28116199792500368</c:v>
                </c:pt>
                <c:pt idx="2">
                  <c:v>0.29058441558441561</c:v>
                </c:pt>
                <c:pt idx="3">
                  <c:v>0.39936751750621186</c:v>
                </c:pt>
                <c:pt idx="4">
                  <c:v>0.30079498547622685</c:v>
                </c:pt>
                <c:pt idx="5">
                  <c:v>0.31007879185817466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'2016-2017 (2)'!$A$10</c:f>
              <c:strCache>
                <c:ptCount val="1"/>
                <c:pt idx="0">
                  <c:v>Grants.gov Downloadable Forms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'2016-2017 (2)'!$B$8:$G$8</c:f>
              <c:numCache>
                <c:formatCode>mmm\-yy</c:formatCode>
                <c:ptCount val="6"/>
                <c:pt idx="0">
                  <c:v>42644</c:v>
                </c:pt>
                <c:pt idx="1">
                  <c:v>42675</c:v>
                </c:pt>
                <c:pt idx="2">
                  <c:v>42705</c:v>
                </c:pt>
                <c:pt idx="3">
                  <c:v>42736</c:v>
                </c:pt>
                <c:pt idx="4">
                  <c:v>42767</c:v>
                </c:pt>
                <c:pt idx="5" formatCode="[$-409]mmm\-yy;@">
                  <c:v>42795</c:v>
                </c:pt>
              </c:numCache>
            </c:numRef>
          </c:cat>
          <c:val>
            <c:numRef>
              <c:f>'2016-2017 (2)'!$B$10:$G$10</c:f>
              <c:numCache>
                <c:formatCode>0%</c:formatCode>
                <c:ptCount val="6"/>
                <c:pt idx="0">
                  <c:v>0.21380971497390605</c:v>
                </c:pt>
                <c:pt idx="1">
                  <c:v>0.18600859641322068</c:v>
                </c:pt>
                <c:pt idx="2">
                  <c:v>0.20576298701298701</c:v>
                </c:pt>
                <c:pt idx="3">
                  <c:v>0.29771854529026431</c:v>
                </c:pt>
                <c:pt idx="4">
                  <c:v>0.16358354991591501</c:v>
                </c:pt>
                <c:pt idx="5">
                  <c:v>0.14297439264609324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'2016-2017 (2)'!$A$11</c:f>
              <c:strCache>
                <c:ptCount val="1"/>
                <c:pt idx="0">
                  <c:v>Grants.gov Workspace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'2016-2017 (2)'!$B$8:$G$8</c:f>
              <c:numCache>
                <c:formatCode>mmm\-yy</c:formatCode>
                <c:ptCount val="6"/>
                <c:pt idx="0">
                  <c:v>42644</c:v>
                </c:pt>
                <c:pt idx="1">
                  <c:v>42675</c:v>
                </c:pt>
                <c:pt idx="2">
                  <c:v>42705</c:v>
                </c:pt>
                <c:pt idx="3">
                  <c:v>42736</c:v>
                </c:pt>
                <c:pt idx="4">
                  <c:v>42767</c:v>
                </c:pt>
                <c:pt idx="5" formatCode="[$-409]mmm\-yy;@">
                  <c:v>42795</c:v>
                </c:pt>
              </c:numCache>
            </c:numRef>
          </c:cat>
          <c:val>
            <c:numRef>
              <c:f>'2016-2017 (2)'!$B$11:$G$11</c:f>
              <c:numCache>
                <c:formatCode>0%</c:formatCode>
                <c:ptCount val="6"/>
                <c:pt idx="0">
                  <c:v>1.2043356081894822E-3</c:v>
                </c:pt>
                <c:pt idx="1">
                  <c:v>2.6678523788350376E-3</c:v>
                </c:pt>
                <c:pt idx="2">
                  <c:v>5.88474025974026E-3</c:v>
                </c:pt>
                <c:pt idx="3">
                  <c:v>3.0720578269708608E-2</c:v>
                </c:pt>
                <c:pt idx="4">
                  <c:v>4.4335728481883505E-3</c:v>
                </c:pt>
                <c:pt idx="5">
                  <c:v>4.9244911359159552E-3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'2016-2017 (2)'!$A$12</c:f>
              <c:strCache>
                <c:ptCount val="1"/>
                <c:pt idx="0">
                  <c:v>S2S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'2016-2017 (2)'!$B$8:$G$8</c:f>
              <c:numCache>
                <c:formatCode>mmm\-yy</c:formatCode>
                <c:ptCount val="6"/>
                <c:pt idx="0">
                  <c:v>42644</c:v>
                </c:pt>
                <c:pt idx="1">
                  <c:v>42675</c:v>
                </c:pt>
                <c:pt idx="2">
                  <c:v>42705</c:v>
                </c:pt>
                <c:pt idx="3">
                  <c:v>42736</c:v>
                </c:pt>
                <c:pt idx="4">
                  <c:v>42767</c:v>
                </c:pt>
                <c:pt idx="5" formatCode="[$-409]mmm\-yy;@">
                  <c:v>42795</c:v>
                </c:pt>
              </c:numCache>
            </c:numRef>
          </c:cat>
          <c:val>
            <c:numRef>
              <c:f>'2016-2017 (2)'!$B$12:$G$12</c:f>
              <c:numCache>
                <c:formatCode>0%</c:formatCode>
                <c:ptCount val="6"/>
                <c:pt idx="0">
                  <c:v>0.51192292252107585</c:v>
                </c:pt>
                <c:pt idx="1">
                  <c:v>0.53016155328294057</c:v>
                </c:pt>
                <c:pt idx="2">
                  <c:v>0.49776785714285715</c:v>
                </c:pt>
                <c:pt idx="3">
                  <c:v>0.27219335893381524</c:v>
                </c:pt>
                <c:pt idx="4">
                  <c:v>0.53118789175966974</c:v>
                </c:pt>
                <c:pt idx="5">
                  <c:v>0.54202232435981612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2485624"/>
        <c:axId val="432486016"/>
      </c:lineChart>
      <c:dateAx>
        <c:axId val="4324856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486016"/>
        <c:crosses val="autoZero"/>
        <c:auto val="1"/>
        <c:lblOffset val="100"/>
        <c:baseTimeUnit val="months"/>
      </c:dateAx>
      <c:valAx>
        <c:axId val="43248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485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3090ED-F84E-4702-8628-4EFC554E2090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F3931D-20C8-4A83-A683-04A5575D7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ECC29C-75CC-46FE-8B5A-86290649DD64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30423"/>
            <a:ext cx="7437120" cy="3154441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AD43B8-FF20-4D5F-A0AE-68337BAD2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1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27" tIns="45713" rIns="91427" bIns="45713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D015D4-4796-4D21-BAD0-1641EFC35A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1913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1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5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94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6BDA-8E23-4A27-A373-8E5F3F6057C9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40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6BDA-8E23-4A27-A373-8E5F3F6057C9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60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6BDA-8E23-4A27-A373-8E5F3F6057C9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38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6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64008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5575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12A3-0448-48FB-98ED-E287151C357F}" type="datetime1">
              <a:rPr lang="en-US" smtClean="0"/>
              <a:t>4/26/2017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BECE6F-C8B3-4AFE-ABE6-796915081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7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39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5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0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171E9-4B2C-41B2-BF6C-57A42149FC50}" type="datetime1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3DC8-D049-4606-B080-DDC65A2B6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BF148-E73E-4D8B-B910-0CE5E3F174FD}" type="datetime1">
              <a:rPr lang="en-US" smtClean="0"/>
              <a:t>4/26/2017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780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A70DE3-2F75-431A-9D09-64CA1AB22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72000" y="1549400"/>
            <a:ext cx="0" cy="48450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01752" y="1371600"/>
            <a:ext cx="4038600" cy="46817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800600" y="1371600"/>
            <a:ext cx="4038600" cy="46817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CD5E3-A4EB-4AC6-99A8-D02631F95FEC}" type="datetime1">
              <a:rPr lang="en-US" smtClean="0"/>
              <a:t>4/26/2017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609F-50E7-4B9A-B62F-6598EDD47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04925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4025" y="915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83338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20788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59275" y="1009650"/>
            <a:ext cx="420688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447800"/>
            <a:ext cx="4040188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1329" y="1447800"/>
            <a:ext cx="4041775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1352" cy="7589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301752" y="2286000"/>
            <a:ext cx="4041648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4800600" y="2286000"/>
            <a:ext cx="4038600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642-9447-44D9-BE9A-3A834A51656F}" type="datetime1">
              <a:rPr lang="en-US" smtClean="0"/>
              <a:t>4/26/2017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4340225" y="1000125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4FF90E-4C55-4D59-BE6A-CE57DBB6E3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3830-FD42-4C76-AE9C-69FCD2278259}" type="datetime1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206B-4A4A-47B0-BA21-D142872E96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15CA5-FFA0-48C7-A4EB-4599202DDECF}" type="datetime1">
              <a:rPr lang="en-US" smtClean="0"/>
              <a:t>4/26/2017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5F9C02-60A3-4AB1-8821-EDEFB4936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6430963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5575" y="119063"/>
            <a:ext cx="8832850" cy="66294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295400"/>
          </a:xfrm>
        </p:spPr>
        <p:txBody>
          <a:bodyPr>
            <a:noAutofit/>
          </a:bodyPr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2362200" cy="38401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7A78-8D50-428B-A009-C5834E26A8C6}" type="datetime1">
              <a:rPr lang="en-US" smtClean="0"/>
              <a:t>4/26/2017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81000" y="64103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371600" y="30480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57A446-9BC9-43AE-8342-D14CD2C56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2400"/>
            <a:ext cx="8832850" cy="381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61925" y="5270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282D-26B6-44D3-B7EC-7AE7D64B3852}" type="datetime1">
              <a:rPr lang="en-US" smtClean="0"/>
              <a:t>4/26/2017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0956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9ED5-8942-4B81-BD67-FB5B28D59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C77784-1A32-4EB5-A180-CA6B06A33B00}" type="datetime1">
              <a:rPr lang="en-US" smtClean="0"/>
              <a:t>4/26/2017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55713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271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8F9F7B-CFD3-427C-AA27-636EAEBF9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3843163" y="6172201"/>
            <a:ext cx="3942523" cy="3206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A8FF058-AD71-459A-A016-0CB261303DBC}" type="datetime4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April 26, 2017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8DF745-7D3F-47F4-83A3-874385CFAA69}" type="slidenum">
              <a:rPr lang="en-US" smtClean="0">
                <a:solidFill>
                  <a:srgbClr val="1F497D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7200" y="6329849"/>
            <a:ext cx="448365" cy="4468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6346" y="6380728"/>
            <a:ext cx="2582550" cy="3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notice-files/NOT-OD-16-082.html" TargetMode="External"/><Relationship Id="rId2" Type="http://schemas.openxmlformats.org/officeDocument/2006/relationships/hyperlink" Target="http://grants.nih.gov/grants/guide/notice-files/NOT-OD-14-129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grants.nih.gov/grants/Annotated_FO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www.grants.gov/web/grants/support/technical-support/recommended-software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grants.nih.gov/grants/guide/notice-files/NOT-OD-17-030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5" Type="http://schemas.openxmlformats.org/officeDocument/2006/relationships/image" Target="../media/image69.png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grants.nih.gov/grants/forms_page_limits.htm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rants.nih.gov/grants/how-to-apply-application-guide/resources/annotated-form-sets.htm" TargetMode="External"/><Relationship Id="rId4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grants.nih.gov/grants/ElectronicReceipt/support.htm" TargetMode="Externa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era.nih.gov/modules_user-guides_documentation.cfm" TargetMode="External"/><Relationship Id="rId2" Type="http://schemas.openxmlformats.org/officeDocument/2006/relationships/hyperlink" Target="http://grants.nih.gov/support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png"/><Relationship Id="rId5" Type="http://schemas.openxmlformats.org/officeDocument/2006/relationships/hyperlink" Target="http://www.grants.gov/help/help.jsp" TargetMode="External"/><Relationship Id="rId4" Type="http://schemas.openxmlformats.org/officeDocument/2006/relationships/hyperlink" Target="mailto:support@grants.gov?subject=Grants.gov%20support%20email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how-to-apply-application-guide/resources/annotated-form-sets.htm" TargetMode="External"/><Relationship Id="rId7" Type="http://schemas.openxmlformats.org/officeDocument/2006/relationships/image" Target="../media/image83.png"/><Relationship Id="rId2" Type="http://schemas.openxmlformats.org/officeDocument/2006/relationships/hyperlink" Target="http://grants.nih.gov/grants/how-to-apply-application-guid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ra.nih.gov/era_training/assist.cfm" TargetMode="External"/><Relationship Id="rId5" Type="http://schemas.openxmlformats.org/officeDocument/2006/relationships/hyperlink" Target="http://era.nih.gov/erahelp/ASSIST/" TargetMode="External"/><Relationship Id="rId4" Type="http://schemas.openxmlformats.org/officeDocument/2006/relationships/hyperlink" Target="https://public.era.nih.gov/assist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71040" y="3429000"/>
            <a:ext cx="8896760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669900"/>
                </a:solidFill>
              </a:rPr>
              <a:t>Application Preparation &amp; Submission</a:t>
            </a:r>
            <a:r>
              <a:rPr lang="en-US" sz="3000" dirty="0" smtClean="0">
                <a:solidFill>
                  <a:srgbClr val="1F497D"/>
                </a:solidFill>
              </a:rPr>
              <a:t/>
            </a:r>
            <a:br>
              <a:rPr lang="en-US" sz="3000" dirty="0" smtClean="0">
                <a:solidFill>
                  <a:srgbClr val="1F497D"/>
                </a:solidFill>
              </a:rPr>
            </a:br>
            <a:endParaRPr lang="en-US" sz="3000" dirty="0">
              <a:solidFill>
                <a:schemeClr val="tx2"/>
              </a:solidFill>
            </a:endParaRPr>
          </a:p>
        </p:txBody>
      </p:sp>
      <p:pic>
        <p:nvPicPr>
          <p:cNvPr id="4" name="Picture 3" descr="A logo of the Office of Extramural Research at NI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461" y="5937909"/>
            <a:ext cx="2495278" cy="462891"/>
          </a:xfrm>
          <a:prstGeom prst="rect">
            <a:avLst/>
          </a:prstGeom>
        </p:spPr>
      </p:pic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648200"/>
            <a:ext cx="76962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800" b="0" cap="none" spc="0" dirty="0" smtClean="0"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cap="none" spc="0" dirty="0" smtClean="0">
                <a:ea typeface="+mj-ea"/>
                <a:cs typeface="+mj-cs"/>
              </a:rPr>
              <a:t>Sheri Cummins</a:t>
            </a:r>
            <a:r>
              <a:rPr lang="en-US" sz="2400" cap="none" spc="0" dirty="0">
                <a:ea typeface="+mj-ea"/>
                <a:cs typeface="+mj-cs"/>
              </a:rPr>
              <a:t> </a:t>
            </a:r>
            <a:r>
              <a:rPr lang="en-US" sz="2400" cap="none" spc="0" dirty="0" smtClean="0">
                <a:ea typeface="+mj-ea"/>
                <a:cs typeface="+mj-cs"/>
              </a:rPr>
              <a:t>&amp; Laurie Roman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0" cap="none" spc="0" dirty="0" smtClean="0">
                <a:ea typeface="+mj-ea"/>
                <a:cs typeface="+mj-cs"/>
              </a:rPr>
              <a:t>May 2017</a:t>
            </a:r>
          </a:p>
        </p:txBody>
      </p:sp>
      <p:pic>
        <p:nvPicPr>
          <p:cNvPr id="6" name="Picture 5" title="characters with thought bubles saying ready, set, submi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61329"/>
            <a:ext cx="5047662" cy="2864548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417193" y="813579"/>
            <a:ext cx="1828800" cy="612648"/>
          </a:xfrm>
          <a:prstGeom prst="wedgeEllipseCallout">
            <a:avLst>
              <a:gd name="adj1" fmla="val 7739"/>
              <a:gd name="adj2" fmla="val 153172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Set!</a:t>
            </a:r>
            <a:endParaRPr lang="en-US" sz="3600" b="1" dirty="0"/>
          </a:p>
        </p:txBody>
      </p:sp>
      <p:sp>
        <p:nvSpPr>
          <p:cNvPr id="8" name="Oval Callout 7"/>
          <p:cNvSpPr/>
          <p:nvPr/>
        </p:nvSpPr>
        <p:spPr>
          <a:xfrm>
            <a:off x="218839" y="705310"/>
            <a:ext cx="2819400" cy="775934"/>
          </a:xfrm>
          <a:prstGeom prst="wedgeEllipseCallout">
            <a:avLst>
              <a:gd name="adj1" fmla="val 25371"/>
              <a:gd name="adj2" fmla="val 105013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Ready!</a:t>
            </a:r>
            <a:endParaRPr lang="en-US" sz="3600" b="1" dirty="0"/>
          </a:p>
        </p:txBody>
      </p:sp>
      <p:sp>
        <p:nvSpPr>
          <p:cNvPr id="9" name="Oval Callout 8"/>
          <p:cNvSpPr/>
          <p:nvPr/>
        </p:nvSpPr>
        <p:spPr>
          <a:xfrm>
            <a:off x="6096000" y="457200"/>
            <a:ext cx="2971800" cy="803712"/>
          </a:xfrm>
          <a:prstGeom prst="wedgeEllipseCallout">
            <a:avLst>
              <a:gd name="adj1" fmla="val -41123"/>
              <a:gd name="adj2" fmla="val 95111"/>
            </a:avLst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Submit!</a:t>
            </a:r>
            <a:endParaRPr lang="en-US" sz="3600" b="1" dirty="0"/>
          </a:p>
        </p:txBody>
      </p:sp>
      <p:pic>
        <p:nvPicPr>
          <p:cNvPr id="2" name="Picture 1" title="&quot;&quo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0" y="5594184"/>
            <a:ext cx="2323443" cy="1161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579" y="638657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Orleans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Commons Institution Profile Basic Information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91509"/>
            <a:ext cx="8688169" cy="448069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Visibility of SAM Registration Status </a:t>
            </a:r>
            <a:r>
              <a:rPr lang="en-US" sz="2400" dirty="0" smtClean="0"/>
              <a:t>in eRA Commons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6" name="Oval 5" title="&quot;&quot;"/>
          <p:cNvSpPr/>
          <p:nvPr/>
        </p:nvSpPr>
        <p:spPr>
          <a:xfrm>
            <a:off x="70081" y="5486400"/>
            <a:ext cx="1752695" cy="533400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title="&quot;&quot;"/>
          <p:cNvSpPr/>
          <p:nvPr/>
        </p:nvSpPr>
        <p:spPr>
          <a:xfrm>
            <a:off x="906547" y="2285417"/>
            <a:ext cx="1243468" cy="305410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title="&quot;&quot;"/>
          <p:cNvSpPr/>
          <p:nvPr/>
        </p:nvSpPr>
        <p:spPr>
          <a:xfrm>
            <a:off x="70082" y="2512771"/>
            <a:ext cx="1243468" cy="305410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7" y="493713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Registrations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721352"/>
          </a:xfrm>
        </p:spPr>
        <p:txBody>
          <a:bodyPr/>
          <a:lstStyle/>
          <a:p>
            <a:r>
              <a:rPr lang="en-US" sz="2400" dirty="0"/>
              <a:t>Grants.gov</a:t>
            </a:r>
          </a:p>
          <a:p>
            <a:pPr lvl="1"/>
            <a:r>
              <a:rPr lang="en-US" sz="2000" dirty="0"/>
              <a:t>At least one Authorized Organization Representative (AOR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400" dirty="0" smtClean="0"/>
              <a:t>eRA Commons</a:t>
            </a:r>
          </a:p>
          <a:p>
            <a:pPr lvl="1"/>
            <a:r>
              <a:rPr lang="en-US" sz="2000" dirty="0" smtClean="0"/>
              <a:t>At least one Signing Official (SO)</a:t>
            </a:r>
            <a:endParaRPr lang="en-US" sz="2000" dirty="0"/>
          </a:p>
          <a:p>
            <a:pPr lvl="1"/>
            <a:r>
              <a:rPr lang="en-US" sz="2000" dirty="0"/>
              <a:t>Project Director/Principal Investigator (PD/PI) and any multiple-PD/PIs </a:t>
            </a:r>
          </a:p>
          <a:p>
            <a:pPr lvl="1"/>
            <a:r>
              <a:rPr lang="en-US" sz="2000" dirty="0"/>
              <a:t>Component leads on a multi-project application </a:t>
            </a:r>
          </a:p>
          <a:p>
            <a:pPr lvl="1"/>
            <a:r>
              <a:rPr lang="en-US" sz="2000" dirty="0" smtClean="0"/>
              <a:t>Sponsor </a:t>
            </a:r>
            <a:r>
              <a:rPr lang="en-US" sz="2000" dirty="0"/>
              <a:t>on a fellowship application </a:t>
            </a:r>
            <a:r>
              <a:rPr lang="en-US" sz="2000" dirty="0" smtClean="0"/>
              <a:t>(</a:t>
            </a:r>
            <a:r>
              <a:rPr lang="en-US" sz="2000" dirty="0" smtClean="0">
                <a:hlinkClick r:id="rId2"/>
              </a:rPr>
              <a:t>NOT-OD-14-129</a:t>
            </a:r>
            <a:r>
              <a:rPr lang="en-US" sz="2000" dirty="0" smtClean="0"/>
              <a:t> – Aug. 2014)</a:t>
            </a:r>
            <a:endParaRPr lang="en-US" sz="2000" dirty="0"/>
          </a:p>
          <a:p>
            <a:pPr lvl="1"/>
            <a:r>
              <a:rPr lang="en-US" sz="2000" dirty="0" smtClean="0"/>
              <a:t>Candidates </a:t>
            </a:r>
            <a:r>
              <a:rPr lang="en-US" sz="2000" dirty="0"/>
              <a:t>for diversity </a:t>
            </a:r>
            <a:r>
              <a:rPr lang="en-US" sz="2000" dirty="0" smtClean="0"/>
              <a:t>and re-entry supplements</a:t>
            </a:r>
            <a:endParaRPr lang="en-US" sz="2000" dirty="0"/>
          </a:p>
          <a:p>
            <a:pPr lvl="1"/>
            <a:r>
              <a:rPr lang="en-US" sz="2000" dirty="0"/>
              <a:t>Primary mentor identified on individual mentored career development </a:t>
            </a:r>
            <a:r>
              <a:rPr lang="en-US" sz="2000" dirty="0" smtClean="0"/>
              <a:t>applications (</a:t>
            </a:r>
            <a:r>
              <a:rPr lang="en-US" sz="2000" dirty="0" smtClean="0">
                <a:hlinkClick r:id="rId3"/>
              </a:rPr>
              <a:t>NOT-OD-16-082</a:t>
            </a:r>
            <a:r>
              <a:rPr lang="en-US" sz="2000" dirty="0" smtClean="0"/>
              <a:t> – March 2016)</a:t>
            </a:r>
          </a:p>
          <a:p>
            <a:pPr lvl="1"/>
            <a:r>
              <a:rPr lang="en-US" sz="2000" dirty="0" smtClean="0"/>
              <a:t>Anyone doing data entry in ASSIST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4112" y="6324600"/>
            <a:ext cx="883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http://grants.nih.gov/grants/how-to-apply-application-guide/prepare-to-apply-and-register/registration/investigators-and-other-users/era-commons-user-registration.htm</a:t>
            </a:r>
          </a:p>
        </p:txBody>
      </p:sp>
      <p:pic>
        <p:nvPicPr>
          <p:cNvPr id="6" name="Picture 5" title="people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2400"/>
            <a:ext cx="1270000" cy="11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76200"/>
            <a:ext cx="8534400" cy="987425"/>
          </a:xfrm>
        </p:spPr>
        <p:txBody>
          <a:bodyPr>
            <a:normAutofit/>
          </a:bodyPr>
          <a:lstStyle/>
          <a:p>
            <a:r>
              <a:rPr lang="en-US" dirty="0" smtClean="0"/>
              <a:t>Find &amp; Understand FOAs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NIH posts all funding opportunity announcements (FOAs) in:</a:t>
            </a:r>
          </a:p>
          <a:p>
            <a:pPr lvl="1"/>
            <a:r>
              <a:rPr lang="en-US" dirty="0"/>
              <a:t>Grants.gov</a:t>
            </a:r>
          </a:p>
          <a:p>
            <a:pPr lvl="1"/>
            <a:r>
              <a:rPr lang="en-US" dirty="0"/>
              <a:t>NIH Guide for Grants and </a:t>
            </a:r>
            <a:r>
              <a:rPr lang="en-US" dirty="0" smtClean="0"/>
              <a:t>Contracts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Take a tour of an annotated FOA for tips and key information</a:t>
            </a:r>
          </a:p>
          <a:p>
            <a:pPr lvl="1"/>
            <a:r>
              <a:rPr lang="en-US" dirty="0" smtClean="0">
                <a:hlinkClick r:id="rId2" tooltip="Annotated form set"/>
              </a:rPr>
              <a:t>http://grants.nih.gov/grants/Annotated_FOA.pdf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200" dirty="0" smtClean="0"/>
          </a:p>
          <a:p>
            <a:pPr lvl="1"/>
            <a:r>
              <a:rPr lang="en-US" dirty="0" smtClean="0"/>
              <a:t>Section IV. Application and Submission Information</a:t>
            </a:r>
            <a:br>
              <a:rPr lang="en-US" dirty="0" smtClean="0"/>
            </a:br>
            <a:r>
              <a:rPr lang="en-US" dirty="0" smtClean="0"/>
              <a:t>includes announcement-specific instructions that</a:t>
            </a:r>
            <a:br>
              <a:rPr lang="en-US" dirty="0" smtClean="0"/>
            </a:br>
            <a:r>
              <a:rPr lang="en-US" dirty="0" smtClean="0"/>
              <a:t>may differ from the application guide instructions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 title="FOA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92" y="4267200"/>
            <a:ext cx="1538408" cy="198967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81000" y="6414700"/>
            <a:ext cx="899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http://grants.nih.gov/grants/how-to-apply-application-guide/prepare-to-apply-and-register/find-and-understand-foas.htm</a:t>
            </a:r>
          </a:p>
        </p:txBody>
      </p:sp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9200"/>
            <a:ext cx="533400" cy="533400"/>
          </a:xfrm>
          <a:prstGeom prst="rect">
            <a:avLst/>
          </a:prstGeom>
        </p:spPr>
      </p:pic>
      <p:pic>
        <p:nvPicPr>
          <p:cNvPr id="9" name="Picture 8" title="&quot;&quo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008918"/>
            <a:ext cx="2109753" cy="17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All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752600"/>
            <a:ext cx="7891272" cy="4572000"/>
          </a:xfrm>
        </p:spPr>
        <p:txBody>
          <a:bodyPr/>
          <a:lstStyle/>
          <a:p>
            <a:r>
              <a:rPr lang="en-US" sz="3200" dirty="0"/>
              <a:t>Notices in the NIH Guide for Grants and </a:t>
            </a:r>
            <a:r>
              <a:rPr lang="en-US" sz="3200" dirty="0" smtClean="0"/>
              <a:t>contracts</a:t>
            </a:r>
            <a:br>
              <a:rPr lang="en-US" sz="3200" dirty="0" smtClean="0"/>
            </a:br>
            <a:endParaRPr lang="en-US" sz="2000" dirty="0"/>
          </a:p>
          <a:p>
            <a:r>
              <a:rPr lang="en-US" sz="3200" dirty="0"/>
              <a:t>Funding Opportunity Announcement</a:t>
            </a:r>
          </a:p>
          <a:p>
            <a:pPr lvl="1"/>
            <a:r>
              <a:rPr lang="en-US" sz="2800" dirty="0"/>
              <a:t>Section IV. Application and Submission </a:t>
            </a:r>
            <a:r>
              <a:rPr lang="en-US" sz="2800" dirty="0" smtClean="0"/>
              <a:t>Information</a:t>
            </a:r>
            <a:br>
              <a:rPr lang="en-US" sz="2800" dirty="0" smtClean="0"/>
            </a:br>
            <a:endParaRPr lang="en-US" sz="2000" dirty="0"/>
          </a:p>
          <a:p>
            <a:r>
              <a:rPr lang="en-US" sz="3200" dirty="0"/>
              <a:t>Application Guide</a:t>
            </a:r>
          </a:p>
          <a:p>
            <a:pPr lvl="1"/>
            <a:r>
              <a:rPr lang="en-US" sz="2800" dirty="0"/>
              <a:t>Including Supplemental Instructions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Up Arrow 4" descr="NIH Guide notices have highest precedence, followed by funding opportunity text, and then application guide instructions." title="arrow indicating priority order"/>
          <p:cNvSpPr/>
          <p:nvPr/>
        </p:nvSpPr>
        <p:spPr>
          <a:xfrm>
            <a:off x="152400" y="1600200"/>
            <a:ext cx="786384" cy="4498848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835555" y="3863482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Precedence / Importance</a:t>
            </a:r>
            <a:endParaRPr lang="en-US" dirty="0"/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3329"/>
            <a:ext cx="1376172" cy="18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0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screenshot of parent announcement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48" y="990600"/>
            <a:ext cx="5883337" cy="37979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FOAs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Broad announcements allowing applicants to propose research on unsolicited topics.</a:t>
            </a:r>
          </a:p>
          <a:p>
            <a:r>
              <a:rPr lang="en-US" dirty="0" smtClean="0"/>
              <a:t>Select Parent FOA for your chosen grant program </a:t>
            </a:r>
            <a:br>
              <a:rPr lang="en-US" dirty="0" smtClean="0"/>
            </a:br>
            <a:r>
              <a:rPr lang="en-US" dirty="0" smtClean="0"/>
              <a:t>(i.e. R01, R03, R21, etc.).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64008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http://grants.nih.gov/grants/guide/parent_announcements.htm</a:t>
            </a:r>
          </a:p>
        </p:txBody>
      </p:sp>
      <p:sp>
        <p:nvSpPr>
          <p:cNvPr id="9" name="Oval 6" title="&quot;&quot;"/>
          <p:cNvSpPr>
            <a:spLocks noChangeArrowheads="1"/>
          </p:cNvSpPr>
          <p:nvPr/>
        </p:nvSpPr>
        <p:spPr bwMode="auto">
          <a:xfrm>
            <a:off x="5715000" y="2423160"/>
            <a:ext cx="8382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6248" y="4915822"/>
            <a:ext cx="588494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Not all institutes participate on all parents.</a:t>
            </a:r>
          </a:p>
          <a:p>
            <a:r>
              <a:rPr lang="en-US" sz="800" dirty="0" smtClean="0">
                <a:solidFill>
                  <a:srgbClr val="FF6600"/>
                </a:solidFill>
              </a:rPr>
              <a:t> </a:t>
            </a:r>
            <a:endParaRPr lang="en-US" sz="2400" dirty="0" smtClean="0">
              <a:solidFill>
                <a:srgbClr val="FF6600"/>
              </a:solidFill>
            </a:endParaRPr>
          </a:p>
          <a:p>
            <a:pPr algn="ctr"/>
            <a:r>
              <a:rPr lang="en-US" sz="2400" i="1" dirty="0" smtClean="0">
                <a:solidFill>
                  <a:srgbClr val="FF6600"/>
                </a:solidFill>
              </a:rPr>
              <a:t>Check for fit, before you submit!</a:t>
            </a:r>
            <a:endParaRPr lang="en-US" sz="2400" i="1" dirty="0">
              <a:solidFill>
                <a:srgbClr val="FF6600"/>
              </a:solidFill>
            </a:endParaRPr>
          </a:p>
        </p:txBody>
      </p:sp>
      <p:sp>
        <p:nvSpPr>
          <p:cNvPr id="12" name="Rounded Rectangular Callout 11" descr="Call-out box that indicates that clicking on the question mark icon brings you to ASSIST help." title="Explanation for question mark icon"/>
          <p:cNvSpPr/>
          <p:nvPr/>
        </p:nvSpPr>
        <p:spPr>
          <a:xfrm>
            <a:off x="6726741" y="2632395"/>
            <a:ext cx="1949302" cy="514408"/>
          </a:xfrm>
          <a:prstGeom prst="wedgeRoundRectCallout">
            <a:avLst>
              <a:gd name="adj1" fmla="val -65866"/>
              <a:gd name="adj2" fmla="val -53063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Parent R01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819563"/>
            <a:ext cx="1549964" cy="11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Type of Application Submission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5" name="Table 4" title="table of types of submission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416847"/>
              </p:ext>
            </p:extLst>
          </p:nvPr>
        </p:nvGraphicFramePr>
        <p:xfrm>
          <a:off x="234696" y="1592072"/>
          <a:ext cx="8680704" cy="4109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211"/>
                <a:gridCol w="6763493"/>
              </a:tblGrid>
              <a:tr h="443992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Stage/Description</a:t>
                      </a:r>
                      <a:endParaRPr lang="en-US" dirty="0"/>
                    </a:p>
                  </a:txBody>
                  <a:tcPr/>
                </a:tc>
              </a:tr>
              <a:tr h="691727">
                <a:tc>
                  <a:txBody>
                    <a:bodyPr/>
                    <a:lstStyle/>
                    <a:p>
                      <a:r>
                        <a:rPr lang="en-US" dirty="0" smtClean="0"/>
                        <a:t>Type 1*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- </a:t>
                      </a:r>
                      <a:r>
                        <a:rPr lang="en-US" dirty="0" smtClean="0">
                          <a:effectLst/>
                        </a:rPr>
                        <a:t>Request for support of a project that has not yet been funded. </a:t>
                      </a:r>
                      <a:endParaRPr lang="en-US" dirty="0"/>
                    </a:p>
                  </a:txBody>
                  <a:tcPr/>
                </a:tc>
              </a:tr>
              <a:tr h="691727">
                <a:tc>
                  <a:txBody>
                    <a:bodyPr/>
                    <a:lstStyle/>
                    <a:p>
                      <a:r>
                        <a:rPr lang="en-US" dirty="0" smtClean="0"/>
                        <a:t>Type 2*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Renewal - </a:t>
                      </a:r>
                      <a:r>
                        <a:rPr lang="en-US" dirty="0" smtClean="0">
                          <a:effectLst/>
                        </a:rPr>
                        <a:t>Request for additional funding for a period subsequent to that provided by a current award.</a:t>
                      </a:r>
                      <a:endParaRPr lang="en-US" dirty="0"/>
                    </a:p>
                  </a:txBody>
                  <a:tcPr/>
                </a:tc>
              </a:tr>
              <a:tr h="691727">
                <a:tc>
                  <a:txBody>
                    <a:bodyPr/>
                    <a:lstStyle/>
                    <a:p>
                      <a:r>
                        <a:rPr lang="en-US" dirty="0" smtClean="0"/>
                        <a:t>Type 3*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Competitive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Revision* – Request for</a:t>
                      </a:r>
                      <a:r>
                        <a:rPr lang="en-US" baseline="0" dirty="0" smtClean="0"/>
                        <a:t> additional funds to expand the scope of a current award.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Administrative Supplement – Request for additional funds to cover unforeseen, increased costs to carry out current award.</a:t>
                      </a:r>
                      <a:endParaRPr lang="en-US" dirty="0"/>
                    </a:p>
                  </a:txBody>
                  <a:tcPr/>
                </a:tc>
              </a:tr>
              <a:tr h="417067">
                <a:tc>
                  <a:txBody>
                    <a:bodyPr/>
                    <a:lstStyle/>
                    <a:p>
                      <a:r>
                        <a:rPr lang="en-US" dirty="0" smtClean="0"/>
                        <a:t>Type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 of Organization</a:t>
                      </a:r>
                      <a:r>
                        <a:rPr lang="en-US" baseline="0" dirty="0" smtClean="0"/>
                        <a:t> Status (Successor-in-Interest)</a:t>
                      </a:r>
                      <a:endParaRPr lang="en-US" dirty="0"/>
                    </a:p>
                  </a:txBody>
                  <a:tcPr/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lang="en-US" dirty="0" smtClean="0"/>
                        <a:t>Type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 of Grantee or Training Institution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0571" y="5696953"/>
            <a:ext cx="8436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Resubmission - </a:t>
            </a:r>
            <a:r>
              <a:rPr lang="en-US" sz="1600" dirty="0"/>
              <a:t>An unfunded application that has been modified following initial review and resubmitted for new consideration.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0645" y="6400800"/>
            <a:ext cx="87810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http://grants.nih.gov/grants/how-to-apply-application-guide/prepare-to-apply-and-register/type-of-application-submission.htm</a:t>
            </a:r>
          </a:p>
        </p:txBody>
      </p:sp>
    </p:spTree>
    <p:extLst>
      <p:ext uri="{BB962C8B-B14F-4D97-AF65-F5344CB8AC3E}">
        <p14:creationId xmlns:p14="http://schemas.microsoft.com/office/powerpoint/2010/main" val="41599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is knowing the type of application important?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8737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Potential impact on…</a:t>
            </a:r>
          </a:p>
          <a:p>
            <a:r>
              <a:rPr lang="en-US" sz="2400" dirty="0" smtClean="0"/>
              <a:t>Due dates</a:t>
            </a:r>
          </a:p>
          <a:p>
            <a:pPr lvl="1"/>
            <a:r>
              <a:rPr lang="en-US" sz="2000" dirty="0" smtClean="0"/>
              <a:t>E.g., If submitting to an R01 opportunity with standard due dates, “New” applications have a different due date than “Resubmission”, “Renewal” or “Revision” applications.</a:t>
            </a:r>
          </a:p>
          <a:p>
            <a:r>
              <a:rPr lang="en-US" sz="2400" dirty="0" smtClean="0"/>
              <a:t>Ability to submit to a specific announcement</a:t>
            </a:r>
            <a:br>
              <a:rPr lang="en-US" sz="2400" dirty="0" smtClean="0"/>
            </a:br>
            <a:endParaRPr lang="en-US" sz="16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Application validations</a:t>
            </a:r>
          </a:p>
          <a:p>
            <a:pPr lvl="1"/>
            <a:r>
              <a:rPr lang="en-US" sz="2000" dirty="0" smtClean="0"/>
              <a:t>We enforce different rules based your selection in the “Type of Application” field (#8) of the SF424 (R&amp;R)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 title="FOA text - Application Types Allowed sec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86200"/>
            <a:ext cx="6410325" cy="133430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Oval 6" title="&quot;&quot;"/>
          <p:cNvSpPr>
            <a:spLocks noChangeArrowheads="1"/>
          </p:cNvSpPr>
          <p:nvPr/>
        </p:nvSpPr>
        <p:spPr bwMode="auto">
          <a:xfrm>
            <a:off x="2895600" y="4495800"/>
            <a:ext cx="8382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14400"/>
            <a:ext cx="130816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Submission Options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3" name="Picture 2" title="submission options - ASSIST, S2S, Grants.gov downloadable forms, and Grants.gov workspac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" b="1116"/>
          <a:stretch>
            <a:fillRect/>
          </a:stretch>
        </p:blipFill>
        <p:spPr bwMode="auto">
          <a:xfrm>
            <a:off x="66923" y="1524000"/>
            <a:ext cx="9000877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6416357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http://grants.nih.gov/grants/how-to-apply-application-guide/prepare-to-apply-and-register/choose-a-submission-option.htm</a:t>
            </a:r>
          </a:p>
        </p:txBody>
      </p:sp>
    </p:spTree>
    <p:extLst>
      <p:ext uri="{BB962C8B-B14F-4D97-AF65-F5344CB8AC3E}">
        <p14:creationId xmlns:p14="http://schemas.microsoft.com/office/powerpoint/2010/main" val="15484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Managed by </a:t>
            </a:r>
            <a:r>
              <a:rPr lang="en-US" dirty="0" smtClean="0"/>
              <a:t>NIH</a:t>
            </a:r>
            <a:endParaRPr lang="en-US" dirty="0"/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Multi-user </a:t>
            </a:r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Leverages eRA Commons accounts</a:t>
            </a:r>
            <a:endParaRPr lang="en-US" dirty="0"/>
          </a:p>
          <a:p>
            <a:pPr lvl="1"/>
            <a:r>
              <a:rPr lang="en-US" dirty="0"/>
              <a:t>Pre-population from eRA </a:t>
            </a:r>
            <a:r>
              <a:rPr lang="en-US" dirty="0" smtClean="0"/>
              <a:t>Commons profile information</a:t>
            </a:r>
            <a:endParaRPr lang="en-US" dirty="0"/>
          </a:p>
          <a:p>
            <a:pPr lvl="1"/>
            <a:r>
              <a:rPr lang="en-US" dirty="0"/>
              <a:t>Pre-submission validations</a:t>
            </a:r>
          </a:p>
          <a:p>
            <a:pPr lvl="1"/>
            <a:r>
              <a:rPr lang="en-US" dirty="0"/>
              <a:t>Pre-submission preview in agency format</a:t>
            </a:r>
          </a:p>
          <a:p>
            <a:pPr lvl="1"/>
            <a:r>
              <a:rPr lang="en-US" dirty="0" smtClean="0"/>
              <a:t>Tracking application status </a:t>
            </a:r>
            <a:r>
              <a:rPr lang="en-US" dirty="0"/>
              <a:t>in a single system</a:t>
            </a:r>
          </a:p>
          <a:p>
            <a:pPr lvl="1"/>
            <a:r>
              <a:rPr lang="en-US" dirty="0"/>
              <a:t>Ability to copy application data to another </a:t>
            </a:r>
            <a:r>
              <a:rPr lang="en-US" dirty="0" smtClean="0"/>
              <a:t>opportunity or to a different application package for the same opportunity</a:t>
            </a:r>
            <a:endParaRPr lang="en-US" dirty="0"/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Super handy feature during form updates!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5" name="Group 4" title="&quot;&quot;"/>
          <p:cNvGrpSpPr/>
          <p:nvPr/>
        </p:nvGrpSpPr>
        <p:grpSpPr>
          <a:xfrm>
            <a:off x="7565089" y="152400"/>
            <a:ext cx="1502711" cy="1364974"/>
            <a:chOff x="3442461" y="7384877"/>
            <a:chExt cx="2210133" cy="1911523"/>
          </a:xfrm>
        </p:grpSpPr>
        <p:pic>
          <p:nvPicPr>
            <p:cNvPr id="6" name="Picture 5" descr="computer_monitor_blue_screen_400_clr_3985.png" title="&quot;&quot;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2461" y="7384877"/>
              <a:ext cx="2210133" cy="1911523"/>
            </a:xfrm>
            <a:prstGeom prst="rect">
              <a:avLst/>
            </a:prstGeom>
          </p:spPr>
        </p:pic>
        <p:pic>
          <p:nvPicPr>
            <p:cNvPr id="7" name="Picture 2" title="Monitor with ASSIST screen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506" y="7529143"/>
              <a:ext cx="1630494" cy="1154127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15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 Screen – Single-project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" name="Picture Placeholder 5" title="sample ASSIST screen - single project"/>
          <p:cNvPicPr>
            <a:picLocks noChangeAspect="1"/>
          </p:cNvPicPr>
          <p:nvPr/>
        </p:nvPicPr>
        <p:blipFill>
          <a:blip r:embed="rId2"/>
          <a:srcRect t="9021" b="9021"/>
          <a:stretch>
            <a:fillRect/>
          </a:stretch>
        </p:blipFill>
        <p:spPr>
          <a:xfrm>
            <a:off x="136199" y="1600200"/>
            <a:ext cx="8865252" cy="47732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5" name="Group 4" title="&quot;&quot;"/>
          <p:cNvGrpSpPr/>
          <p:nvPr/>
        </p:nvGrpSpPr>
        <p:grpSpPr>
          <a:xfrm>
            <a:off x="7565089" y="152400"/>
            <a:ext cx="1502711" cy="1364974"/>
            <a:chOff x="3442461" y="7384877"/>
            <a:chExt cx="2210133" cy="1911523"/>
          </a:xfrm>
        </p:grpSpPr>
        <p:pic>
          <p:nvPicPr>
            <p:cNvPr id="6" name="Picture 5" descr="computer_monitor_blue_screen_400_clr_3985.png" title="&quot;&quot;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2461" y="7384877"/>
              <a:ext cx="2210133" cy="1911523"/>
            </a:xfrm>
            <a:prstGeom prst="rect">
              <a:avLst/>
            </a:prstGeom>
          </p:spPr>
        </p:pic>
        <p:pic>
          <p:nvPicPr>
            <p:cNvPr id="7" name="Picture 2" title="Monitor with ASSIST screen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506" y="7529143"/>
              <a:ext cx="1630494" cy="1154127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1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905000"/>
            <a:ext cx="8503920" cy="4194048"/>
          </a:xfrm>
        </p:spPr>
        <p:txBody>
          <a:bodyPr/>
          <a:lstStyle/>
          <a:p>
            <a:r>
              <a:rPr lang="en-US" sz="3600" dirty="0" smtClean="0"/>
              <a:t>How to Apply – Application Guide</a:t>
            </a:r>
          </a:p>
          <a:p>
            <a:r>
              <a:rPr lang="en-US" sz="3600" dirty="0" smtClean="0"/>
              <a:t>Prepare to Apply and Register</a:t>
            </a:r>
          </a:p>
          <a:p>
            <a:r>
              <a:rPr lang="en-US" sz="3600" dirty="0" smtClean="0"/>
              <a:t>Format and Write</a:t>
            </a:r>
          </a:p>
          <a:p>
            <a:r>
              <a:rPr lang="en-US" sz="3600" dirty="0" smtClean="0"/>
              <a:t>Submission Process</a:t>
            </a:r>
          </a:p>
          <a:p>
            <a:r>
              <a:rPr lang="en-US" sz="3600" dirty="0" smtClean="0"/>
              <a:t>Finding Help</a:t>
            </a:r>
          </a:p>
          <a:p>
            <a:r>
              <a:rPr lang="en-US" sz="3600" dirty="0" smtClean="0"/>
              <a:t>ASSIST Demo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862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 Screen – Multi-project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5" name="Group 4" title="&quot;&quot;"/>
          <p:cNvGrpSpPr/>
          <p:nvPr/>
        </p:nvGrpSpPr>
        <p:grpSpPr>
          <a:xfrm>
            <a:off x="7565089" y="152400"/>
            <a:ext cx="1502711" cy="1364974"/>
            <a:chOff x="3442461" y="7384877"/>
            <a:chExt cx="2210133" cy="1911523"/>
          </a:xfrm>
        </p:grpSpPr>
        <p:pic>
          <p:nvPicPr>
            <p:cNvPr id="6" name="Picture 5" descr="computer_monitor_blue_screen_400_clr_3985.png" title="&quot;&quot;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2461" y="7384877"/>
              <a:ext cx="2210133" cy="1911523"/>
            </a:xfrm>
            <a:prstGeom prst="rect">
              <a:avLst/>
            </a:prstGeom>
          </p:spPr>
        </p:pic>
        <p:pic>
          <p:nvPicPr>
            <p:cNvPr id="7" name="Picture 2" title="Monitor with ASSIST screen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506" y="7529143"/>
              <a:ext cx="1630494" cy="1154127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3" title="R&amp;R Cover for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80539"/>
            <a:ext cx="8827827" cy="4755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8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System-to-system (S2S) </a:t>
            </a:r>
            <a:r>
              <a:rPr lang="en-US" dirty="0"/>
              <a:t>S</a:t>
            </a:r>
            <a:r>
              <a:rPr lang="en-US" dirty="0" smtClean="0"/>
              <a:t>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85732"/>
            <a:ext cx="8251794" cy="45404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Managed by institution or service provider</a:t>
            </a:r>
          </a:p>
          <a:p>
            <a:r>
              <a:rPr lang="en-US" dirty="0" smtClean="0"/>
              <a:t>Typically integrate with other internal systems and databases to reduce data entry</a:t>
            </a:r>
          </a:p>
          <a:p>
            <a:r>
              <a:rPr lang="en-US" dirty="0" smtClean="0"/>
              <a:t>Features vary by solution</a:t>
            </a:r>
          </a:p>
          <a:p>
            <a:pPr lvl="1"/>
            <a:r>
              <a:rPr lang="en-US" dirty="0" smtClean="0"/>
              <a:t>Examples of potential features</a:t>
            </a:r>
          </a:p>
          <a:p>
            <a:pPr lvl="2"/>
            <a:r>
              <a:rPr lang="en-US" dirty="0" smtClean="0"/>
              <a:t>Secure, on-line data entry</a:t>
            </a:r>
          </a:p>
          <a:p>
            <a:pPr lvl="2"/>
            <a:r>
              <a:rPr lang="en-US" dirty="0" smtClean="0"/>
              <a:t>Concurrent user support</a:t>
            </a:r>
          </a:p>
          <a:p>
            <a:pPr lvl="2"/>
            <a:r>
              <a:rPr lang="en-US" dirty="0" smtClean="0"/>
              <a:t>Pre-submission </a:t>
            </a:r>
            <a:r>
              <a:rPr lang="en-US" dirty="0"/>
              <a:t>verification of </a:t>
            </a:r>
            <a:r>
              <a:rPr lang="en-US" dirty="0" smtClean="0"/>
              <a:t>some NIH business </a:t>
            </a:r>
            <a:r>
              <a:rPr lang="en-US" dirty="0"/>
              <a:t>rules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re-submission </a:t>
            </a:r>
            <a:r>
              <a:rPr lang="en-US" dirty="0"/>
              <a:t>preview of assembled application image </a:t>
            </a:r>
            <a:r>
              <a:rPr lang="en-US" dirty="0" smtClean="0"/>
              <a:t>in generic or agency </a:t>
            </a:r>
            <a:r>
              <a:rPr lang="en-US" dirty="0"/>
              <a:t>format</a:t>
            </a:r>
          </a:p>
          <a:p>
            <a:pPr lvl="2"/>
            <a:r>
              <a:rPr lang="en-US" dirty="0" smtClean="0"/>
              <a:t>eRA </a:t>
            </a:r>
            <a:r>
              <a:rPr lang="en-US" dirty="0"/>
              <a:t>Commons application status information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14800" y="1066800"/>
            <a:ext cx="869614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laptop_custom_screen_11466.png" title="&quot;&quo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637" y="228600"/>
            <a:ext cx="1727363" cy="12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Grants.gov downloadable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52600"/>
            <a:ext cx="8580474" cy="4373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Managed by Grants.gov </a:t>
            </a:r>
          </a:p>
          <a:p>
            <a:r>
              <a:rPr lang="en-US" dirty="0" smtClean="0"/>
              <a:t>No registration required until submission</a:t>
            </a:r>
          </a:p>
          <a:p>
            <a:r>
              <a:rPr lang="en-US" dirty="0" smtClean="0"/>
              <a:t>Offline data entry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ood when internet connectivity is unavailable or unreliable</a:t>
            </a:r>
          </a:p>
          <a:p>
            <a:r>
              <a:rPr lang="en-US" dirty="0" smtClean="0"/>
              <a:t>No visibility to agency errors/warnings or application image prior to submission</a:t>
            </a:r>
          </a:p>
          <a:p>
            <a:r>
              <a:rPr lang="en-US" dirty="0" smtClean="0"/>
              <a:t>Must track in multiple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14800" y="1082675"/>
            <a:ext cx="869614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5" name="Group 4" title="&quot;&quot;"/>
          <p:cNvGrpSpPr/>
          <p:nvPr/>
        </p:nvGrpSpPr>
        <p:grpSpPr>
          <a:xfrm>
            <a:off x="7536914" y="228600"/>
            <a:ext cx="1580052" cy="1146846"/>
            <a:chOff x="4431942" y="2089583"/>
            <a:chExt cx="2349858" cy="1615527"/>
          </a:xfrm>
        </p:grpSpPr>
        <p:pic>
          <p:nvPicPr>
            <p:cNvPr id="6" name="Picture 5" title="&quot;&quot;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942" y="2089583"/>
              <a:ext cx="2349858" cy="1615527"/>
            </a:xfrm>
            <a:prstGeom prst="rect">
              <a:avLst/>
            </a:prstGeom>
          </p:spPr>
        </p:pic>
        <p:pic>
          <p:nvPicPr>
            <p:cNvPr id="7" name="Picture 4" title="&quot;&quot;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200543"/>
              <a:ext cx="1280016" cy="696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750219" y="5486400"/>
            <a:ext cx="5637212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  “</a:t>
            </a:r>
            <a:r>
              <a:rPr lang="en-US" sz="2000" dirty="0">
                <a:solidFill>
                  <a:srgbClr val="C00000"/>
                </a:solidFill>
              </a:rPr>
              <a:t>Stitched together” single, downloadable </a:t>
            </a:r>
            <a:r>
              <a:rPr lang="en-US" sz="2000" dirty="0" smtClean="0">
                <a:solidFill>
                  <a:srgbClr val="C00000"/>
                </a:solidFill>
              </a:rPr>
              <a:t>forms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package solution will be retired at end of </a:t>
            </a:r>
            <a:r>
              <a:rPr lang="en-US" sz="2000" dirty="0" smtClean="0">
                <a:solidFill>
                  <a:srgbClr val="C00000"/>
                </a:solidFill>
              </a:rPr>
              <a:t>2017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9" name="Picture 8" title="&quot;&quo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7" y="5075237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Downloadable Forms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" name="Picture 3" title="Grants.gov downloadable forms management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4112477" cy="510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title="downloadable forms - SF424 R&amp;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95400"/>
            <a:ext cx="4066660" cy="50879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46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Grants.gov 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378825" cy="454043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/>
              <a:t>Managed by Grants.gov</a:t>
            </a:r>
          </a:p>
          <a:p>
            <a:r>
              <a:rPr lang="en-US" sz="2400" dirty="0" smtClean="0"/>
              <a:t>Hybrid of online application management and downloadable forms</a:t>
            </a:r>
          </a:p>
          <a:p>
            <a:pPr lvl="1"/>
            <a:r>
              <a:rPr lang="en-US" sz="2000" dirty="0" smtClean="0"/>
              <a:t>Online forms - 2017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orms can </a:t>
            </a:r>
            <a:r>
              <a:rPr lang="en-US" sz="2400" dirty="0"/>
              <a:t>be completed individually by different </a:t>
            </a:r>
            <a:r>
              <a:rPr lang="en-US" sz="2400" dirty="0" smtClean="0"/>
              <a:t>users</a:t>
            </a:r>
          </a:p>
          <a:p>
            <a:r>
              <a:rPr lang="en-US" sz="2400" dirty="0" smtClean="0"/>
              <a:t>Forms (same version) can be shared between applications</a:t>
            </a:r>
            <a:endParaRPr lang="en-US" sz="2400" dirty="0"/>
          </a:p>
          <a:p>
            <a:r>
              <a:rPr lang="en-US" sz="2400" dirty="0"/>
              <a:t>Option to check </a:t>
            </a:r>
            <a:r>
              <a:rPr lang="en-US" sz="2400" dirty="0" smtClean="0"/>
              <a:t>NIH errors/warnings </a:t>
            </a:r>
            <a:r>
              <a:rPr lang="en-US" sz="2400" dirty="0"/>
              <a:t>and application </a:t>
            </a:r>
            <a:r>
              <a:rPr lang="en-US" sz="2400" dirty="0" smtClean="0"/>
              <a:t>image prior </a:t>
            </a:r>
            <a:r>
              <a:rPr lang="en-US" sz="2400" dirty="0"/>
              <a:t>to submission</a:t>
            </a:r>
          </a:p>
          <a:p>
            <a:r>
              <a:rPr lang="en-US" sz="2400" dirty="0"/>
              <a:t>Must track in </a:t>
            </a:r>
            <a:r>
              <a:rPr lang="en-US" sz="2400" dirty="0" smtClean="0"/>
              <a:t>eRA Commons</a:t>
            </a:r>
            <a:endParaRPr lang="en-US" sz="2400" dirty="0"/>
          </a:p>
          <a:p>
            <a:r>
              <a:rPr lang="en-US" sz="2400" dirty="0"/>
              <a:t>Does NOT support multi-project </a:t>
            </a:r>
            <a:r>
              <a:rPr lang="en-US" sz="2400" dirty="0" smtClean="0"/>
              <a:t>applications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59586" y="1066800"/>
            <a:ext cx="869614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5" name="Group 4" title="&quot;&quot;"/>
          <p:cNvGrpSpPr/>
          <p:nvPr/>
        </p:nvGrpSpPr>
        <p:grpSpPr>
          <a:xfrm>
            <a:off x="7487748" y="228600"/>
            <a:ext cx="1580052" cy="1146846"/>
            <a:chOff x="4431942" y="2089583"/>
            <a:chExt cx="2349858" cy="1615527"/>
          </a:xfrm>
        </p:grpSpPr>
        <p:pic>
          <p:nvPicPr>
            <p:cNvPr id="6" name="Picture 5" title="&quot;&quot;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942" y="2089583"/>
              <a:ext cx="2349858" cy="1615527"/>
            </a:xfrm>
            <a:prstGeom prst="rect">
              <a:avLst/>
            </a:prstGeom>
          </p:spPr>
        </p:pic>
        <p:pic>
          <p:nvPicPr>
            <p:cNvPr id="7" name="Picture 4" title="&quot;&quot;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200543"/>
              <a:ext cx="1280016" cy="696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935164" y="5867400"/>
            <a:ext cx="6022182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  </a:t>
            </a:r>
            <a:r>
              <a:rPr lang="en-US" sz="2000" dirty="0">
                <a:solidFill>
                  <a:srgbClr val="C00000"/>
                </a:solidFill>
              </a:rPr>
              <a:t>Replaces </a:t>
            </a:r>
            <a:r>
              <a:rPr lang="en-US" sz="2000" dirty="0" err="1" smtClean="0">
                <a:solidFill>
                  <a:srgbClr val="C00000"/>
                </a:solidFill>
              </a:rPr>
              <a:t>Grants.gov’s</a:t>
            </a:r>
            <a:r>
              <a:rPr lang="en-US" sz="2000" dirty="0" smtClean="0">
                <a:solidFill>
                  <a:srgbClr val="C00000"/>
                </a:solidFill>
              </a:rPr>
              <a:t> single, </a:t>
            </a:r>
            <a:r>
              <a:rPr lang="en-US" sz="2000" dirty="0">
                <a:solidFill>
                  <a:srgbClr val="C00000"/>
                </a:solidFill>
              </a:rPr>
              <a:t>“stitched together</a:t>
            </a:r>
            <a:r>
              <a:rPr lang="en-US" sz="2000" dirty="0" smtClean="0">
                <a:solidFill>
                  <a:srgbClr val="C00000"/>
                </a:solidFill>
              </a:rPr>
              <a:t>”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  downloadable </a:t>
            </a:r>
            <a:r>
              <a:rPr lang="en-US" sz="2000" dirty="0">
                <a:solidFill>
                  <a:srgbClr val="C00000"/>
                </a:solidFill>
              </a:rPr>
              <a:t>forms model</a:t>
            </a:r>
          </a:p>
        </p:txBody>
      </p:sp>
      <p:pic>
        <p:nvPicPr>
          <p:cNvPr id="9" name="Picture 8" title="&quot;&quo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86400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Workspace Screen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4" name="Picture 3" title="sample workspace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77963"/>
            <a:ext cx="8839199" cy="52150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45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Options for Application 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4" name="Table 3" title="table of options by applicaiton typ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865969"/>
              </p:ext>
            </p:extLst>
          </p:nvPr>
        </p:nvGraphicFramePr>
        <p:xfrm>
          <a:off x="152401" y="1524000"/>
          <a:ext cx="8839198" cy="4752328"/>
        </p:xfrm>
        <a:graphic>
          <a:graphicData uri="http://schemas.openxmlformats.org/drawingml/2006/table">
            <a:tbl>
              <a:tblPr firstRow="1" bandRow="1"/>
              <a:tblGrid>
                <a:gridCol w="2209799"/>
                <a:gridCol w="838200"/>
                <a:gridCol w="983917"/>
                <a:gridCol w="1163052"/>
                <a:gridCol w="1163052"/>
                <a:gridCol w="1163052"/>
                <a:gridCol w="1318126"/>
              </a:tblGrid>
              <a:tr h="1174899">
                <a:tc>
                  <a:txBody>
                    <a:bodyPr/>
                    <a:lstStyle>
                      <a:lvl1pPr marL="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Type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ASSIST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System-to-System Solution</a:t>
                      </a:r>
                      <a:r>
                        <a:rPr lang="en-US" sz="1600" baseline="30000" dirty="0" smtClean="0"/>
                        <a:t>1</a:t>
                      </a:r>
                      <a:endParaRPr lang="en-US" sz="1600" baseline="30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Grants.gov</a:t>
                      </a:r>
                      <a:r>
                        <a:rPr lang="en-US" sz="1600" baseline="0" dirty="0" smtClean="0"/>
                        <a:t> Down-loadable Forms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Grants.gov</a:t>
                      </a:r>
                      <a:r>
                        <a:rPr lang="en-US" sz="1600" baseline="0" dirty="0" smtClean="0"/>
                        <a:t> Workspace</a:t>
                      </a:r>
                      <a:endParaRPr lang="en-US" sz="1600" baseline="30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eRA Commons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hangingPunct="1"/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Paper</a:t>
                      </a:r>
                      <a:endParaRPr lang="en-US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612152"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aseline="0" dirty="0" smtClean="0"/>
                        <a:t>Single-project (SP) </a:t>
                      </a:r>
                      <a:r>
                        <a:rPr lang="en-US" sz="1600" dirty="0" smtClean="0"/>
                        <a:t>Competing Applications </a:t>
                      </a:r>
                      <a:r>
                        <a:rPr lang="en-US" sz="1200" dirty="0" smtClean="0"/>
                        <a:t>(Type 1, 2, 3) 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sym typeface="Wingdings"/>
                        </a:rPr>
                        <a:t></a:t>
                      </a:r>
                      <a:endParaRPr lang="en-US" sz="2400" baseline="300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sym typeface="Wingdings"/>
                        </a:rPr>
                        <a:t></a:t>
                      </a:r>
                      <a:endParaRPr lang="en-US" sz="24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12152"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Multi-Project (MP)</a:t>
                      </a:r>
                    </a:p>
                    <a:p>
                      <a:r>
                        <a:rPr lang="en-US" sz="1600" dirty="0" smtClean="0"/>
                        <a:t>Competing Applications </a:t>
                      </a:r>
                      <a:r>
                        <a:rPr lang="en-US" sz="1200" dirty="0" smtClean="0"/>
                        <a:t>(Type</a:t>
                      </a:r>
                      <a:r>
                        <a:rPr lang="en-US" sz="1200" baseline="0" dirty="0" smtClean="0"/>
                        <a:t> 1, 2, 3)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Wingdings"/>
                        </a:rPr>
                        <a:t></a:t>
                      </a:r>
                      <a:endParaRPr lang="en-US" sz="24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sym typeface="Wingdings"/>
                        </a:rPr>
                        <a:t></a:t>
                      </a:r>
                      <a:endParaRPr lang="en-US" sz="24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38012"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500" dirty="0" smtClean="0"/>
                    </a:p>
                    <a:p>
                      <a:r>
                        <a:rPr lang="en-US" sz="1600" dirty="0" smtClean="0"/>
                        <a:t>Administrative Supplement </a:t>
                      </a:r>
                      <a:br>
                        <a:rPr lang="en-US" sz="1600" dirty="0" smtClean="0"/>
                      </a:br>
                      <a:r>
                        <a:rPr lang="en-US" sz="1200" dirty="0" smtClean="0"/>
                        <a:t>(Administrative Type 3)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Wingdings"/>
                        </a:rPr>
                        <a:t></a:t>
                      </a:r>
                      <a:r>
                        <a:rPr lang="en-US" sz="1600" dirty="0" smtClean="0">
                          <a:sym typeface="Wingdings"/>
                        </a:rPr>
                        <a:t>(</a:t>
                      </a:r>
                      <a:r>
                        <a:rPr lang="en-US" sz="1600" dirty="0" err="1" smtClean="0">
                          <a:sym typeface="Wingdings"/>
                        </a:rPr>
                        <a:t>SP</a:t>
                      </a:r>
                      <a:r>
                        <a:rPr lang="en-US" sz="1600" dirty="0" smtClean="0">
                          <a:sym typeface="Wingdings"/>
                        </a:rPr>
                        <a:t>)</a:t>
                      </a:r>
                      <a:endParaRPr lang="en-US" sz="16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(SP, MP)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03077"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aseline="0" dirty="0" smtClean="0"/>
                        <a:t>Successor-in-Interest </a:t>
                      </a:r>
                      <a:r>
                        <a:rPr lang="en-US" sz="1200" baseline="0" dirty="0" smtClean="0"/>
                        <a:t>(Administrative Type 6)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(SP, MP)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12152"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Change of Institution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200" baseline="0" dirty="0" smtClean="0"/>
                        <a:t>(Administrative </a:t>
                      </a:r>
                      <a:r>
                        <a:rPr lang="en-US" sz="1200" dirty="0" smtClean="0"/>
                        <a:t>Type 7)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Relinquishing Statement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(SP, MP)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6345556"/>
            <a:ext cx="23761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baseline="30000" dirty="0" smtClean="0">
                <a:solidFill>
                  <a:prstClr val="black"/>
                </a:solidFill>
              </a:rPr>
              <a:t>1</a:t>
            </a:r>
            <a:r>
              <a:rPr lang="en-US" sz="1050" b="1" dirty="0" smtClean="0">
                <a:solidFill>
                  <a:prstClr val="black"/>
                </a:solidFill>
              </a:rPr>
              <a:t>Availability varies by applicant organization and S2S</a:t>
            </a:r>
            <a:r>
              <a:rPr lang="en-US" sz="1050" b="1" baseline="30000" dirty="0" smtClean="0">
                <a:solidFill>
                  <a:prstClr val="black"/>
                </a:solidFill>
              </a:rPr>
              <a:t> </a:t>
            </a:r>
            <a:r>
              <a:rPr lang="en-US" sz="1050" b="1" dirty="0" smtClean="0">
                <a:solidFill>
                  <a:prstClr val="black"/>
                </a:solidFill>
              </a:rPr>
              <a:t>solution</a:t>
            </a:r>
            <a:endParaRPr lang="en-US" sz="1050" b="1" dirty="0">
              <a:solidFill>
                <a:prstClr val="black"/>
              </a:solidFill>
            </a:endParaRPr>
          </a:p>
          <a:p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Application will be…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4000"/>
            <a:ext cx="8503920" cy="457504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Subject to the same registration requirements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Completed with the same data items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Routed through Grants.gov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Validated against the same NIH business rules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Assembled in a consistent format for review consideration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Tracked in eRA Commons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0"/>
            <a:ext cx="88168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3300" b="1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…regardless of submission option used.</a:t>
            </a:r>
          </a:p>
        </p:txBody>
      </p:sp>
      <p:grpSp>
        <p:nvGrpSpPr>
          <p:cNvPr id="24" name="Group 23" title="scale with all options being equal"/>
          <p:cNvGrpSpPr/>
          <p:nvPr/>
        </p:nvGrpSpPr>
        <p:grpSpPr>
          <a:xfrm>
            <a:off x="2676525" y="5257800"/>
            <a:ext cx="3800475" cy="1562100"/>
            <a:chOff x="2676525" y="5105400"/>
            <a:chExt cx="3800475" cy="1562100"/>
          </a:xfrm>
        </p:grpSpPr>
        <p:pic>
          <p:nvPicPr>
            <p:cNvPr id="7" name="Picture 6" title="scal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525" y="5715000"/>
              <a:ext cx="3800475" cy="95250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4903724" y="5150004"/>
              <a:ext cx="1420876" cy="911158"/>
              <a:chOff x="4431942" y="2089583"/>
              <a:chExt cx="2349858" cy="1615527"/>
            </a:xfrm>
          </p:grpSpPr>
          <p:pic>
            <p:nvPicPr>
              <p:cNvPr id="12" name="Picture 11" title="&quot;&quot;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1942" y="2089583"/>
                <a:ext cx="2349858" cy="1615527"/>
              </a:xfrm>
              <a:prstGeom prst="rect">
                <a:avLst/>
              </a:prstGeom>
            </p:spPr>
          </p:pic>
          <p:pic>
            <p:nvPicPr>
              <p:cNvPr id="13" name="Picture 4" title="&quot;&quot;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2200543"/>
                <a:ext cx="1280016" cy="696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16" descr="laptop_custom_screen_11466.png" title="&quot;&quot;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24378" y="5257800"/>
              <a:ext cx="1257526" cy="887813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4023276" y="5105400"/>
              <a:ext cx="1134301" cy="955762"/>
              <a:chOff x="3442461" y="7384877"/>
              <a:chExt cx="2210133" cy="1911523"/>
            </a:xfrm>
          </p:grpSpPr>
          <p:pic>
            <p:nvPicPr>
              <p:cNvPr id="21" name="Picture 20" descr="computer_monitor_blue_screen_400_clr_3985.png" title="&quot;&quot;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442461" y="7384877"/>
                <a:ext cx="2210133" cy="1911523"/>
              </a:xfrm>
              <a:prstGeom prst="rect">
                <a:avLst/>
              </a:prstGeom>
            </p:spPr>
          </p:pic>
          <p:pic>
            <p:nvPicPr>
              <p:cNvPr id="22" name="Picture 2" title="Monitor with ASSIST scree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3506" y="7529143"/>
                <a:ext cx="1630494" cy="1154127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210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Submission Option Are Applicants Using?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5" name="Chart 4" title="submission options used by NIH applicant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511675"/>
              </p:ext>
            </p:extLst>
          </p:nvPr>
        </p:nvGraphicFramePr>
        <p:xfrm>
          <a:off x="452437" y="1468438"/>
          <a:ext cx="8232775" cy="477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06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Excerpt from NIH announcement showing Apply Onlihne Using ASSIST button and list of other submission opti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664786"/>
            <a:ext cx="7878041" cy="1616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Application Forms</a:t>
            </a:r>
            <a:endParaRPr lang="en-US" dirty="0"/>
          </a:p>
        </p:txBody>
      </p:sp>
      <p:sp>
        <p:nvSpPr>
          <p:cNvPr id="5" name="Oval 4" title="&quot;&quot;"/>
          <p:cNvSpPr/>
          <p:nvPr/>
        </p:nvSpPr>
        <p:spPr>
          <a:xfrm>
            <a:off x="262618" y="1889649"/>
            <a:ext cx="2346366" cy="488541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1" y="1311545"/>
            <a:ext cx="4498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Excerpt from single-project FOA in NIH Guide…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11" name="Oval 10" title="&quot;&quot;"/>
          <p:cNvSpPr/>
          <p:nvPr/>
        </p:nvSpPr>
        <p:spPr>
          <a:xfrm>
            <a:off x="301625" y="2652946"/>
            <a:ext cx="1298575" cy="318854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3" name="Picture 2" title="sample Grants.gov View Grant Opportunity scre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3381037"/>
            <a:ext cx="5217863" cy="30815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2" name="Straight Arrow Connector 11" title="&quot;&quot;"/>
          <p:cNvCxnSpPr>
            <a:stCxn id="11" idx="4"/>
          </p:cNvCxnSpPr>
          <p:nvPr/>
        </p:nvCxnSpPr>
        <p:spPr>
          <a:xfrm>
            <a:off x="950913" y="2971800"/>
            <a:ext cx="0" cy="49652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title="ASSIST login sc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1"/>
            <a:ext cx="5559424" cy="375848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 title="&quot;&quot;"/>
          <p:cNvCxnSpPr/>
          <p:nvPr/>
        </p:nvCxnSpPr>
        <p:spPr>
          <a:xfrm>
            <a:off x="1905000" y="2362200"/>
            <a:ext cx="1752600" cy="85786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88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screen shot of grants.nih.gov website home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45571"/>
            <a:ext cx="8839200" cy="50623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Grants &amp; Funding</a:t>
            </a:r>
            <a:endParaRPr lang="en-US" dirty="0"/>
          </a:p>
        </p:txBody>
      </p:sp>
      <p:sp>
        <p:nvSpPr>
          <p:cNvPr id="7" name="Oval 6" title="&quot;&quot;"/>
          <p:cNvSpPr/>
          <p:nvPr/>
        </p:nvSpPr>
        <p:spPr>
          <a:xfrm>
            <a:off x="6172200" y="2514600"/>
            <a:ext cx="1831147" cy="542385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9652" y="6407888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http://grants.nih.gov</a:t>
            </a:r>
          </a:p>
        </p:txBody>
      </p:sp>
      <p:sp>
        <p:nvSpPr>
          <p:cNvPr id="10" name="Oval 9" title="&quot;&quot;"/>
          <p:cNvSpPr/>
          <p:nvPr/>
        </p:nvSpPr>
        <p:spPr>
          <a:xfrm>
            <a:off x="176613" y="4114800"/>
            <a:ext cx="2947587" cy="2438400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1" name="Rounded Rectangular Callout 10" descr="Call-out box that indicates that clicking on the question mark icon brings you to ASSIST help." title="Explanation for question mark icon"/>
          <p:cNvSpPr/>
          <p:nvPr/>
        </p:nvSpPr>
        <p:spPr>
          <a:xfrm>
            <a:off x="6116863" y="3276600"/>
            <a:ext cx="2968625" cy="1124008"/>
          </a:xfrm>
          <a:prstGeom prst="wedgeRoundRectCallout">
            <a:avLst>
              <a:gd name="adj1" fmla="val -17150"/>
              <a:gd name="adj2" fmla="val -77245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How to Apply- Application Guide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Rounded Rectangular Callout 11" descr="Call-out box that indicates that clicking on the question mark icon brings you to ASSIST help." title="Explanation for question mark icon"/>
          <p:cNvSpPr/>
          <p:nvPr/>
        </p:nvSpPr>
        <p:spPr>
          <a:xfrm>
            <a:off x="2721889" y="5051854"/>
            <a:ext cx="2968625" cy="1124008"/>
          </a:xfrm>
          <a:prstGeom prst="wedgeRoundRectCallout">
            <a:avLst>
              <a:gd name="adj1" fmla="val -61483"/>
              <a:gd name="adj2" fmla="val -33908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Good general information about NIH grant process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Browser</a:t>
            </a:r>
          </a:p>
          <a:p>
            <a:pPr lvl="1" eaLnBrk="1" hangingPunct="1"/>
            <a:r>
              <a:rPr lang="en-US" sz="2000" dirty="0" smtClean="0"/>
              <a:t>Latest versions of Internet Explorer, Mozilla Firefox and Google Chrome – fully supported &amp; tested</a:t>
            </a:r>
          </a:p>
          <a:p>
            <a:pPr lvl="1" eaLnBrk="1" hangingPunct="1"/>
            <a:r>
              <a:rPr lang="en-US" sz="2000" dirty="0" smtClean="0"/>
              <a:t>Many others work fine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r>
              <a:rPr lang="en-US" sz="2400" dirty="0" smtClean="0"/>
              <a:t>Adobe Reader</a:t>
            </a:r>
          </a:p>
          <a:p>
            <a:pPr lvl="1" eaLnBrk="1" hangingPunct="1"/>
            <a:r>
              <a:rPr lang="en-US" sz="2000" dirty="0" smtClean="0"/>
              <a:t>Versions compatible with Grants.gov downloadable forms</a:t>
            </a:r>
          </a:p>
          <a:p>
            <a:pPr lvl="2" eaLnBrk="1" hangingPunct="1"/>
            <a:r>
              <a:rPr lang="en-US" sz="1800" dirty="0" smtClean="0">
                <a:hlinkClick r:id="rId2" tooltip="Adobe versions compatible with Grants.gov forms"/>
              </a:rPr>
              <a:t>http</a:t>
            </a:r>
            <a:r>
              <a:rPr lang="en-US" sz="1800" dirty="0">
                <a:hlinkClick r:id="rId2" tooltip="Adobe versions compatible with Grants.gov forms"/>
              </a:rPr>
              <a:t>://</a:t>
            </a:r>
            <a:r>
              <a:rPr lang="en-US" sz="1800" dirty="0" smtClean="0">
                <a:hlinkClick r:id="rId2" tooltip="Adobe versions compatible with Grants.gov forms"/>
              </a:rPr>
              <a:t>www.grants.gov/web/grants/support/technical-support/recommended-software.html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endParaRPr lang="en-US" sz="1800" dirty="0"/>
          </a:p>
          <a:p>
            <a:pPr eaLnBrk="1" hangingPunct="1"/>
            <a:r>
              <a:rPr lang="en-US" sz="2400" dirty="0" smtClean="0"/>
              <a:t>PDF conversion program</a:t>
            </a:r>
          </a:p>
          <a:p>
            <a:pPr lvl="1" eaLnBrk="1" hangingPunct="1"/>
            <a:r>
              <a:rPr lang="en-US" sz="2000" dirty="0" smtClean="0"/>
              <a:t>All application attachments must be </a:t>
            </a:r>
            <a:br>
              <a:rPr lang="en-US" sz="2000" dirty="0" smtClean="0"/>
            </a:br>
            <a:r>
              <a:rPr lang="en-US" sz="2000" dirty="0" smtClean="0"/>
              <a:t>converted to PDF format</a:t>
            </a: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83" y="4114800"/>
            <a:ext cx="3495517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nks to: Write Your Application; Develop Your Budget; Format Attachments; Page Limits; Data Tables; Reference Letters; and Biosketches." title="Format and Write box on how to apply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185535"/>
            <a:ext cx="4330468" cy="3008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and Write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set!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895600"/>
            <a:ext cx="3429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Grantsmanship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ips for developing strong applications &amp; budgets</a:t>
            </a:r>
          </a:p>
          <a:p>
            <a:pPr lvl="1"/>
            <a:r>
              <a:rPr lang="en-US" dirty="0" smtClean="0"/>
              <a:t>How to Apply – Application Guide site</a:t>
            </a:r>
          </a:p>
          <a:p>
            <a:pPr lvl="1"/>
            <a:r>
              <a:rPr lang="en-US" dirty="0" smtClean="0"/>
              <a:t>Institute sites</a:t>
            </a:r>
          </a:p>
          <a:p>
            <a:r>
              <a:rPr lang="en-US" dirty="0" smtClean="0"/>
              <a:t>Your office of sponsored research and colleagues (especially those with review experience)</a:t>
            </a:r>
          </a:p>
          <a:p>
            <a:r>
              <a:rPr lang="en-US" dirty="0" err="1" smtClean="0"/>
              <a:t>Listservs</a:t>
            </a:r>
            <a:endParaRPr lang="en-US" dirty="0" smtClean="0"/>
          </a:p>
          <a:p>
            <a:r>
              <a:rPr lang="en-US" dirty="0" smtClean="0"/>
              <a:t>Conferences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44753" y="6320135"/>
            <a:ext cx="8504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smtClean="0"/>
              <a:t>grants.nih.gov/grants/how-to-apply-application-guide/format-and-write/write-your-application.htm</a:t>
            </a:r>
          </a:p>
          <a:p>
            <a:r>
              <a:rPr lang="en-US" sz="1200" dirty="0"/>
              <a:t>http://grants.nih.gov/grants/how-to-apply-application-guide/format-and-write/develop-your-budget.htm</a:t>
            </a:r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962400"/>
            <a:ext cx="3581400" cy="24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Attachments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500" dirty="0" smtClean="0"/>
              <a:t>Use </a:t>
            </a:r>
            <a:r>
              <a:rPr lang="en-US" sz="2500" dirty="0"/>
              <a:t>simple PDF-formatted files </a:t>
            </a:r>
          </a:p>
          <a:p>
            <a:pPr lvl="1"/>
            <a:r>
              <a:rPr lang="en-US" dirty="0"/>
              <a:t>Do not use Portfolio or similar feature to bundle multiple files into a single PDF</a:t>
            </a:r>
          </a:p>
          <a:p>
            <a:pPr lvl="1"/>
            <a:r>
              <a:rPr lang="en-US" dirty="0"/>
              <a:t>Disable security (e.g., password protection, encryption)  </a:t>
            </a:r>
          </a:p>
          <a:p>
            <a:r>
              <a:rPr lang="en-US" sz="2400" dirty="0"/>
              <a:t>Keep </a:t>
            </a:r>
            <a:r>
              <a:rPr lang="en-US" sz="2400" dirty="0" smtClean="0"/>
              <a:t>filenames </a:t>
            </a:r>
            <a:r>
              <a:rPr lang="en-US" sz="2400" dirty="0"/>
              <a:t>to 50 characters or </a:t>
            </a:r>
            <a:r>
              <a:rPr lang="en-US" sz="2400" dirty="0" smtClean="0"/>
              <a:t>less </a:t>
            </a:r>
            <a:endParaRPr lang="en-US" sz="2400" dirty="0"/>
          </a:p>
          <a:p>
            <a:r>
              <a:rPr lang="en-US" sz="2400" dirty="0"/>
              <a:t>Use meaningful filenames</a:t>
            </a:r>
          </a:p>
          <a:p>
            <a:r>
              <a:rPr lang="en-US" sz="2400" dirty="0"/>
              <a:t>Do not include headers or footers</a:t>
            </a:r>
          </a:p>
          <a:p>
            <a:pPr lvl="1"/>
            <a:r>
              <a:rPr lang="en-US" sz="2000" dirty="0"/>
              <a:t>Section headings as part of the text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e.g., </a:t>
            </a:r>
            <a:r>
              <a:rPr lang="en-US" sz="2000" dirty="0" smtClean="0"/>
              <a:t>Significance</a:t>
            </a:r>
            <a:r>
              <a:rPr lang="en-US" sz="2000" dirty="0"/>
              <a:t>, </a:t>
            </a:r>
            <a:r>
              <a:rPr lang="en-US" sz="2000" dirty="0" smtClean="0"/>
              <a:t>Innovation</a:t>
            </a:r>
            <a:r>
              <a:rPr lang="en-US" sz="2000" dirty="0"/>
              <a:t>, Approach)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are </a:t>
            </a:r>
            <a:r>
              <a:rPr lang="en-US" sz="2000" dirty="0"/>
              <a:t>encouraged</a:t>
            </a:r>
          </a:p>
          <a:p>
            <a:r>
              <a:rPr lang="en-US" sz="2400" dirty="0"/>
              <a:t>Follow guidelines for fonts and </a:t>
            </a:r>
            <a:r>
              <a:rPr lang="en-US" sz="2400" dirty="0" smtClean="0"/>
              <a:t>margins</a:t>
            </a:r>
          </a:p>
          <a:p>
            <a:pPr lvl="1"/>
            <a:r>
              <a:rPr lang="en-US" sz="1900" dirty="0" smtClean="0"/>
              <a:t>Updated Jan. 2017 – </a:t>
            </a:r>
            <a:r>
              <a:rPr lang="en-US" sz="1900" dirty="0" smtClean="0">
                <a:hlinkClick r:id="rId2" tooltip="Guide notice: NIH &amp; AHRQ Update Font Guidelines for Applications to Due Dates On or After January 25, 2017"/>
              </a:rPr>
              <a:t>NOT-OD-17-030</a:t>
            </a:r>
            <a:r>
              <a:rPr lang="en-US" sz="1900" dirty="0" smtClean="0"/>
              <a:t> </a:t>
            </a:r>
            <a:endParaRPr lang="en-US" sz="19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8576" y="6400800"/>
            <a:ext cx="8504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http://grants.nih.gov/grants/how-to-apply-application-guide/format-and-write/format-attachments.htm</a:t>
            </a:r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3965377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Specified Page Limits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" name="Picture 4" title="table of page limi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66" y="1580983"/>
            <a:ext cx="6000750" cy="4806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9966" y="6396335"/>
            <a:ext cx="81206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http://grants.nih.gov/grants/how-to-apply-application-guide/format-and-write/table-of-page-limits.htm</a:t>
            </a:r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19400"/>
            <a:ext cx="326893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8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Format Pages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4" name="Picture 3" title="Format Pages screensh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6553200" cy="46408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7200" y="6363248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http://grants.nih.gov/grants/forms/format-pages.htm</a:t>
            </a:r>
          </a:p>
        </p:txBody>
      </p:sp>
      <p:pic>
        <p:nvPicPr>
          <p:cNvPr id="6" name="Picture 5" title="character having a though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43400"/>
            <a:ext cx="1938338" cy="2819400"/>
          </a:xfrm>
          <a:prstGeom prst="rect">
            <a:avLst/>
          </a:prstGeom>
        </p:spPr>
      </p:pic>
      <p:pic>
        <p:nvPicPr>
          <p:cNvPr id="9" name="Picture 8" title="thought bubble - &quot;I just need to fill in the blanks.&quot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107" y="2663732"/>
            <a:ext cx="1999661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ks to: Submit, Track and View; How We Check For Completeness; and Changed/Corrected Applications" title="Submission Process box on how to apply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430190"/>
            <a:ext cx="4196743" cy="19724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Submit!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540250"/>
            <a:ext cx="3358896" cy="251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Submit?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42928" y="1505014"/>
            <a:ext cx="8251794" cy="49891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At this point you should have:</a:t>
            </a:r>
            <a:br>
              <a:rPr lang="en-US" dirty="0" smtClean="0"/>
            </a:br>
            <a:endParaRPr lang="en-US" sz="1100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"/>
            </a:pPr>
            <a:r>
              <a:rPr lang="en-US" dirty="0"/>
              <a:t> </a:t>
            </a:r>
            <a:r>
              <a:rPr lang="en-US" dirty="0" smtClean="0"/>
              <a:t>Verified </a:t>
            </a:r>
            <a:r>
              <a:rPr lang="en-US" dirty="0"/>
              <a:t>all required </a:t>
            </a:r>
            <a:r>
              <a:rPr lang="en-US" dirty="0" smtClean="0"/>
              <a:t>registrations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"/>
            </a:pPr>
            <a:r>
              <a:rPr lang="en-US" dirty="0" smtClean="0"/>
              <a:t> Identified a funding </a:t>
            </a:r>
            <a:r>
              <a:rPr lang="en-US" dirty="0"/>
              <a:t>opportunity </a:t>
            </a:r>
            <a:r>
              <a:rPr lang="en-US" dirty="0" smtClean="0"/>
              <a:t>announcement </a:t>
            </a:r>
            <a:br>
              <a:rPr lang="en-US" dirty="0" smtClean="0"/>
            </a:br>
            <a:r>
              <a:rPr lang="en-US" dirty="0" smtClean="0"/>
              <a:t>  and </a:t>
            </a:r>
            <a:r>
              <a:rPr lang="en-US" dirty="0"/>
              <a:t>due date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"/>
            </a:pPr>
            <a:r>
              <a:rPr lang="en-US" dirty="0" smtClean="0"/>
              <a:t> Chosen a submission method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"/>
            </a:pPr>
            <a:r>
              <a:rPr lang="en-US" dirty="0" smtClean="0"/>
              <a:t> Prepared your application </a:t>
            </a:r>
            <a:r>
              <a:rPr lang="en-US" dirty="0"/>
              <a:t>forms per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/>
              <a:t>announcement and application guide </a:t>
            </a:r>
            <a:r>
              <a:rPr lang="en-US" dirty="0" smtClean="0"/>
              <a:t>instructions </a:t>
            </a:r>
            <a:endParaRPr lang="en-US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"/>
            </a:pPr>
            <a:r>
              <a:rPr lang="en-US" dirty="0" smtClean="0"/>
              <a:t> Routed your application </a:t>
            </a:r>
            <a:r>
              <a:rPr lang="en-US" dirty="0"/>
              <a:t>to the person authorized </a:t>
            </a:r>
            <a:r>
              <a:rPr lang="en-US" dirty="0" smtClean="0"/>
              <a:t>to  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/>
              <a:t>submit (i.e.  Grants.gov user with the </a:t>
            </a:r>
            <a:r>
              <a:rPr lang="en-US" dirty="0" smtClean="0"/>
              <a:t>Authorized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/>
              <a:t>Organization Representative (</a:t>
            </a:r>
            <a:r>
              <a:rPr lang="en-US" dirty="0" err="1"/>
              <a:t>AOR</a:t>
            </a:r>
            <a:r>
              <a:rPr lang="en-US" dirty="0"/>
              <a:t>) role) </a:t>
            </a:r>
          </a:p>
        </p:txBody>
      </p:sp>
      <p:pic>
        <p:nvPicPr>
          <p:cNvPr id="3" name="Picture 2" title="thumbs u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28600"/>
            <a:ext cx="1524000" cy="27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guy following footst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31461"/>
            <a:ext cx="1267925" cy="1307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Submission Process - </a:t>
            </a:r>
            <a:r>
              <a:rPr lang="en-US" dirty="0"/>
              <a:t>High Level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600200"/>
            <a:ext cx="7772400" cy="5105400"/>
          </a:xfrm>
        </p:spPr>
        <p:txBody>
          <a:bodyPr/>
          <a:lstStyle/>
          <a:p>
            <a:r>
              <a:rPr lang="en-US" sz="2000" b="1" dirty="0">
                <a:solidFill>
                  <a:srgbClr val="C00000"/>
                </a:solidFill>
              </a:rPr>
              <a:t>Submit</a:t>
            </a:r>
            <a:r>
              <a:rPr lang="en-US" sz="2000" dirty="0"/>
              <a:t>  </a:t>
            </a:r>
          </a:p>
          <a:p>
            <a:pPr lvl="1"/>
            <a:r>
              <a:rPr lang="en-US" sz="1800" dirty="0"/>
              <a:t>AOR submits application to </a:t>
            </a:r>
            <a:r>
              <a:rPr lang="en-US" sz="1800" dirty="0" smtClean="0"/>
              <a:t>Grants.gov</a:t>
            </a:r>
            <a:br>
              <a:rPr lang="en-US" sz="1800" dirty="0" smtClean="0"/>
            </a:br>
            <a:endParaRPr lang="en-US" sz="1800" dirty="0"/>
          </a:p>
          <a:p>
            <a:r>
              <a:rPr lang="en-US" sz="2000" b="1" dirty="0">
                <a:solidFill>
                  <a:srgbClr val="C00000"/>
                </a:solidFill>
              </a:rPr>
              <a:t>Track </a:t>
            </a:r>
          </a:p>
          <a:p>
            <a:pPr lvl="1"/>
            <a:r>
              <a:rPr lang="en-US" sz="1800" dirty="0"/>
              <a:t>Applicant tracks submission status in Grants.gov and eRA Commons</a:t>
            </a:r>
          </a:p>
          <a:p>
            <a:pPr lvl="1"/>
            <a:r>
              <a:rPr lang="en-US" sz="1800" dirty="0"/>
              <a:t>Applicant addresses </a:t>
            </a:r>
            <a:r>
              <a:rPr lang="en-US" sz="1800" dirty="0" smtClean="0"/>
              <a:t>all identified </a:t>
            </a:r>
            <a:r>
              <a:rPr lang="en-US" sz="1800" b="1" dirty="0"/>
              <a:t>errors </a:t>
            </a:r>
          </a:p>
          <a:p>
            <a:pPr lvl="2"/>
            <a:r>
              <a:rPr lang="en-US" sz="1600" b="1" dirty="0" smtClean="0"/>
              <a:t>Warnings</a:t>
            </a:r>
            <a:r>
              <a:rPr lang="en-US" sz="1600" dirty="0" smtClean="0"/>
              <a:t> addressed at applicant’s discretion 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  <a:p>
            <a:r>
              <a:rPr lang="en-US" sz="2000" b="1" dirty="0" smtClean="0">
                <a:solidFill>
                  <a:srgbClr val="C00000"/>
                </a:solidFill>
              </a:rPr>
              <a:t>View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Once an error-free application is received, </a:t>
            </a:r>
            <a:r>
              <a:rPr lang="en-US" sz="1800" dirty="0"/>
              <a:t>eRA assembles an application image </a:t>
            </a:r>
            <a:r>
              <a:rPr lang="en-US" sz="1800" dirty="0" smtClean="0"/>
              <a:t>by combining submitted </a:t>
            </a:r>
            <a:r>
              <a:rPr lang="en-US" sz="1800" dirty="0"/>
              <a:t>forms and attachments</a:t>
            </a:r>
          </a:p>
          <a:p>
            <a:pPr lvl="2"/>
            <a:r>
              <a:rPr lang="en-US" sz="1600" dirty="0"/>
              <a:t>Adds: headers, footers, table of contents, bookmarks</a:t>
            </a:r>
          </a:p>
          <a:p>
            <a:pPr lvl="1"/>
            <a:r>
              <a:rPr lang="en-US" sz="1800" dirty="0"/>
              <a:t>Applicant views assembled application image in eRA Commons </a:t>
            </a:r>
          </a:p>
          <a:p>
            <a:pPr lvl="1"/>
            <a:r>
              <a:rPr lang="en-US" sz="1800" dirty="0"/>
              <a:t>After 2-business day application viewing window, the application moves forward to receipt and referral staff for further processing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7" y="1542424"/>
            <a:ext cx="1409700" cy="1057275"/>
          </a:xfrm>
          <a:prstGeom prst="rect">
            <a:avLst/>
          </a:prstGeom>
        </p:spPr>
      </p:pic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25" y="48387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6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 title="&quot;&quot;"/>
          <p:cNvSpPr/>
          <p:nvPr/>
        </p:nvSpPr>
        <p:spPr>
          <a:xfrm>
            <a:off x="357301" y="6206238"/>
            <a:ext cx="4028044" cy="624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21" y="-76526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Submission Process – Submit</a:t>
            </a:r>
            <a:endParaRPr lang="en-US" dirty="0"/>
          </a:p>
        </p:txBody>
      </p:sp>
      <p:sp>
        <p:nvSpPr>
          <p:cNvPr id="109" name="Oval 108" title="start of process"/>
          <p:cNvSpPr/>
          <p:nvPr/>
        </p:nvSpPr>
        <p:spPr>
          <a:xfrm>
            <a:off x="90435" y="1878543"/>
            <a:ext cx="273717" cy="1882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8" name="Curved Connector 107" title="&quot;&quot;"/>
          <p:cNvCxnSpPr/>
          <p:nvPr/>
        </p:nvCxnSpPr>
        <p:spPr>
          <a:xfrm flipV="1">
            <a:off x="394260" y="1959625"/>
            <a:ext cx="453225" cy="3"/>
          </a:xfrm>
          <a:prstGeom prst="curvedConnector3">
            <a:avLst>
              <a:gd name="adj1" fmla="val 50000"/>
            </a:avLst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 title="AOR submits application to Grants.gov"/>
          <p:cNvGrpSpPr/>
          <p:nvPr/>
        </p:nvGrpSpPr>
        <p:grpSpPr>
          <a:xfrm>
            <a:off x="690135" y="1193860"/>
            <a:ext cx="1756503" cy="1433751"/>
            <a:chOff x="225305" y="2863488"/>
            <a:chExt cx="1756503" cy="1433751"/>
          </a:xfrm>
        </p:grpSpPr>
        <p:pic>
          <p:nvPicPr>
            <p:cNvPr id="99" name="Picture 98" title="&quot;&quot;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305" y="2863488"/>
              <a:ext cx="1756503" cy="1433751"/>
            </a:xfrm>
            <a:prstGeom prst="rect">
              <a:avLst/>
            </a:prstGeom>
          </p:spPr>
        </p:pic>
        <p:sp>
          <p:nvSpPr>
            <p:cNvPr id="100" name="TextBox 99" title="&quot;&quot;"/>
            <p:cNvSpPr txBox="1"/>
            <p:nvPr/>
          </p:nvSpPr>
          <p:spPr>
            <a:xfrm>
              <a:off x="412077" y="3188614"/>
              <a:ext cx="15260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err="1" smtClean="0">
                  <a:solidFill>
                    <a:prstClr val="black"/>
                  </a:solidFill>
                  <a:latin typeface="Calibri"/>
                </a:rPr>
                <a:t>AOR</a:t>
              </a: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 submits application to Grants.gov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21" name="Curved Connector 20" title="&quot;&quot;"/>
          <p:cNvCxnSpPr>
            <a:stCxn id="99" idx="3"/>
          </p:cNvCxnSpPr>
          <p:nvPr/>
        </p:nvCxnSpPr>
        <p:spPr>
          <a:xfrm flipV="1">
            <a:off x="2446638" y="1894538"/>
            <a:ext cx="592301" cy="16198"/>
          </a:xfrm>
          <a:prstGeom prst="curvedConnector3">
            <a:avLst>
              <a:gd name="adj1" fmla="val 50000"/>
            </a:avLst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 title="Grants.gov checks application and records status"/>
          <p:cNvGrpSpPr/>
          <p:nvPr/>
        </p:nvGrpSpPr>
        <p:grpSpPr>
          <a:xfrm>
            <a:off x="3032061" y="1169515"/>
            <a:ext cx="2287547" cy="1321805"/>
            <a:chOff x="267707" y="4979630"/>
            <a:chExt cx="1854388" cy="1023744"/>
          </a:xfrm>
        </p:grpSpPr>
        <p:pic>
          <p:nvPicPr>
            <p:cNvPr id="77" name="Picture 76" title="&quot;&quot;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07" y="4979630"/>
              <a:ext cx="1854388" cy="1023744"/>
            </a:xfrm>
            <a:prstGeom prst="rect">
              <a:avLst/>
            </a:prstGeom>
          </p:spPr>
        </p:pic>
        <p:sp>
          <p:nvSpPr>
            <p:cNvPr id="78" name="TextBox 77" title="&quot;&quot;"/>
            <p:cNvSpPr txBox="1"/>
            <p:nvPr/>
          </p:nvSpPr>
          <p:spPr>
            <a:xfrm>
              <a:off x="346531" y="5137897"/>
              <a:ext cx="1747589" cy="715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Grants.gov checks application and records status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86" name="Curved Connector 85" title="&quot;&quot;"/>
          <p:cNvCxnSpPr/>
          <p:nvPr/>
        </p:nvCxnSpPr>
        <p:spPr>
          <a:xfrm rot="16200000" flipH="1">
            <a:off x="3793278" y="2730318"/>
            <a:ext cx="585189" cy="20002"/>
          </a:xfrm>
          <a:prstGeom prst="curvedConnector3">
            <a:avLst>
              <a:gd name="adj1" fmla="val 50000"/>
            </a:avLst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 title="AOR checks status in Grants.gov"/>
          <p:cNvGrpSpPr/>
          <p:nvPr/>
        </p:nvGrpSpPr>
        <p:grpSpPr>
          <a:xfrm>
            <a:off x="2537655" y="2915236"/>
            <a:ext cx="2935375" cy="2043608"/>
            <a:chOff x="2540041" y="4288844"/>
            <a:chExt cx="1893482" cy="1857189"/>
          </a:xfrm>
        </p:grpSpPr>
        <p:pic>
          <p:nvPicPr>
            <p:cNvPr id="74" name="Picture 73" title="&quot;&quot;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41" y="4288844"/>
              <a:ext cx="1893482" cy="1857189"/>
            </a:xfrm>
            <a:prstGeom prst="rect">
              <a:avLst/>
            </a:prstGeom>
          </p:spPr>
        </p:pic>
        <p:sp>
          <p:nvSpPr>
            <p:cNvPr id="75" name="TextBox 74" title="&quot;&quot;"/>
            <p:cNvSpPr txBox="1"/>
            <p:nvPr/>
          </p:nvSpPr>
          <p:spPr>
            <a:xfrm>
              <a:off x="2745443" y="4822765"/>
              <a:ext cx="1526075" cy="109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err="1" smtClean="0">
                  <a:solidFill>
                    <a:prstClr val="black"/>
                  </a:solidFill>
                  <a:latin typeface="Calibri"/>
                </a:rPr>
                <a:t>AOR</a:t>
              </a: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br>
                <a:rPr lang="en-US" b="1" dirty="0" smtClean="0">
                  <a:solidFill>
                    <a:prstClr val="black"/>
                  </a:solidFill>
                  <a:latin typeface="Calibri"/>
                </a:rPr>
              </a:b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checks status in Grants.gov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64" name="Curved Connector 63" title="&quot;&quot;"/>
          <p:cNvCxnSpPr/>
          <p:nvPr/>
        </p:nvCxnSpPr>
        <p:spPr>
          <a:xfrm rot="16200000" flipH="1">
            <a:off x="3787638" y="5158442"/>
            <a:ext cx="559579" cy="33639"/>
          </a:xfrm>
          <a:prstGeom prst="curvedConnector3">
            <a:avLst>
              <a:gd name="adj1" fmla="val 50000"/>
            </a:avLst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4212860" y="4771135"/>
            <a:ext cx="1210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Rejected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with Errors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6" name="Group 55" title="Applicant corrects application errors"/>
          <p:cNvGrpSpPr/>
          <p:nvPr/>
        </p:nvGrpSpPr>
        <p:grpSpPr>
          <a:xfrm>
            <a:off x="2952765" y="5417466"/>
            <a:ext cx="2321578" cy="1025540"/>
            <a:chOff x="2501474" y="1781016"/>
            <a:chExt cx="2321578" cy="1025540"/>
          </a:xfrm>
        </p:grpSpPr>
        <p:sp>
          <p:nvSpPr>
            <p:cNvPr id="27" name="TextBox 26"/>
            <p:cNvSpPr txBox="1"/>
            <p:nvPr/>
          </p:nvSpPr>
          <p:spPr>
            <a:xfrm>
              <a:off x="2704042" y="1972501"/>
              <a:ext cx="2119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Applicant corrects application errors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6" name="Picture 15" title="&quot;&quot;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474" y="1781016"/>
              <a:ext cx="2285999" cy="1025540"/>
            </a:xfrm>
            <a:prstGeom prst="rect">
              <a:avLst/>
            </a:prstGeom>
          </p:spPr>
        </p:pic>
      </p:grpSp>
      <p:cxnSp>
        <p:nvCxnSpPr>
          <p:cNvPr id="20" name="Straight Arrow Connector 10" title="&quot;&quot;"/>
          <p:cNvCxnSpPr>
            <a:stCxn id="16" idx="1"/>
            <a:endCxn id="99" idx="2"/>
          </p:cNvCxnSpPr>
          <p:nvPr/>
        </p:nvCxnSpPr>
        <p:spPr>
          <a:xfrm rot="10800000">
            <a:off x="1568387" y="2627612"/>
            <a:ext cx="1384378" cy="3302625"/>
          </a:xfrm>
          <a:prstGeom prst="curvedConnector2">
            <a:avLst/>
          </a:prstGeom>
          <a:ln w="666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 title="&quot;&quot;"/>
          <p:cNvCxnSpPr/>
          <p:nvPr/>
        </p:nvCxnSpPr>
        <p:spPr>
          <a:xfrm>
            <a:off x="5423769" y="4011017"/>
            <a:ext cx="952698" cy="7369"/>
          </a:xfrm>
          <a:prstGeom prst="curvedConnector3">
            <a:avLst>
              <a:gd name="adj1" fmla="val 50000"/>
            </a:avLst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151047" y="3615686"/>
            <a:ext cx="1209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Validated</a:t>
            </a:r>
            <a:br>
              <a:rPr lang="en-US" dirty="0" smtClean="0">
                <a:solidFill>
                  <a:prstClr val="black"/>
                </a:solidFill>
                <a:latin typeface="Calibri"/>
              </a:rPr>
            </a:br>
            <a:endParaRPr lang="en-US" sz="1200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(No errors)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2" name="Group 101" title="application is queued for agency retrieval"/>
          <p:cNvGrpSpPr/>
          <p:nvPr/>
        </p:nvGrpSpPr>
        <p:grpSpPr>
          <a:xfrm>
            <a:off x="6360352" y="3438983"/>
            <a:ext cx="1854388" cy="1023744"/>
            <a:chOff x="267707" y="4979630"/>
            <a:chExt cx="1854388" cy="1023744"/>
          </a:xfrm>
        </p:grpSpPr>
        <p:pic>
          <p:nvPicPr>
            <p:cNvPr id="103" name="Picture 102" title="&quot;&quot;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07" y="4979630"/>
              <a:ext cx="1854388" cy="1023744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359258" y="5056750"/>
              <a:ext cx="17475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Application queued for agency retrieval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67" name="Curved Connector 66" title="&quot;&quot;"/>
          <p:cNvCxnSpPr/>
          <p:nvPr/>
        </p:nvCxnSpPr>
        <p:spPr>
          <a:xfrm flipV="1">
            <a:off x="8276196" y="3974243"/>
            <a:ext cx="817626" cy="2"/>
          </a:xfrm>
          <a:prstGeom prst="curvedConnector3">
            <a:avLst>
              <a:gd name="adj1" fmla="val 50000"/>
            </a:avLst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/>
            <a:fld id="{A73B5830-C774-0C4F-8148-3C18183B17ED}" type="slidenum">
              <a:rPr lang="en-US" smtClean="0">
                <a:solidFill>
                  <a:srgbClr val="1F497D"/>
                </a:solidFill>
              </a:rPr>
              <a:pPr algn="r"/>
              <a:t>39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110" name="Picture 109" title="&quot;&quot;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139920"/>
            <a:ext cx="14097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 title="How to Apply - Application Guide web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870350"/>
            <a:ext cx="8839201" cy="54884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How to Apply – Application Guide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0" y="6358752"/>
            <a:ext cx="6550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http://grants.nih.gov/grants/how-to-apply-application-guide.htm</a:t>
            </a:r>
          </a:p>
        </p:txBody>
      </p:sp>
      <p:sp>
        <p:nvSpPr>
          <p:cNvPr id="3" name="Rectangle 2" title="&quot;&quot;"/>
          <p:cNvSpPr/>
          <p:nvPr/>
        </p:nvSpPr>
        <p:spPr>
          <a:xfrm>
            <a:off x="228601" y="1905000"/>
            <a:ext cx="8763000" cy="1457079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&quot;&quot;"/>
          <p:cNvSpPr/>
          <p:nvPr/>
        </p:nvSpPr>
        <p:spPr>
          <a:xfrm>
            <a:off x="6939238" y="3414798"/>
            <a:ext cx="2052362" cy="2757402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 title="&quot;&quot;"/>
          <p:cNvSpPr/>
          <p:nvPr/>
        </p:nvSpPr>
        <p:spPr>
          <a:xfrm>
            <a:off x="228602" y="3414798"/>
            <a:ext cx="6553198" cy="2943953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ular Callout 12" descr="Call-out box that indicates that clicking on the question mark icon brings you to ASSIST help." title="Explanation for question mark icon"/>
          <p:cNvSpPr/>
          <p:nvPr/>
        </p:nvSpPr>
        <p:spPr>
          <a:xfrm>
            <a:off x="3563212" y="1549680"/>
            <a:ext cx="3254930" cy="659673"/>
          </a:xfrm>
          <a:prstGeom prst="wedgeRoundRectCallout">
            <a:avLst>
              <a:gd name="adj1" fmla="val -49295"/>
              <a:gd name="adj2" fmla="val 2466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General Application Process Information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" name="Rounded Rectangular Callout 13" descr="Call-out box that indicates that clicking on the question mark icon brings you to ASSIST help." title="Explanation for question mark icon"/>
          <p:cNvSpPr/>
          <p:nvPr/>
        </p:nvSpPr>
        <p:spPr>
          <a:xfrm>
            <a:off x="3429655" y="3352352"/>
            <a:ext cx="2741890" cy="388101"/>
          </a:xfrm>
          <a:prstGeom prst="wedgeRoundRectCallout">
            <a:avLst>
              <a:gd name="adj1" fmla="val -49295"/>
              <a:gd name="adj2" fmla="val 2466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Form Instructions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5" name="Rounded Rectangular Callout 14" descr="Call-out box that indicates that clicking on the question mark icon brings you to ASSIST help." title="Explanation for question mark icon"/>
          <p:cNvSpPr/>
          <p:nvPr/>
        </p:nvSpPr>
        <p:spPr>
          <a:xfrm>
            <a:off x="7310923" y="6022276"/>
            <a:ext cx="1670707" cy="336476"/>
          </a:xfrm>
          <a:prstGeom prst="wedgeRoundRectCallout">
            <a:avLst>
              <a:gd name="adj1" fmla="val -49295"/>
              <a:gd name="adj2" fmla="val 2466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Resources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1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 title="&quot;&quot;"/>
          <p:cNvSpPr/>
          <p:nvPr/>
        </p:nvSpPr>
        <p:spPr>
          <a:xfrm>
            <a:off x="211944" y="6202478"/>
            <a:ext cx="4028044" cy="624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21" y="-76526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Submission Process – Track</a:t>
            </a:r>
            <a:endParaRPr lang="en-US" dirty="0"/>
          </a:p>
        </p:txBody>
      </p:sp>
      <p:cxnSp>
        <p:nvCxnSpPr>
          <p:cNvPr id="47" name="Curved Connector 46" title="&quot;&quot;"/>
          <p:cNvCxnSpPr/>
          <p:nvPr/>
        </p:nvCxnSpPr>
        <p:spPr>
          <a:xfrm flipV="1">
            <a:off x="0" y="1975796"/>
            <a:ext cx="883300" cy="6512"/>
          </a:xfrm>
          <a:prstGeom prst="curvedConnector3">
            <a:avLst>
              <a:gd name="adj1" fmla="val 50000"/>
            </a:avLst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 title="eRA system downloads application"/>
          <p:cNvGrpSpPr/>
          <p:nvPr/>
        </p:nvGrpSpPr>
        <p:grpSpPr>
          <a:xfrm>
            <a:off x="889360" y="1476948"/>
            <a:ext cx="1974307" cy="1023744"/>
            <a:chOff x="267707" y="4979630"/>
            <a:chExt cx="1974307" cy="1023744"/>
          </a:xfrm>
        </p:grpSpPr>
        <p:pic>
          <p:nvPicPr>
            <p:cNvPr id="71" name="Picture 70" title="&quot;&quot;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07" y="4979630"/>
              <a:ext cx="1854388" cy="1023744"/>
            </a:xfrm>
            <a:prstGeom prst="rect">
              <a:avLst/>
            </a:prstGeom>
          </p:spPr>
        </p:pic>
        <p:sp>
          <p:nvSpPr>
            <p:cNvPr id="72" name="TextBox 71" title="&quot;&quot;"/>
            <p:cNvSpPr txBox="1"/>
            <p:nvPr/>
          </p:nvSpPr>
          <p:spPr>
            <a:xfrm>
              <a:off x="494425" y="5056750"/>
              <a:ext cx="17475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eRA system downloads application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21" name="Curved Connector 20" title="&quot;&quot;"/>
          <p:cNvCxnSpPr/>
          <p:nvPr/>
        </p:nvCxnSpPr>
        <p:spPr>
          <a:xfrm flipV="1">
            <a:off x="2717853" y="1957458"/>
            <a:ext cx="470721" cy="12700"/>
          </a:xfrm>
          <a:prstGeom prst="curvedConnector3">
            <a:avLst>
              <a:gd name="adj1" fmla="val 50000"/>
            </a:avLst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 title="eRA checks application and  puts status in eRA Commons"/>
          <p:cNvGrpSpPr/>
          <p:nvPr/>
        </p:nvGrpSpPr>
        <p:grpSpPr>
          <a:xfrm>
            <a:off x="3185483" y="1164407"/>
            <a:ext cx="2540634" cy="1321805"/>
            <a:chOff x="267707" y="4979630"/>
            <a:chExt cx="1854388" cy="1023744"/>
          </a:xfrm>
        </p:grpSpPr>
        <p:pic>
          <p:nvPicPr>
            <p:cNvPr id="77" name="Picture 76" title="&quot;&quot;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07" y="4979630"/>
              <a:ext cx="1854388" cy="1023744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346531" y="5137897"/>
              <a:ext cx="1747589" cy="715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eRA checks application and puts status in eRA Commons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86" name="Curved Connector 85" title="&quot;&quot;"/>
          <p:cNvCxnSpPr/>
          <p:nvPr/>
        </p:nvCxnSpPr>
        <p:spPr>
          <a:xfrm rot="16200000" flipH="1">
            <a:off x="3820437" y="2730318"/>
            <a:ext cx="585189" cy="20002"/>
          </a:xfrm>
          <a:prstGeom prst="curvedConnector3">
            <a:avLst>
              <a:gd name="adj1" fmla="val 50000"/>
            </a:avLst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 title="applicant checks status in eRA Commons"/>
          <p:cNvGrpSpPr/>
          <p:nvPr/>
        </p:nvGrpSpPr>
        <p:grpSpPr>
          <a:xfrm>
            <a:off x="2537655" y="2915236"/>
            <a:ext cx="2935375" cy="2043608"/>
            <a:chOff x="2540041" y="4288844"/>
            <a:chExt cx="1893482" cy="1857189"/>
          </a:xfrm>
        </p:grpSpPr>
        <p:pic>
          <p:nvPicPr>
            <p:cNvPr id="74" name="Picture 73" title="&quot;&quot;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41" y="4288844"/>
              <a:ext cx="1893482" cy="1857189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2745443" y="4921492"/>
              <a:ext cx="1526075" cy="1006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Applicant checks status in eRA Commons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64" name="Curved Connector 63" title="&quot;&quot;"/>
          <p:cNvCxnSpPr/>
          <p:nvPr/>
        </p:nvCxnSpPr>
        <p:spPr>
          <a:xfrm rot="16200000" flipH="1">
            <a:off x="3787638" y="5158442"/>
            <a:ext cx="559579" cy="33639"/>
          </a:xfrm>
          <a:prstGeom prst="curvedConnector3">
            <a:avLst>
              <a:gd name="adj1" fmla="val 50000"/>
            </a:avLst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142414" y="4771135"/>
            <a:ext cx="794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Errors </a:t>
            </a:r>
            <a:br>
              <a:rPr lang="en-US" dirty="0" smtClean="0">
                <a:solidFill>
                  <a:prstClr val="black"/>
                </a:solidFill>
                <a:latin typeface="Calibri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</a:rPr>
              <a:t>found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6" name="Group 55" title="applicant makes corrections before deadline"/>
          <p:cNvGrpSpPr/>
          <p:nvPr/>
        </p:nvGrpSpPr>
        <p:grpSpPr>
          <a:xfrm>
            <a:off x="2952765" y="5417466"/>
            <a:ext cx="2366843" cy="1025540"/>
            <a:chOff x="2501474" y="1781016"/>
            <a:chExt cx="2366843" cy="1025540"/>
          </a:xfrm>
        </p:grpSpPr>
        <p:pic>
          <p:nvPicPr>
            <p:cNvPr id="16" name="Picture 15" title="&quot;&quot;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474" y="1781016"/>
              <a:ext cx="2285999" cy="102554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749307" y="1881971"/>
              <a:ext cx="21190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Applicant makes corrections before deadline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20" name="Straight Arrow Connector 10" title="&quot;&quot;"/>
          <p:cNvCxnSpPr>
            <a:stCxn id="16" idx="1"/>
          </p:cNvCxnSpPr>
          <p:nvPr/>
        </p:nvCxnSpPr>
        <p:spPr>
          <a:xfrm rot="10800000">
            <a:off x="441651" y="5904296"/>
            <a:ext cx="2511115" cy="25940"/>
          </a:xfrm>
          <a:prstGeom prst="curvedConnector3">
            <a:avLst>
              <a:gd name="adj1" fmla="val 50000"/>
            </a:avLst>
          </a:prstGeom>
          <a:ln w="666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48803" y="4632685"/>
            <a:ext cx="276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AOR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submits changed/correct application to Grants.gov and begins process again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val 29" title="&quot;&quot;"/>
          <p:cNvSpPr/>
          <p:nvPr/>
        </p:nvSpPr>
        <p:spPr>
          <a:xfrm>
            <a:off x="75086" y="5803396"/>
            <a:ext cx="273717" cy="2277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6" name="Curved Connector 35" title="&quot;&quot;"/>
          <p:cNvCxnSpPr/>
          <p:nvPr/>
        </p:nvCxnSpPr>
        <p:spPr>
          <a:xfrm>
            <a:off x="5423769" y="4011017"/>
            <a:ext cx="952698" cy="7369"/>
          </a:xfrm>
          <a:prstGeom prst="curvedConnector3">
            <a:avLst>
              <a:gd name="adj1" fmla="val 50000"/>
            </a:avLst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085209" y="3602888"/>
            <a:ext cx="1393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No errors,</a:t>
            </a:r>
            <a:br>
              <a:rPr lang="en-US" dirty="0" smtClean="0">
                <a:solidFill>
                  <a:prstClr val="black"/>
                </a:solidFill>
                <a:latin typeface="Calibri"/>
              </a:rPr>
            </a:br>
            <a:endParaRPr lang="en-US" sz="1200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Warnings OK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1" name="Group 50" title="application image generated in eRA Commons"/>
          <p:cNvGrpSpPr/>
          <p:nvPr/>
        </p:nvGrpSpPr>
        <p:grpSpPr>
          <a:xfrm>
            <a:off x="6376467" y="3309030"/>
            <a:ext cx="1959763" cy="1584873"/>
            <a:chOff x="267707" y="4979630"/>
            <a:chExt cx="1854388" cy="1299721"/>
          </a:xfrm>
        </p:grpSpPr>
        <p:pic>
          <p:nvPicPr>
            <p:cNvPr id="52" name="Picture 51" title="&quot;&quot;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07" y="4979630"/>
              <a:ext cx="1854388" cy="1023744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359258" y="5079022"/>
              <a:ext cx="17475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Application image generated in eRA Commons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67" name="Curved Connector 66" title="&quot;&quot;"/>
          <p:cNvCxnSpPr/>
          <p:nvPr/>
        </p:nvCxnSpPr>
        <p:spPr>
          <a:xfrm flipV="1">
            <a:off x="8326374" y="3974243"/>
            <a:ext cx="817626" cy="2"/>
          </a:xfrm>
          <a:prstGeom prst="curvedConnector3">
            <a:avLst>
              <a:gd name="adj1" fmla="val 50000"/>
            </a:avLst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/>
            <a:fld id="{A73B5830-C774-0C4F-8148-3C18183B17ED}" type="slidenum">
              <a:rPr lang="en-US" smtClean="0">
                <a:solidFill>
                  <a:srgbClr val="1F497D"/>
                </a:solidFill>
              </a:rPr>
              <a:pPr algn="r"/>
              <a:t>40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33" name="Picture 32" title="guy following footsteps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4" y="90772"/>
            <a:ext cx="1242966" cy="128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84" grpId="0"/>
      <p:bldP spid="30" grpId="0" animBg="1"/>
      <p:bldP spid="6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 title="&quot;&quot;"/>
          <p:cNvSpPr/>
          <p:nvPr/>
        </p:nvSpPr>
        <p:spPr>
          <a:xfrm>
            <a:off x="211944" y="6202478"/>
            <a:ext cx="4028044" cy="624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21" y="-76526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Submission Process – View</a:t>
            </a:r>
            <a:endParaRPr lang="en-US" dirty="0"/>
          </a:p>
        </p:txBody>
      </p:sp>
      <p:cxnSp>
        <p:nvCxnSpPr>
          <p:cNvPr id="47" name="Curved Connector 46" title="&quot;&quot;"/>
          <p:cNvCxnSpPr/>
          <p:nvPr/>
        </p:nvCxnSpPr>
        <p:spPr>
          <a:xfrm flipV="1">
            <a:off x="0" y="1932574"/>
            <a:ext cx="1086416" cy="16397"/>
          </a:xfrm>
          <a:prstGeom prst="curvedConnector3">
            <a:avLst>
              <a:gd name="adj1" fmla="val 50000"/>
            </a:avLst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 title="Happy with image in eRA Commons?"/>
          <p:cNvGrpSpPr/>
          <p:nvPr/>
        </p:nvGrpSpPr>
        <p:grpSpPr>
          <a:xfrm>
            <a:off x="953285" y="984997"/>
            <a:ext cx="2935375" cy="1985778"/>
            <a:chOff x="2540041" y="4288844"/>
            <a:chExt cx="1893482" cy="1857189"/>
          </a:xfrm>
        </p:grpSpPr>
        <p:pic>
          <p:nvPicPr>
            <p:cNvPr id="74" name="Picture 73" title="&quot;&quot;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41" y="4288844"/>
              <a:ext cx="1893482" cy="1857189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2745443" y="4811425"/>
              <a:ext cx="1526075" cy="112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Happy with</a:t>
              </a:r>
              <a:br>
                <a:rPr lang="en-US" b="1" dirty="0" smtClean="0">
                  <a:solidFill>
                    <a:prstClr val="black"/>
                  </a:solidFill>
                  <a:latin typeface="Calibri"/>
                </a:rPr>
              </a:b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 image in eRA Commons?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36" name="Curved Connector 35" title="&quot;&quot;"/>
          <p:cNvCxnSpPr/>
          <p:nvPr/>
        </p:nvCxnSpPr>
        <p:spPr>
          <a:xfrm>
            <a:off x="3837112" y="2046444"/>
            <a:ext cx="671574" cy="12770"/>
          </a:xfrm>
          <a:prstGeom prst="curvedConnector3">
            <a:avLst>
              <a:gd name="adj1" fmla="val 50000"/>
            </a:avLst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691631" y="1630946"/>
            <a:ext cx="717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Looks</a:t>
            </a:r>
            <a:br>
              <a:rPr lang="en-US" dirty="0" smtClean="0">
                <a:solidFill>
                  <a:prstClr val="black"/>
                </a:solidFill>
                <a:latin typeface="Calibri"/>
              </a:rPr>
            </a:br>
            <a:endParaRPr lang="en-US" sz="1200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good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1" name="Group 50" title="after 2 business days the application automatically moves forward to Receipt &amp; Referral"/>
          <p:cNvGrpSpPr/>
          <p:nvPr/>
        </p:nvGrpSpPr>
        <p:grpSpPr>
          <a:xfrm>
            <a:off x="4584384" y="1149834"/>
            <a:ext cx="2350645" cy="1976230"/>
            <a:chOff x="267707" y="4979628"/>
            <a:chExt cx="1854388" cy="1023744"/>
          </a:xfrm>
        </p:grpSpPr>
        <p:pic>
          <p:nvPicPr>
            <p:cNvPr id="52" name="Picture 51" title="&quot;&quot;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07" y="4979628"/>
              <a:ext cx="1854388" cy="1023744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359258" y="5113815"/>
              <a:ext cx="1662847" cy="673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After 2 business days the application automatically moves forward to Receipt &amp; Referral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53" name="Curved Connector 52" title="&quot;&quot;"/>
          <p:cNvCxnSpPr/>
          <p:nvPr/>
        </p:nvCxnSpPr>
        <p:spPr>
          <a:xfrm flipV="1">
            <a:off x="6878725" y="2038358"/>
            <a:ext cx="441650" cy="6512"/>
          </a:xfrm>
          <a:prstGeom prst="curvedConnector3">
            <a:avLst>
              <a:gd name="adj1" fmla="val 50000"/>
            </a:avLst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 title="&quot;&quot;"/>
          <p:cNvSpPr/>
          <p:nvPr/>
        </p:nvSpPr>
        <p:spPr>
          <a:xfrm>
            <a:off x="7399147" y="1905415"/>
            <a:ext cx="273717" cy="227739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Curved Connector 33" title="&quot;&quot;"/>
          <p:cNvCxnSpPr/>
          <p:nvPr/>
        </p:nvCxnSpPr>
        <p:spPr>
          <a:xfrm rot="5400000">
            <a:off x="2219145" y="3117065"/>
            <a:ext cx="475970" cy="17996"/>
          </a:xfrm>
          <a:prstGeom prst="curvedConnector3">
            <a:avLst>
              <a:gd name="adj1" fmla="val 50000"/>
            </a:avLst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576151" y="2748108"/>
            <a:ext cx="937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Change </a:t>
            </a:r>
            <a:br>
              <a:rPr lang="en-US" dirty="0" smtClean="0">
                <a:solidFill>
                  <a:prstClr val="black"/>
                </a:solidFill>
                <a:latin typeface="Calibri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</a:rPr>
              <a:t>desired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5" name="Group 54" title="In viewing window and before deadline?"/>
          <p:cNvGrpSpPr/>
          <p:nvPr/>
        </p:nvGrpSpPr>
        <p:grpSpPr>
          <a:xfrm>
            <a:off x="1262768" y="3238888"/>
            <a:ext cx="2242433" cy="1790312"/>
            <a:chOff x="2255117" y="4127484"/>
            <a:chExt cx="1893482" cy="1857189"/>
          </a:xfrm>
        </p:grpSpPr>
        <p:pic>
          <p:nvPicPr>
            <p:cNvPr id="58" name="Picture 57" title="&quot;&quot;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117" y="4127484"/>
              <a:ext cx="1893482" cy="185718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493839" y="4789713"/>
              <a:ext cx="1526075" cy="957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alibri"/>
                </a:rPr>
                <a:t>B</a:t>
              </a: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efore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deadline?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42" name="Curved Connector 41" title="&quot;&quot;"/>
          <p:cNvCxnSpPr/>
          <p:nvPr/>
        </p:nvCxnSpPr>
        <p:spPr>
          <a:xfrm rot="5400000">
            <a:off x="2181432" y="5181987"/>
            <a:ext cx="475970" cy="17996"/>
          </a:xfrm>
          <a:prstGeom prst="curvedConnector3">
            <a:avLst>
              <a:gd name="adj1" fmla="val 50000"/>
            </a:avLst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76150" y="4876800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Yes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6" name="Group 55" title="SO rejects applicaiton in eRA Commons &amp; prepares changed/corrected application"/>
          <p:cNvGrpSpPr/>
          <p:nvPr/>
        </p:nvGrpSpPr>
        <p:grpSpPr>
          <a:xfrm>
            <a:off x="785964" y="5334000"/>
            <a:ext cx="4014636" cy="1442730"/>
            <a:chOff x="2558509" y="1781016"/>
            <a:chExt cx="2285999" cy="1025540"/>
          </a:xfrm>
        </p:grpSpPr>
        <p:pic>
          <p:nvPicPr>
            <p:cNvPr id="16" name="Picture 15" title="&quot;&quot;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509" y="1781016"/>
              <a:ext cx="2285999" cy="102554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671856" y="1872918"/>
              <a:ext cx="1963661" cy="853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SO rejects app in eRA Commons (w/in viewing window) or withdraws app (after) &amp; prepares changed/correct application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83" name="Curved Connector 82" title="&quot;&quot;"/>
          <p:cNvCxnSpPr/>
          <p:nvPr/>
        </p:nvCxnSpPr>
        <p:spPr>
          <a:xfrm rot="10800000">
            <a:off x="381000" y="6031135"/>
            <a:ext cx="462354" cy="27118"/>
          </a:xfrm>
          <a:prstGeom prst="curvedConnector3">
            <a:avLst>
              <a:gd name="adj1" fmla="val 50000"/>
            </a:avLst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6295" y="4495800"/>
            <a:ext cx="2328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AOR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submits to Grants.gov and begins process again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val 29" title="&quot;&quot;"/>
          <p:cNvSpPr/>
          <p:nvPr/>
        </p:nvSpPr>
        <p:spPr>
          <a:xfrm>
            <a:off x="75086" y="5866767"/>
            <a:ext cx="273717" cy="2277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Curved Connector 59" title="&quot;&quot;"/>
          <p:cNvCxnSpPr/>
          <p:nvPr/>
        </p:nvCxnSpPr>
        <p:spPr>
          <a:xfrm>
            <a:off x="3513908" y="4261725"/>
            <a:ext cx="872486" cy="12700"/>
          </a:xfrm>
          <a:prstGeom prst="curvedConnector3">
            <a:avLst>
              <a:gd name="adj1" fmla="val 50000"/>
            </a:avLst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786913" y="3879623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No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9" name="Group 38" title="Which option?"/>
          <p:cNvGrpSpPr/>
          <p:nvPr/>
        </p:nvGrpSpPr>
        <p:grpSpPr>
          <a:xfrm>
            <a:off x="4267200" y="3481468"/>
            <a:ext cx="1934852" cy="1703284"/>
            <a:chOff x="2494271" y="4288844"/>
            <a:chExt cx="1893482" cy="1857189"/>
          </a:xfrm>
        </p:grpSpPr>
        <p:pic>
          <p:nvPicPr>
            <p:cNvPr id="40" name="Picture 39" title="&quot;&quot;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271" y="4288844"/>
              <a:ext cx="1893482" cy="185718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745443" y="4855673"/>
              <a:ext cx="1526075" cy="100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Which option?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61" name="Curved Connector 60" title="&quot;&quot;"/>
          <p:cNvCxnSpPr/>
          <p:nvPr/>
        </p:nvCxnSpPr>
        <p:spPr>
          <a:xfrm rot="5400000" flipH="1" flipV="1">
            <a:off x="5030069" y="3342038"/>
            <a:ext cx="468162" cy="12700"/>
          </a:xfrm>
          <a:prstGeom prst="curvedConnector3">
            <a:avLst>
              <a:gd name="adj1" fmla="val 50000"/>
            </a:avLst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3011269"/>
            <a:ext cx="255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Let application move forward without change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6" name="Curved Connector 65" title="&quot;&quot;"/>
          <p:cNvCxnSpPr>
            <a:stCxn id="40" idx="2"/>
          </p:cNvCxnSpPr>
          <p:nvPr/>
        </p:nvCxnSpPr>
        <p:spPr>
          <a:xfrm rot="5400000">
            <a:off x="4564043" y="5274375"/>
            <a:ext cx="760207" cy="580960"/>
          </a:xfrm>
          <a:prstGeom prst="curvedConnector3">
            <a:avLst>
              <a:gd name="adj1" fmla="val 98828"/>
            </a:avLst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105400" y="5553670"/>
            <a:ext cx="1627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Make change and be subject to late policy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9" name="Curved Connector 78" title="&quot;&quot;"/>
          <p:cNvCxnSpPr/>
          <p:nvPr/>
        </p:nvCxnSpPr>
        <p:spPr>
          <a:xfrm flipV="1">
            <a:off x="6172200" y="4419600"/>
            <a:ext cx="396297" cy="19846"/>
          </a:xfrm>
          <a:prstGeom prst="curvedConnector3">
            <a:avLst>
              <a:gd name="adj1" fmla="val 50000"/>
            </a:avLst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 title="reject application and apply to future due date"/>
          <p:cNvGrpSpPr/>
          <p:nvPr/>
        </p:nvGrpSpPr>
        <p:grpSpPr>
          <a:xfrm>
            <a:off x="6477000" y="3853934"/>
            <a:ext cx="1752600" cy="1556266"/>
            <a:chOff x="267707" y="4979630"/>
            <a:chExt cx="1872575" cy="1530893"/>
          </a:xfrm>
        </p:grpSpPr>
        <p:pic>
          <p:nvPicPr>
            <p:cNvPr id="71" name="Picture 70" title="&quot;&quot;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07" y="4979630"/>
              <a:ext cx="1854388" cy="1023744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300588" y="5088322"/>
              <a:ext cx="1839694" cy="1422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SO rejects application in eRA Commons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80" name="Curved Connector 79" title="&quot;&quot;"/>
          <p:cNvCxnSpPr/>
          <p:nvPr/>
        </p:nvCxnSpPr>
        <p:spPr>
          <a:xfrm flipV="1">
            <a:off x="8153400" y="4463331"/>
            <a:ext cx="368517" cy="6512"/>
          </a:xfrm>
          <a:prstGeom prst="curvedConnector3">
            <a:avLst>
              <a:gd name="adj1" fmla="val 50000"/>
            </a:avLst>
          </a:prstGeom>
          <a:ln w="539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 title="&quot;&quot;"/>
          <p:cNvSpPr/>
          <p:nvPr/>
        </p:nvSpPr>
        <p:spPr>
          <a:xfrm>
            <a:off x="8600689" y="4330388"/>
            <a:ext cx="273717" cy="227739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/>
            <a:fld id="{A73B5830-C774-0C4F-8148-3C18183B17ED}" type="slidenum">
              <a:rPr lang="en-US" smtClean="0">
                <a:solidFill>
                  <a:srgbClr val="1F497D"/>
                </a:solidFill>
              </a:rPr>
              <a:pPr algn="r"/>
              <a:t>41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62600" y="4611469"/>
            <a:ext cx="162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Apply for </a:t>
            </a:r>
            <a:br>
              <a:rPr lang="en-US" dirty="0" smtClean="0">
                <a:solidFill>
                  <a:prstClr val="black"/>
                </a:solidFill>
                <a:latin typeface="Calibri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</a:rPr>
              <a:t>later due date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6" name="Picture 45" title="&quot;&quo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80" y="238318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6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4" grpId="0" animBg="1"/>
      <p:bldP spid="63" grpId="0"/>
      <p:bldP spid="49" grpId="0"/>
      <p:bldP spid="84" grpId="0"/>
      <p:bldP spid="30" grpId="0" animBg="1"/>
      <p:bldP spid="50" grpId="0"/>
      <p:bldP spid="65" grpId="0"/>
      <p:bldP spid="68" grpId="0"/>
      <p:bldP spid="81" grpId="0" animBg="1"/>
      <p:bldP spid="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On-time Submission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Error-free</a:t>
            </a:r>
            <a:r>
              <a:rPr lang="en-US" dirty="0"/>
              <a:t> applications must be </a:t>
            </a:r>
            <a:r>
              <a:rPr lang="en-US" dirty="0" smtClean="0"/>
              <a:t>accepted </a:t>
            </a:r>
            <a:r>
              <a:rPr lang="en-US" dirty="0"/>
              <a:t>by Grants.gov with a time </a:t>
            </a:r>
            <a:r>
              <a:rPr lang="en-US" dirty="0" smtClean="0"/>
              <a:t>stamp </a:t>
            </a:r>
            <a:r>
              <a:rPr lang="en-US" b="1" dirty="0">
                <a:solidFill>
                  <a:srgbClr val="FFFF00"/>
                </a:solidFill>
              </a:rPr>
              <a:t>on or before 5:00 p.m. </a:t>
            </a:r>
            <a:r>
              <a:rPr lang="en-US" dirty="0"/>
              <a:t>local time of the submitting organization </a:t>
            </a:r>
            <a:r>
              <a:rPr lang="en-US" b="1" dirty="0">
                <a:solidFill>
                  <a:srgbClr val="FFFF00"/>
                </a:solidFill>
              </a:rPr>
              <a:t>on the due date</a:t>
            </a:r>
            <a:r>
              <a:rPr lang="en-US" b="1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mportant </a:t>
            </a:r>
            <a:r>
              <a:rPr lang="en-US" dirty="0"/>
              <a:t>reminders: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NIH recommends submitting early (days, not minutes!) </a:t>
            </a:r>
            <a:r>
              <a:rPr lang="en-US" dirty="0"/>
              <a:t>to allow time for correcting any errors found during the application viewing window prior to the due date</a:t>
            </a:r>
          </a:p>
          <a:p>
            <a:pPr lvl="1"/>
            <a:r>
              <a:rPr lang="en-US" dirty="0"/>
              <a:t>NIH’s late policy does not allow corrections after the due date</a:t>
            </a:r>
          </a:p>
          <a:p>
            <a:pPr lvl="1"/>
            <a:r>
              <a:rPr lang="en-US" dirty="0"/>
              <a:t>All registrations </a:t>
            </a:r>
            <a:r>
              <a:rPr lang="en-US" dirty="0" smtClean="0"/>
              <a:t>and SAM renewal must </a:t>
            </a:r>
            <a:r>
              <a:rPr lang="en-US" dirty="0"/>
              <a:t>be completed before the due date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806585"/>
            <a:ext cx="1913824" cy="20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Checks (Validations)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 smtClean="0"/>
              <a:t>We </a:t>
            </a:r>
            <a:r>
              <a:rPr lang="en-US" sz="3600" i="1" dirty="0" smtClean="0"/>
              <a:t>really</a:t>
            </a:r>
            <a:r>
              <a:rPr lang="en-US" sz="3600" dirty="0" smtClean="0"/>
              <a:t> care about the details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Multiple levels of application checks for completeness</a:t>
            </a:r>
          </a:p>
          <a:p>
            <a:pPr lvl="1"/>
            <a:r>
              <a:rPr lang="en-US" sz="3200" dirty="0" smtClean="0"/>
              <a:t>Grants.gov</a:t>
            </a:r>
          </a:p>
          <a:p>
            <a:pPr lvl="1"/>
            <a:r>
              <a:rPr lang="en-US" sz="3200" dirty="0" smtClean="0"/>
              <a:t>eRA systems</a:t>
            </a:r>
          </a:p>
          <a:p>
            <a:pPr lvl="1"/>
            <a:r>
              <a:rPr lang="en-US" sz="3200" dirty="0" smtClean="0"/>
              <a:t>Agency staff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5904" y="6396335"/>
            <a:ext cx="8735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https://grants.nih.gov/grants/how-to-apply-application-guide/submission-process/check-your-application.htm</a:t>
            </a:r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25" y="4150911"/>
            <a:ext cx="277090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Validations D</a:t>
            </a:r>
            <a:r>
              <a:rPr lang="en-US" dirty="0" smtClean="0"/>
              <a:t>one </a:t>
            </a:r>
            <a:r>
              <a:rPr lang="en-US" dirty="0"/>
              <a:t>by </a:t>
            </a:r>
            <a:r>
              <a:rPr lang="en-US" dirty="0" smtClean="0"/>
              <a:t>Grants.gov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Can you think of some examples?</a:t>
            </a:r>
          </a:p>
          <a:p>
            <a:pPr lvl="1"/>
            <a:r>
              <a:rPr lang="en-US" sz="1800" dirty="0" smtClean="0"/>
              <a:t>Active System for Award Management (SAM) registration</a:t>
            </a:r>
            <a:endParaRPr lang="en-US" sz="1800" dirty="0"/>
          </a:p>
          <a:p>
            <a:pPr lvl="1"/>
            <a:r>
              <a:rPr lang="en-US" sz="1800" dirty="0" smtClean="0"/>
              <a:t>Submitter has AOR role for DUNS on application</a:t>
            </a:r>
            <a:endParaRPr lang="en-US" sz="1800" dirty="0"/>
          </a:p>
          <a:p>
            <a:pPr lvl="1"/>
            <a:r>
              <a:rPr lang="en-US" sz="1800" dirty="0" smtClean="0"/>
              <a:t>Submission made to active opportunity and application package</a:t>
            </a:r>
          </a:p>
          <a:p>
            <a:pPr lvl="1"/>
            <a:r>
              <a:rPr lang="en-US" sz="1800" dirty="0" smtClean="0"/>
              <a:t>Virus check</a:t>
            </a:r>
          </a:p>
          <a:p>
            <a:pPr lvl="1"/>
            <a:r>
              <a:rPr lang="en-US" sz="1800" dirty="0" smtClean="0"/>
              <a:t>Filenames include only appropriate characters</a:t>
            </a:r>
          </a:p>
          <a:p>
            <a:pPr lvl="2"/>
            <a:r>
              <a:rPr lang="en-US" sz="1600" dirty="0" smtClean="0"/>
              <a:t>A-Z</a:t>
            </a:r>
            <a:r>
              <a:rPr lang="en-US" sz="1600" dirty="0"/>
              <a:t>, a-z, 0-9, underscore, hyphen, space, period, parenthesis, curly braces, square brackets, ampersand, tilde, exclamation point, comma, semi colon, apostrophe, at sign, number sign, dollar sign, percent sign, plus sign, and equal </a:t>
            </a:r>
            <a:r>
              <a:rPr lang="en-US" sz="1600" dirty="0" smtClean="0"/>
              <a:t>sign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4967108"/>
            <a:ext cx="3543300" cy="11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Validations D</a:t>
            </a:r>
            <a:r>
              <a:rPr lang="en-US" dirty="0" smtClean="0"/>
              <a:t>one </a:t>
            </a:r>
            <a:r>
              <a:rPr lang="en-US" dirty="0"/>
              <a:t>by </a:t>
            </a:r>
            <a:r>
              <a:rPr lang="en-US" dirty="0" smtClean="0"/>
              <a:t>eRA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Can you think of some examples?</a:t>
            </a:r>
          </a:p>
          <a:p>
            <a:pPr lvl="1"/>
            <a:r>
              <a:rPr lang="en-US" sz="1800" dirty="0" smtClean="0"/>
              <a:t>Fields required by agency, but not required federal-wide</a:t>
            </a:r>
          </a:p>
          <a:p>
            <a:pPr lvl="2"/>
            <a:r>
              <a:rPr lang="en-US" sz="1400" dirty="0" smtClean="0"/>
              <a:t>R&amp;R </a:t>
            </a:r>
            <a:r>
              <a:rPr lang="en-US" sz="1400" dirty="0" err="1" smtClean="0"/>
              <a:t>Sr</a:t>
            </a:r>
            <a:r>
              <a:rPr lang="en-US" sz="1400" dirty="0" smtClean="0"/>
              <a:t>/Key form</a:t>
            </a:r>
          </a:p>
          <a:p>
            <a:pPr lvl="3"/>
            <a:r>
              <a:rPr lang="en-US" sz="1400" dirty="0" smtClean="0"/>
              <a:t>Credential for PD/PIs (and a few others)</a:t>
            </a:r>
          </a:p>
          <a:p>
            <a:pPr lvl="3"/>
            <a:r>
              <a:rPr lang="en-US" sz="1400" dirty="0"/>
              <a:t>O</a:t>
            </a:r>
            <a:r>
              <a:rPr lang="en-US" sz="1400" dirty="0" smtClean="0"/>
              <a:t>rganization name for all </a:t>
            </a:r>
            <a:r>
              <a:rPr lang="en-US" sz="1400" dirty="0" err="1" smtClean="0"/>
              <a:t>sr</a:t>
            </a:r>
            <a:r>
              <a:rPr lang="en-US" sz="1400" dirty="0" smtClean="0"/>
              <a:t>/key</a:t>
            </a:r>
          </a:p>
          <a:p>
            <a:pPr lvl="3"/>
            <a:r>
              <a:rPr lang="en-US" sz="1400" dirty="0" smtClean="0"/>
              <a:t>Biosketch attachment for all </a:t>
            </a:r>
            <a:r>
              <a:rPr lang="en-US" sz="1400" dirty="0" err="1" smtClean="0"/>
              <a:t>sr</a:t>
            </a:r>
            <a:r>
              <a:rPr lang="en-US" sz="1400" dirty="0" smtClean="0"/>
              <a:t>/key (Grants.gov only enforces for PD/PI)</a:t>
            </a:r>
          </a:p>
          <a:p>
            <a:pPr lvl="2"/>
            <a:r>
              <a:rPr lang="en-US" sz="1400" dirty="0" smtClean="0"/>
              <a:t>Project/Performance Site Location form</a:t>
            </a:r>
          </a:p>
          <a:p>
            <a:pPr lvl="3"/>
            <a:r>
              <a:rPr lang="en-US" sz="1400" dirty="0" smtClean="0"/>
              <a:t>DUNS for primary site</a:t>
            </a:r>
          </a:p>
          <a:p>
            <a:pPr lvl="1"/>
            <a:r>
              <a:rPr lang="en-US" sz="1800" dirty="0" smtClean="0"/>
              <a:t>Attachments in PDF format </a:t>
            </a:r>
            <a:endParaRPr lang="en-US" sz="1800" dirty="0"/>
          </a:p>
          <a:p>
            <a:pPr lvl="1"/>
            <a:r>
              <a:rPr lang="en-US" sz="1800" dirty="0" smtClean="0"/>
              <a:t>Adherence to page limits in </a:t>
            </a:r>
            <a:r>
              <a:rPr lang="en-US" sz="1800" dirty="0"/>
              <a:t>our </a:t>
            </a:r>
            <a:r>
              <a:rPr lang="en-US" sz="1800" dirty="0">
                <a:hlinkClick r:id="rId2"/>
              </a:rPr>
              <a:t>Table of Page Limits</a:t>
            </a:r>
            <a:r>
              <a:rPr lang="en-US" sz="1800" dirty="0"/>
              <a:t> (unless otherwise specified in the announcement</a:t>
            </a:r>
            <a:r>
              <a:rPr lang="en-US" sz="1800" dirty="0" smtClean="0"/>
              <a:t>) </a:t>
            </a:r>
            <a:endParaRPr lang="en-US" sz="1800" dirty="0"/>
          </a:p>
          <a:p>
            <a:pPr lvl="1"/>
            <a:r>
              <a:rPr lang="en-US" sz="1800" dirty="0" smtClean="0"/>
              <a:t>Included appropriate attachments (eRA checks many but not all)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6" name="Picture 2" descr="Logo of and Link to Electronic Research Administration eRA Commo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55" y="5378332"/>
            <a:ext cx="5285339" cy="87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7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5678" y="303542"/>
            <a:ext cx="4422775" cy="1371600"/>
          </a:xfrm>
        </p:spPr>
        <p:txBody>
          <a:bodyPr/>
          <a:lstStyle/>
          <a:p>
            <a:r>
              <a:rPr lang="en-US" dirty="0" smtClean="0"/>
              <a:t>Avoiding Common Errors</a:t>
            </a:r>
            <a:endParaRPr lang="en-US" dirty="0"/>
          </a:p>
        </p:txBody>
      </p:sp>
      <p:pic>
        <p:nvPicPr>
          <p:cNvPr id="8" name="Picture 7" title="Annotated Form Set - research plan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58060"/>
            <a:ext cx="5647166" cy="5286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808453" y="2228594"/>
            <a:ext cx="3276600" cy="1938986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Annotated form sets </a:t>
            </a:r>
            <a:r>
              <a:rPr lang="en-US" sz="2400" b="1" dirty="0" smtClean="0">
                <a:solidFill>
                  <a:schemeClr val="accent2"/>
                </a:solidFill>
                <a:cs typeface="Arial" charset="0"/>
              </a:rPr>
              <a:t>are </a:t>
            </a:r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a great resource </a:t>
            </a:r>
            <a:r>
              <a:rPr lang="en-US" sz="2400" b="1" dirty="0" smtClean="0">
                <a:solidFill>
                  <a:schemeClr val="accent2"/>
                </a:solidFill>
                <a:cs typeface="Arial" charset="0"/>
              </a:rPr>
              <a:t>to help avoid errors enforced by eRA validation checks.</a:t>
            </a:r>
            <a:endParaRPr lang="en-US" sz="2400" b="1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7" name="Oval 13" title="&quot;&quot;"/>
          <p:cNvSpPr>
            <a:spLocks noChangeArrowheads="1"/>
          </p:cNvSpPr>
          <p:nvPr/>
        </p:nvSpPr>
        <p:spPr bwMode="auto">
          <a:xfrm>
            <a:off x="2709282" y="303542"/>
            <a:ext cx="2514601" cy="4191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  <p:pic>
        <p:nvPicPr>
          <p:cNvPr id="10" name="Picture 9" title="&quot;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0598"/>
            <a:ext cx="1676400" cy="167640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2400" y="5846808"/>
            <a:ext cx="8839200" cy="553992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800000"/>
                </a:solidFill>
                <a:cs typeface="Arial" charset="0"/>
              </a:rPr>
              <a:t>Annotated form sets:</a:t>
            </a:r>
          </a:p>
          <a:p>
            <a:pPr algn="ctr" eaLnBrk="1" hangingPunct="1"/>
            <a:r>
              <a:rPr lang="en-US" sz="1400" b="1" dirty="0">
                <a:cs typeface="Arial" charset="0"/>
                <a:hlinkClick r:id="rId5" tooltip="annotated form set"/>
              </a:rPr>
              <a:t>http://</a:t>
            </a:r>
            <a:r>
              <a:rPr lang="en-US" sz="1400" b="1" dirty="0" smtClean="0">
                <a:cs typeface="Arial" charset="0"/>
                <a:hlinkClick r:id="rId5" tooltip="annotated form set"/>
              </a:rPr>
              <a:t>grants.nih.gov/grants/how-to-apply-application-guide/resources/annotated-form-sets.htm </a:t>
            </a:r>
            <a:endParaRPr lang="en-US" sz="12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5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 Done by Agency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87375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Can you think of some examples?</a:t>
            </a:r>
          </a:p>
          <a:p>
            <a:pPr lvl="1"/>
            <a:r>
              <a:rPr lang="en-US" sz="1800" dirty="0" smtClean="0"/>
              <a:t>Fit with NIH's and participating institute’s mission</a:t>
            </a:r>
          </a:p>
          <a:p>
            <a:pPr lvl="1"/>
            <a:r>
              <a:rPr lang="en-US" sz="1800" dirty="0" smtClean="0"/>
              <a:t>Eligibility</a:t>
            </a:r>
          </a:p>
          <a:p>
            <a:pPr lvl="1"/>
            <a:r>
              <a:rPr lang="en-US" sz="1800" dirty="0" smtClean="0"/>
              <a:t>“</a:t>
            </a:r>
            <a:r>
              <a:rPr lang="en-US" sz="1800" dirty="0"/>
              <a:t>O</a:t>
            </a:r>
            <a:r>
              <a:rPr lang="en-US" sz="1800" dirty="0" smtClean="0"/>
              <a:t>verstuffing” – application doesn’t include inappropriate information in attachments to get around page limits</a:t>
            </a:r>
          </a:p>
          <a:p>
            <a:pPr lvl="1"/>
            <a:r>
              <a:rPr lang="en-US" sz="1800" dirty="0" smtClean="0"/>
              <a:t>On-time submission</a:t>
            </a:r>
          </a:p>
          <a:p>
            <a:pPr lvl="1"/>
            <a:r>
              <a:rPr lang="en-US" sz="1800" dirty="0" smtClean="0"/>
              <a:t>Simultaneous review of essentially same application</a:t>
            </a:r>
          </a:p>
          <a:p>
            <a:pPr lvl="1"/>
            <a:r>
              <a:rPr lang="en-US" sz="1800" dirty="0" smtClean="0"/>
              <a:t>Adherence </a:t>
            </a:r>
            <a:r>
              <a:rPr lang="en-US" sz="1800" dirty="0"/>
              <a:t>to funding opportunity announcement specific </a:t>
            </a:r>
            <a:r>
              <a:rPr lang="en-US" sz="1800" dirty="0" smtClean="0"/>
              <a:t>instructions 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orrect </a:t>
            </a:r>
            <a:r>
              <a:rPr lang="en-US" sz="1800" dirty="0"/>
              <a:t>number of reference letters received by the due </a:t>
            </a:r>
            <a:r>
              <a:rPr lang="en-US" sz="1800" dirty="0" smtClean="0"/>
              <a:t>date (if applicable) </a:t>
            </a:r>
          </a:p>
          <a:p>
            <a:pPr lvl="1"/>
            <a:r>
              <a:rPr lang="en-US" sz="1800" dirty="0" smtClean="0"/>
              <a:t>Adherence to font </a:t>
            </a:r>
            <a:r>
              <a:rPr lang="en-US" sz="1800" dirty="0"/>
              <a:t>and margin guidelines </a:t>
            </a:r>
            <a:endParaRPr lang="en-US" sz="1800" dirty="0" smtClean="0"/>
          </a:p>
          <a:p>
            <a:pPr lvl="1"/>
            <a:r>
              <a:rPr lang="en-US" sz="1800" dirty="0" smtClean="0"/>
              <a:t>Agreement from institute to accept application requesting </a:t>
            </a:r>
            <a:r>
              <a:rPr lang="en-US" sz="1800" dirty="0"/>
              <a:t>over $500K in direct costs in any budget </a:t>
            </a:r>
            <a:r>
              <a:rPr lang="en-US" sz="1800" dirty="0" smtClean="0"/>
              <a:t>period 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6" name="Picture 5" title="NIH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43" y="5638800"/>
            <a:ext cx="4224537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0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System 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479429"/>
            <a:ext cx="8458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You </a:t>
            </a:r>
            <a:r>
              <a:rPr lang="en-US" sz="2800" dirty="0" smtClean="0">
                <a:solidFill>
                  <a:srgbClr val="C00000"/>
                </a:solidFill>
              </a:rPr>
              <a:t>must</a:t>
            </a:r>
            <a:r>
              <a:rPr lang="en-US" sz="2800" dirty="0" smtClean="0">
                <a:solidFill>
                  <a:srgbClr val="002060"/>
                </a:solidFill>
              </a:rPr>
              <a:t> follow NIH’s standard ‘system issue’ procedure if you run </a:t>
            </a:r>
            <a:r>
              <a:rPr lang="en-US" sz="2800" dirty="0">
                <a:solidFill>
                  <a:srgbClr val="002060"/>
                </a:solidFill>
              </a:rPr>
              <a:t>into </a:t>
            </a:r>
            <a:r>
              <a:rPr lang="en-US" sz="2800" dirty="0" smtClean="0">
                <a:solidFill>
                  <a:srgbClr val="002060"/>
                </a:solidFill>
              </a:rPr>
              <a:t>problems beyond your control that </a:t>
            </a:r>
            <a:r>
              <a:rPr lang="en-US" sz="2800" dirty="0">
                <a:solidFill>
                  <a:srgbClr val="002060"/>
                </a:solidFill>
              </a:rPr>
              <a:t>threaten </a:t>
            </a:r>
            <a:r>
              <a:rPr lang="en-US" sz="2800" dirty="0" smtClean="0">
                <a:solidFill>
                  <a:srgbClr val="002060"/>
                </a:solidFill>
              </a:rPr>
              <a:t>your on-time submission: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grants.nih.gov/grants/ElectronicReceipt/support.htm#guidelines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38742"/>
            <a:ext cx="38100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Help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 Desks</a:t>
            </a:r>
          </a:p>
          <a:p>
            <a:r>
              <a:rPr lang="en-US" dirty="0" smtClean="0"/>
              <a:t>On-line resources &amp;Web 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7660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cludes links to: Systems and Roles; Register; Understand Funding Opportunities; Types of Applicaitons; Submission Options; Obtain Software" title="Prepare to Apply and Register links on How to Apply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603" y="3352800"/>
            <a:ext cx="4481819" cy="2657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0225"/>
            <a:ext cx="7964487" cy="1121823"/>
          </a:xfrm>
        </p:spPr>
        <p:txBody>
          <a:bodyPr/>
          <a:lstStyle/>
          <a:p>
            <a:r>
              <a:rPr lang="en-US" dirty="0" smtClean="0"/>
              <a:t>Prepare to Apply and Register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Ready!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38600"/>
            <a:ext cx="2293619" cy="27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eRA Commons Help Desk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Grants.gov Contact Center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Desks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Web: </a:t>
            </a:r>
            <a:r>
              <a:rPr lang="en-US" sz="2000" dirty="0">
                <a:hlinkClick r:id="rId2" tooltip="NIH support page"/>
              </a:rPr>
              <a:t>http://</a:t>
            </a:r>
            <a:r>
              <a:rPr lang="en-US" sz="2000" dirty="0" smtClean="0">
                <a:hlinkClick r:id="rId2" tooltip="NIH support page"/>
              </a:rPr>
              <a:t>grants.nih.gov/support/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400" dirty="0" smtClean="0"/>
              <a:t>Toll-free: </a:t>
            </a:r>
            <a:r>
              <a:rPr lang="en-US" sz="2400" dirty="0"/>
              <a:t>1-866-504-9552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Phone: 301-402-7469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Hours : Mon-Fri, 7a.m. to 8 p.m. </a:t>
            </a:r>
            <a:r>
              <a:rPr lang="en-US" sz="2400" dirty="0" smtClean="0"/>
              <a:t>ET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Resources: </a:t>
            </a:r>
            <a:r>
              <a:rPr lang="en-US" sz="2000" dirty="0">
                <a:hlinkClick r:id="rId3" tooltip="eRA module user guides and resources"/>
              </a:rPr>
              <a:t>https://</a:t>
            </a:r>
            <a:r>
              <a:rPr lang="en-US" sz="2000" dirty="0" smtClean="0">
                <a:hlinkClick r:id="rId3" tooltip="eRA module user guides and resources"/>
              </a:rPr>
              <a:t>era.nih.gov/modules_user-guides_documentation.cfm </a:t>
            </a:r>
            <a:endParaRPr lang="en-US" sz="2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Toll-free: </a:t>
            </a:r>
            <a:r>
              <a:rPr lang="en-US" sz="2400" dirty="0" smtClean="0"/>
              <a:t>1-800-518-4726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Phone: 606-545-5035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Hours : 24x7  </a:t>
            </a:r>
            <a:r>
              <a:rPr lang="en-US" sz="2400" dirty="0" smtClean="0"/>
              <a:t>(Except </a:t>
            </a:r>
            <a:r>
              <a:rPr lang="en-US" sz="2400" dirty="0"/>
              <a:t>Federal Holidays)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Email : </a:t>
            </a:r>
            <a:r>
              <a:rPr lang="en-US" sz="2000" dirty="0">
                <a:hlinkClick r:id="rId4"/>
              </a:rPr>
              <a:t>support@grants.gov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400" dirty="0"/>
              <a:t>Resources: </a:t>
            </a:r>
            <a:r>
              <a:rPr lang="en-US" sz="2000" dirty="0">
                <a:hlinkClick r:id="rId5" tooltip="Grants.gov support page"/>
              </a:rPr>
              <a:t>http://www.grants.gov/help/help.jsp</a:t>
            </a:r>
            <a:r>
              <a:rPr lang="en-US" sz="2000" dirty="0"/>
              <a:t>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" y="-97851"/>
            <a:ext cx="1410653" cy="18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 &amp;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447800"/>
            <a:ext cx="8503920" cy="4873752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How to Apply – Application Guide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hlinkClick r:id="rId2" tooltip="How to Apply – Application Guide"/>
              </a:rPr>
              <a:t>http://grants.nih.gov/grants/how-to-apply-application-guide.htm</a:t>
            </a: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Annotated form set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hlinkClick r:id="rId3" tooltip="Annotated form set"/>
              </a:rPr>
              <a:t>http://grants.nih.gov/grants/how-to-apply-application-guide/resources/annotated-form-sets.htm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ASSIST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  <a:hlinkClick r:id="rId4" tooltip="ASSIST"/>
              </a:rPr>
              <a:t>public.era.nih.gov/assist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ASSIST Online help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  <a:hlinkClick r:id="rId5" tooltip="ASSIST online help"/>
              </a:rPr>
              <a:t>era.nih.gov/</a:t>
            </a:r>
            <a:r>
              <a:rPr lang="en-US" sz="2000" dirty="0" err="1" smtClean="0">
                <a:solidFill>
                  <a:srgbClr val="002060"/>
                </a:solidFill>
                <a:hlinkClick r:id="rId5" tooltip="ASSIST online help"/>
              </a:rPr>
              <a:t>erahelp</a:t>
            </a:r>
            <a:r>
              <a:rPr lang="en-US" sz="2000" dirty="0" smtClean="0">
                <a:solidFill>
                  <a:srgbClr val="002060"/>
                </a:solidFill>
                <a:hlinkClick r:id="rId5" tooltip="ASSIST online help"/>
              </a:rPr>
              <a:t>/ASSIST</a:t>
            </a:r>
            <a:r>
              <a:rPr lang="en-US" sz="2000" dirty="0">
                <a:solidFill>
                  <a:srgbClr val="002060"/>
                </a:solidFill>
                <a:hlinkClick r:id="rId5" tooltip="ASSIST online help"/>
              </a:rPr>
              <a:t>/ 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eRA ASSIST Training page: </a:t>
            </a:r>
            <a:r>
              <a:rPr lang="en-US" sz="2000" dirty="0">
                <a:solidFill>
                  <a:srgbClr val="002060"/>
                </a:solidFill>
                <a:hlinkClick r:id="rId6" tooltip="eRA ASSIST Training page"/>
              </a:rPr>
              <a:t>http://era.nih.gov/era_training/assist.cfm 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89139"/>
            <a:ext cx="3953736" cy="247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ASSIST 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133600"/>
          </a:xfrm>
        </p:spPr>
        <p:txBody>
          <a:bodyPr/>
          <a:lstStyle/>
          <a:p>
            <a:r>
              <a:rPr lang="en-US" dirty="0" smtClean="0"/>
              <a:t>Initiate application</a:t>
            </a:r>
          </a:p>
          <a:p>
            <a:r>
              <a:rPr lang="en-US" dirty="0" smtClean="0"/>
              <a:t>Manage Access</a:t>
            </a:r>
          </a:p>
          <a:p>
            <a:r>
              <a:rPr lang="en-US" dirty="0" smtClean="0"/>
              <a:t>Form navigation &amp; data entry</a:t>
            </a:r>
          </a:p>
          <a:p>
            <a:r>
              <a:rPr lang="en-US" dirty="0" smtClean="0"/>
              <a:t>Pre-submission validation</a:t>
            </a:r>
          </a:p>
          <a:p>
            <a:r>
              <a:rPr lang="en-US" dirty="0" smtClean="0"/>
              <a:t>Pre-submission preview</a:t>
            </a:r>
          </a:p>
          <a:p>
            <a:r>
              <a:rPr lang="en-US" dirty="0" smtClean="0"/>
              <a:t>Tracking Submission Status</a:t>
            </a:r>
          </a:p>
          <a:p>
            <a:r>
              <a:rPr lang="en-US" dirty="0" smtClean="0"/>
              <a:t>And More!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378430"/>
            <a:ext cx="764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Remaining slides are for notes only. Content will be covered during demo.</a:t>
            </a:r>
            <a:endParaRPr lang="en-US" dirty="0"/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3886200"/>
            <a:ext cx="2692219" cy="269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Initiate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5" name="Picture 4" title="ASSIST initiation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80" y="1728126"/>
            <a:ext cx="8755090" cy="4419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 descr="Screen provides user with 2 options: initiate application and search for application. The initiate application option is circled." title="Circle highlighting Initiate Application option"/>
          <p:cNvSpPr/>
          <p:nvPr/>
        </p:nvSpPr>
        <p:spPr>
          <a:xfrm>
            <a:off x="1828800" y="3810000"/>
            <a:ext cx="4419600" cy="871035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Initiate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5" name="Picture 4" title="ASSIST initiate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37797"/>
            <a:ext cx="6186487" cy="50458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ular Callout 5" descr="Call-out box that indicates that clicking on the question mark icon brings you to ASSIST help." title="Explanation for question mark icon"/>
          <p:cNvSpPr/>
          <p:nvPr/>
        </p:nvSpPr>
        <p:spPr>
          <a:xfrm>
            <a:off x="4876800" y="3093336"/>
            <a:ext cx="3200400" cy="1124008"/>
          </a:xfrm>
          <a:prstGeom prst="wedgeRoundRectCallout">
            <a:avLst>
              <a:gd name="adj1" fmla="val -66376"/>
              <a:gd name="adj2" fmla="val 26155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FOA information pulled from Grants.gov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Rounded Rectangular Callout 6" descr="Call-out box that indicates that clicking on the question mark icon brings you to ASSIST help." title="Explanation for question mark icon"/>
          <p:cNvSpPr/>
          <p:nvPr/>
        </p:nvSpPr>
        <p:spPr>
          <a:xfrm>
            <a:off x="4738687" y="4831093"/>
            <a:ext cx="3200400" cy="483035"/>
          </a:xfrm>
          <a:prstGeom prst="wedgeRoundRectCallout">
            <a:avLst>
              <a:gd name="adj1" fmla="val -66376"/>
              <a:gd name="adj2" fmla="val 26155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Enter Project Title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Rounded Rectangular Callout 7" descr="Call-out box that indicates that clicking on the question mark icon brings you to ASSIST help." title="Explanation for question mark icon"/>
          <p:cNvSpPr/>
          <p:nvPr/>
        </p:nvSpPr>
        <p:spPr>
          <a:xfrm>
            <a:off x="4572000" y="5486400"/>
            <a:ext cx="4343400" cy="1097274"/>
          </a:xfrm>
          <a:prstGeom prst="wedgeRoundRectCallout">
            <a:avLst>
              <a:gd name="adj1" fmla="val -64457"/>
              <a:gd name="adj2" fmla="val -16575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Drop-down list of organizations affiliated with your eRA Commons account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7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Initiate: Pre-population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C4CF8-0CB8-428F-9B12-ABF84BEF228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5123" name="Picture 3" title="bottom of initiate application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5" y="914400"/>
            <a:ext cx="5010150" cy="423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 title="pop-up to collect eRA Commons username to auto-polulate PD/PI in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65" y="4235856"/>
            <a:ext cx="39719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title="PD/PI info completed based on provided eRA Commons usern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07344"/>
            <a:ext cx="4800600" cy="212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ular Callout 6" descr="Call-out box that indicates that clicking on the question mark icon brings you to ASSIST help." title="Explanation for question mark icon"/>
          <p:cNvSpPr/>
          <p:nvPr/>
        </p:nvSpPr>
        <p:spPr>
          <a:xfrm>
            <a:off x="5528930" y="1981200"/>
            <a:ext cx="3200400" cy="1124008"/>
          </a:xfrm>
          <a:prstGeom prst="wedgeRoundRectCallout">
            <a:avLst>
              <a:gd name="adj1" fmla="val -66376"/>
              <a:gd name="adj2" fmla="val 26155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Data pre-populated from organization selection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Rounded Rectangular Callout 7" descr="Call-out box that indicates that clicking on the question mark icon brings you to ASSIST help." title="Explanation for question mark icon"/>
          <p:cNvSpPr/>
          <p:nvPr/>
        </p:nvSpPr>
        <p:spPr>
          <a:xfrm>
            <a:off x="4953000" y="3282918"/>
            <a:ext cx="3962400" cy="1517682"/>
          </a:xfrm>
          <a:prstGeom prst="wedgeRoundRectCallout">
            <a:avLst>
              <a:gd name="adj1" fmla="val -66376"/>
              <a:gd name="adj2" fmla="val 26155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Can manually enter PD/PI information or provide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eRA Commons username to auto-populate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Oval 8" title="&quot;&quot;"/>
          <p:cNvSpPr/>
          <p:nvPr/>
        </p:nvSpPr>
        <p:spPr>
          <a:xfrm>
            <a:off x="2211572" y="3692522"/>
            <a:ext cx="2391218" cy="304800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 title="&quot;&quot;"/>
          <p:cNvCxnSpPr/>
          <p:nvPr/>
        </p:nvCxnSpPr>
        <p:spPr>
          <a:xfrm>
            <a:off x="3118896" y="3997322"/>
            <a:ext cx="0" cy="409604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 title="&quot;&quot;"/>
          <p:cNvSpPr/>
          <p:nvPr/>
        </p:nvSpPr>
        <p:spPr>
          <a:xfrm>
            <a:off x="1447800" y="5181600"/>
            <a:ext cx="990600" cy="304800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 title="&quot;&quot;"/>
          <p:cNvCxnSpPr/>
          <p:nvPr/>
        </p:nvCxnSpPr>
        <p:spPr>
          <a:xfrm>
            <a:off x="2438400" y="5329194"/>
            <a:ext cx="1371600" cy="309606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44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Application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797552"/>
          </a:xfrm>
        </p:spPr>
        <p:txBody>
          <a:bodyPr/>
          <a:lstStyle/>
          <a:p>
            <a:r>
              <a:rPr lang="en-US" sz="2400" dirty="0"/>
              <a:t>ASSIST automatically provides application access to some individuals based on their Commons roles or role on the </a:t>
            </a:r>
            <a:r>
              <a:rPr lang="en-US" sz="2400" dirty="0" smtClean="0"/>
              <a:t>application</a:t>
            </a:r>
            <a:endParaRPr lang="en-US" sz="1100" dirty="0" smtClean="0"/>
          </a:p>
          <a:p>
            <a:pPr lvl="1"/>
            <a:r>
              <a:rPr lang="en-US" sz="1900" dirty="0" smtClean="0"/>
              <a:t>Examples:</a:t>
            </a:r>
          </a:p>
          <a:p>
            <a:pPr lvl="2"/>
            <a:r>
              <a:rPr lang="en-US" sz="1800" dirty="0" smtClean="0"/>
              <a:t>Users </a:t>
            </a:r>
            <a:r>
              <a:rPr lang="en-US" sz="1800" dirty="0"/>
              <a:t>with Commons accounts that have the Signing Official (SO) or Administrative Official (AO) role have </a:t>
            </a:r>
            <a:r>
              <a:rPr lang="en-US" sz="1800" dirty="0" smtClean="0"/>
              <a:t>edit access </a:t>
            </a:r>
            <a:r>
              <a:rPr lang="en-US" sz="1800" dirty="0"/>
              <a:t>to all applications for their organization</a:t>
            </a:r>
          </a:p>
          <a:p>
            <a:pPr lvl="2"/>
            <a:r>
              <a:rPr lang="en-US" sz="1800" dirty="0"/>
              <a:t>All </a:t>
            </a:r>
            <a:r>
              <a:rPr lang="en-US" sz="1800" dirty="0" err="1"/>
              <a:t>PD</a:t>
            </a:r>
            <a:r>
              <a:rPr lang="en-US" sz="1800" dirty="0"/>
              <a:t>/PIs </a:t>
            </a:r>
            <a:r>
              <a:rPr lang="en-US" sz="1800" dirty="0" smtClean="0"/>
              <a:t>(once eRA Commons credentials are provided) have </a:t>
            </a:r>
            <a:r>
              <a:rPr lang="en-US" sz="1800" dirty="0"/>
              <a:t>edit access for the entire </a:t>
            </a:r>
            <a:r>
              <a:rPr lang="en-US" sz="1800" dirty="0" smtClean="0"/>
              <a:t>application</a:t>
            </a:r>
          </a:p>
          <a:p>
            <a:pPr lvl="2"/>
            <a:r>
              <a:rPr lang="en-US" sz="1800" dirty="0" smtClean="0"/>
              <a:t>User who initiates the application has edit access for the entire application</a:t>
            </a:r>
          </a:p>
          <a:p>
            <a:r>
              <a:rPr lang="en-US" sz="2400" dirty="0"/>
              <a:t>U</a:t>
            </a:r>
            <a:r>
              <a:rPr lang="en-US" sz="2400" dirty="0" smtClean="0"/>
              <a:t>sers </a:t>
            </a:r>
            <a:r>
              <a:rPr lang="en-US" sz="2400" dirty="0"/>
              <a:t>with ASSIST_ACCESS_MAINTAINER_ROLE can manage access for all </a:t>
            </a:r>
            <a:r>
              <a:rPr lang="en-US" sz="2400" dirty="0" smtClean="0"/>
              <a:t>applications </a:t>
            </a:r>
            <a:r>
              <a:rPr lang="en-US" sz="2400" dirty="0"/>
              <a:t>at their </a:t>
            </a:r>
            <a:r>
              <a:rPr lang="en-US" sz="2400" dirty="0" smtClean="0"/>
              <a:t>organization</a:t>
            </a:r>
          </a:p>
          <a:p>
            <a:pPr lvl="1"/>
            <a:r>
              <a:rPr lang="en-US" sz="1900" dirty="0" smtClean="0"/>
              <a:t>Role must be given in eRA Commons by Signing Official</a:t>
            </a:r>
            <a:endParaRPr lang="en-US" sz="19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87375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Provides ability to give anyone with a valid eRA Commons account access to an application 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Automatically available </a:t>
            </a:r>
            <a:r>
              <a:rPr lang="en-US" sz="2800" dirty="0"/>
              <a:t>to users with </a:t>
            </a:r>
            <a:endParaRPr lang="en-US" sz="2800" dirty="0" smtClean="0"/>
          </a:p>
          <a:p>
            <a:pPr lvl="1">
              <a:spcBef>
                <a:spcPts val="1200"/>
              </a:spcBef>
            </a:pPr>
            <a:r>
              <a:rPr lang="en-US" sz="2300" dirty="0" smtClean="0"/>
              <a:t>Signing </a:t>
            </a:r>
            <a:r>
              <a:rPr lang="en-US" sz="2300" dirty="0"/>
              <a:t>Official (SO) </a:t>
            </a:r>
            <a:r>
              <a:rPr lang="en-US" sz="2300" dirty="0" smtClean="0"/>
              <a:t>role on eRA Commons account</a:t>
            </a:r>
          </a:p>
          <a:p>
            <a:pPr lvl="1">
              <a:spcBef>
                <a:spcPts val="1200"/>
              </a:spcBef>
            </a:pPr>
            <a:r>
              <a:rPr lang="en-US" sz="2300" dirty="0" smtClean="0"/>
              <a:t>ASSIST_ACCESS_MAINTAINER_ROLE role on eRA Commons account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Available on application-by-application basis to</a:t>
            </a:r>
          </a:p>
          <a:p>
            <a:pPr lvl="1">
              <a:spcBef>
                <a:spcPts val="1200"/>
              </a:spcBef>
            </a:pPr>
            <a:r>
              <a:rPr lang="en-US" sz="2300" dirty="0" smtClean="0"/>
              <a:t>ASSIST user who has been given the Access Maintainer role </a:t>
            </a:r>
            <a:r>
              <a:rPr lang="en-US" sz="2300" dirty="0"/>
              <a:t>by an SO </a:t>
            </a:r>
            <a:r>
              <a:rPr lang="en-US" sz="2300" dirty="0" smtClean="0"/>
              <a:t>via the Manage Access action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Application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87375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dirty="0" smtClean="0"/>
              <a:t>Application </a:t>
            </a:r>
            <a:r>
              <a:rPr lang="en-US" sz="2800" dirty="0"/>
              <a:t>access can be controlled across these variables: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View vs</a:t>
            </a:r>
            <a:r>
              <a:rPr lang="en-US" sz="2400" dirty="0"/>
              <a:t>. Edit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Budget vs. Non-budget data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Entire application vs. specific </a:t>
            </a:r>
            <a:br>
              <a:rPr lang="en-US" sz="2400" dirty="0"/>
            </a:br>
            <a:r>
              <a:rPr lang="en-US" sz="2400" dirty="0"/>
              <a:t>components (multi-project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title="Actions highligting Manage 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916008"/>
            <a:ext cx="1657153" cy="2047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Application Access to a User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C4CF8-0CB8-428F-9B12-ABF84BEF228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5" name="Oval 4" title="&quot;&quot;"/>
          <p:cNvSpPr/>
          <p:nvPr/>
        </p:nvSpPr>
        <p:spPr>
          <a:xfrm>
            <a:off x="611804" y="1355651"/>
            <a:ext cx="1338618" cy="304800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title="user access summary 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5791200" cy="2033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 title="screen shot adding user in manage acc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24463"/>
            <a:ext cx="5881688" cy="3796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Straight Arrow Connector 10" title="&quot;&quot;"/>
          <p:cNvCxnSpPr/>
          <p:nvPr/>
        </p:nvCxnSpPr>
        <p:spPr>
          <a:xfrm>
            <a:off x="1938017" y="1508051"/>
            <a:ext cx="728983" cy="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 title="&quot;&quot;"/>
          <p:cNvCxnSpPr/>
          <p:nvPr/>
        </p:nvCxnSpPr>
        <p:spPr>
          <a:xfrm>
            <a:off x="5410200" y="2819400"/>
            <a:ext cx="0" cy="45720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 title="&quot;&quot;"/>
          <p:cNvSpPr/>
          <p:nvPr/>
        </p:nvSpPr>
        <p:spPr>
          <a:xfrm>
            <a:off x="4740891" y="2509284"/>
            <a:ext cx="1338618" cy="304800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7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Submission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Gather team</a:t>
            </a:r>
          </a:p>
          <a:p>
            <a:r>
              <a:rPr lang="en-US" dirty="0" smtClean="0"/>
              <a:t>Verify registrations are in place and active</a:t>
            </a:r>
          </a:p>
          <a:p>
            <a:r>
              <a:rPr lang="en-US" dirty="0" smtClean="0"/>
              <a:t>Determine application </a:t>
            </a:r>
            <a:r>
              <a:rPr lang="en-US" dirty="0"/>
              <a:t>preparation responsibilities</a:t>
            </a:r>
          </a:p>
          <a:p>
            <a:r>
              <a:rPr lang="en-US" dirty="0" smtClean="0"/>
              <a:t>Make sure everyone is aware of process</a:t>
            </a:r>
          </a:p>
          <a:p>
            <a:pPr lvl="1"/>
            <a:r>
              <a:rPr lang="en-US" dirty="0" smtClean="0"/>
              <a:t>Sharing </a:t>
            </a:r>
            <a:r>
              <a:rPr lang="en-US" dirty="0"/>
              <a:t>applications in progress </a:t>
            </a:r>
          </a:p>
          <a:p>
            <a:pPr lvl="1"/>
            <a:r>
              <a:rPr lang="en-US" dirty="0"/>
              <a:t>Internal review &amp; approval process</a:t>
            </a:r>
          </a:p>
          <a:p>
            <a:pPr lvl="1"/>
            <a:r>
              <a:rPr lang="en-US" dirty="0"/>
              <a:t>Internal deadlines</a:t>
            </a:r>
          </a:p>
          <a:p>
            <a:pPr lvl="1"/>
            <a:r>
              <a:rPr lang="en-US" dirty="0"/>
              <a:t>Post-submission </a:t>
            </a:r>
            <a:r>
              <a:rPr lang="en-US" dirty="0" smtClean="0"/>
              <a:t>responsibilities</a:t>
            </a:r>
          </a:p>
          <a:p>
            <a:pPr lvl="2"/>
            <a:r>
              <a:rPr lang="en-US" dirty="0" smtClean="0"/>
              <a:t>How to deal with errors/warnings</a:t>
            </a:r>
          </a:p>
          <a:p>
            <a:pPr lvl="2"/>
            <a:r>
              <a:rPr lang="en-US" dirty="0" smtClean="0"/>
              <a:t>Who will verify application in eRA Commons?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90800" y="5957763"/>
            <a:ext cx="6172200" cy="523214"/>
          </a:xfrm>
          <a:prstGeom prst="rect">
            <a:avLst/>
          </a:prstGeom>
          <a:solidFill>
            <a:srgbClr val="FFFF66"/>
          </a:solidFill>
          <a:ln w="25400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/>
                </a:solidFill>
                <a:cs typeface="Arial" charset="0"/>
              </a:rPr>
              <a:t>Make a plan before you need one!</a:t>
            </a:r>
            <a:endParaRPr lang="en-US" sz="2800" b="1" dirty="0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9" name="Picture 8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01" y="4542495"/>
            <a:ext cx="1747517" cy="1747517"/>
          </a:xfrm>
          <a:prstGeom prst="rect">
            <a:avLst/>
          </a:prstGeom>
        </p:spPr>
      </p:pic>
      <p:pic>
        <p:nvPicPr>
          <p:cNvPr id="12" name="Picture 11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301" y="4534911"/>
            <a:ext cx="1163371" cy="17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76200"/>
            <a:ext cx="8534400" cy="758825"/>
          </a:xfrm>
        </p:spPr>
        <p:txBody>
          <a:bodyPr/>
          <a:lstStyle/>
          <a:p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4" name="Picture 3" title="R&amp;R Cover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33" y="1559759"/>
            <a:ext cx="7239001" cy="4841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 title="&quot;&quot;"/>
          <p:cNvSpPr/>
          <p:nvPr/>
        </p:nvSpPr>
        <p:spPr>
          <a:xfrm>
            <a:off x="3276600" y="2819400"/>
            <a:ext cx="685801" cy="609600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4684133" y="2263395"/>
            <a:ext cx="4002667" cy="816114"/>
          </a:xfrm>
          <a:prstGeom prst="wedgeRoundRectCallout">
            <a:avLst>
              <a:gd name="adj1" fmla="val -64234"/>
              <a:gd name="adj2" fmla="val 47914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Click each tab to access form data entry screens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Oval 6" title="&quot;&quot;"/>
          <p:cNvSpPr/>
          <p:nvPr/>
        </p:nvSpPr>
        <p:spPr>
          <a:xfrm>
            <a:off x="2895600" y="4012193"/>
            <a:ext cx="723900" cy="446158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3426834" y="4701795"/>
            <a:ext cx="3886200" cy="990600"/>
          </a:xfrm>
          <a:prstGeom prst="wedgeRoundRectCallout">
            <a:avLst>
              <a:gd name="adj1" fmla="val -41000"/>
              <a:gd name="adj2" fmla="val -80934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Clicking </a:t>
            </a:r>
            <a:r>
              <a:rPr lang="en-US" sz="2400" b="1" dirty="0" smtClean="0">
                <a:solidFill>
                  <a:srgbClr val="002060"/>
                </a:solidFill>
              </a:rPr>
              <a:t>Edit </a:t>
            </a:r>
            <a:r>
              <a:rPr lang="en-US" sz="2400" dirty="0" smtClean="0">
                <a:solidFill>
                  <a:srgbClr val="002060"/>
                </a:solidFill>
              </a:rPr>
              <a:t>blocks other users from editing form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0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Optional Forms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pic>
        <p:nvPicPr>
          <p:cNvPr id="4" name="Picture 9" title="modular budget form added to navig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2" y="4796010"/>
            <a:ext cx="5943600" cy="19095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title="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553456"/>
            <a:ext cx="4925462" cy="2933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8" title="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6855"/>
            <a:ext cx="43148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 title="&quot;&quot;"/>
          <p:cNvSpPr/>
          <p:nvPr/>
        </p:nvSpPr>
        <p:spPr>
          <a:xfrm>
            <a:off x="490538" y="1924567"/>
            <a:ext cx="1193558" cy="304800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 title="&quot;&quot;"/>
          <p:cNvCxnSpPr>
            <a:stCxn id="7" idx="5"/>
          </p:cNvCxnSpPr>
          <p:nvPr/>
        </p:nvCxnSpPr>
        <p:spPr>
          <a:xfrm>
            <a:off x="1509303" y="2184730"/>
            <a:ext cx="581435" cy="306716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 title="&quot;&quot;"/>
          <p:cNvSpPr/>
          <p:nvPr/>
        </p:nvSpPr>
        <p:spPr>
          <a:xfrm>
            <a:off x="2966263" y="3306516"/>
            <a:ext cx="1172350" cy="534293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5761557" y="3329367"/>
            <a:ext cx="2438400" cy="772284"/>
          </a:xfrm>
          <a:prstGeom prst="wedgeRoundRectCallout">
            <a:avLst>
              <a:gd name="adj1" fmla="val -66842"/>
              <a:gd name="adj2" fmla="val 36447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Select form and click </a:t>
            </a:r>
            <a:r>
              <a:rPr lang="en-US" sz="2400" b="1" dirty="0" smtClean="0">
                <a:solidFill>
                  <a:srgbClr val="002060"/>
                </a:solidFill>
              </a:rPr>
              <a:t>Submit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Oval 10" title="&quot;&quot;"/>
          <p:cNvSpPr/>
          <p:nvPr/>
        </p:nvSpPr>
        <p:spPr>
          <a:xfrm>
            <a:off x="5353776" y="5182760"/>
            <a:ext cx="755314" cy="570781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6618766" y="4639055"/>
            <a:ext cx="2133600" cy="1546860"/>
          </a:xfrm>
          <a:prstGeom prst="wedgeRoundRectCallout">
            <a:avLst>
              <a:gd name="adj1" fmla="val -75008"/>
              <a:gd name="adj2" fmla="val -5567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The form tab is added to navigation 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 title="&quot;&quot;"/>
          <p:cNvCxnSpPr/>
          <p:nvPr/>
        </p:nvCxnSpPr>
        <p:spPr>
          <a:xfrm flipH="1">
            <a:off x="3552436" y="3829554"/>
            <a:ext cx="2" cy="966456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 title="&quot;&quot;"/>
          <p:cNvSpPr/>
          <p:nvPr/>
        </p:nvSpPr>
        <p:spPr>
          <a:xfrm>
            <a:off x="4185465" y="3840810"/>
            <a:ext cx="1143000" cy="404750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8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Validate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pic>
        <p:nvPicPr>
          <p:cNvPr id="4" name="Picture 2" title="Validate Application 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452904" cy="3100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 title="&quot;&quot;"/>
          <p:cNvSpPr/>
          <p:nvPr/>
        </p:nvSpPr>
        <p:spPr>
          <a:xfrm>
            <a:off x="609600" y="2318959"/>
            <a:ext cx="1438900" cy="370684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title="Validate Application results showing errors and warn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31398"/>
            <a:ext cx="5668808" cy="5120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Arrow Connector 6" title="&quot;&quot;"/>
          <p:cNvCxnSpPr>
            <a:stCxn id="5" idx="5"/>
          </p:cNvCxnSpPr>
          <p:nvPr/>
        </p:nvCxnSpPr>
        <p:spPr>
          <a:xfrm>
            <a:off x="1837778" y="2635358"/>
            <a:ext cx="829222" cy="217642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6333460" y="2352463"/>
            <a:ext cx="2133600" cy="1494804"/>
          </a:xfrm>
          <a:prstGeom prst="wedgeRoundRectCallout">
            <a:avLst>
              <a:gd name="adj1" fmla="val -48940"/>
              <a:gd name="adj2" fmla="val 87582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Errors and Warnings are displayed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1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Application Preview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pic>
        <p:nvPicPr>
          <p:cNvPr id="4" name="Picture 2" title="Preview Application 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201825" cy="2602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 title="&quot;&quot;"/>
          <p:cNvSpPr/>
          <p:nvPr/>
        </p:nvSpPr>
        <p:spPr>
          <a:xfrm>
            <a:off x="600529" y="2524515"/>
            <a:ext cx="1389742" cy="352750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 title="&quot;&quot;"/>
          <p:cNvSpPr/>
          <p:nvPr/>
        </p:nvSpPr>
        <p:spPr>
          <a:xfrm>
            <a:off x="2286000" y="2700890"/>
            <a:ext cx="914400" cy="605659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4" title="Preview Application 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954" y="3763749"/>
            <a:ext cx="6462712" cy="1942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 title="&quot;&quot;"/>
          <p:cNvCxnSpPr/>
          <p:nvPr/>
        </p:nvCxnSpPr>
        <p:spPr>
          <a:xfrm>
            <a:off x="1447800" y="2877265"/>
            <a:ext cx="542471" cy="1115084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 title="&quot;&quot;"/>
          <p:cNvSpPr/>
          <p:nvPr/>
        </p:nvSpPr>
        <p:spPr>
          <a:xfrm>
            <a:off x="7364608" y="5059149"/>
            <a:ext cx="694871" cy="352750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 title="&quot;&quot;"/>
          <p:cNvSpPr/>
          <p:nvPr/>
        </p:nvSpPr>
        <p:spPr>
          <a:xfrm>
            <a:off x="4686300" y="5408458"/>
            <a:ext cx="1181100" cy="352750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72200" y="4144749"/>
            <a:ext cx="2626776" cy="567046"/>
          </a:xfrm>
          <a:prstGeom prst="wedgeRoundRectCallout">
            <a:avLst>
              <a:gd name="adj1" fmla="val -2313"/>
              <a:gd name="adj2" fmla="val 10862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V</a:t>
            </a:r>
            <a:r>
              <a:rPr lang="en-US" sz="2400" dirty="0" smtClean="0">
                <a:solidFill>
                  <a:srgbClr val="002060"/>
                </a:solidFill>
              </a:rPr>
              <a:t>iew last preview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113467" y="5411899"/>
            <a:ext cx="2173866" cy="737392"/>
          </a:xfrm>
          <a:prstGeom prst="wedgeRoundRectCallout">
            <a:avLst>
              <a:gd name="adj1" fmla="val 65083"/>
              <a:gd name="adj2" fmla="val -2231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Generate new preview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8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title="track submission st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5466"/>
            <a:ext cx="8382000" cy="3717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Submission Status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C4CF8-0CB8-428F-9B12-ABF84BEF228F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4343400" y="5943600"/>
            <a:ext cx="4419600" cy="750137"/>
          </a:xfrm>
          <a:prstGeom prst="wedgeRoundRectCallout">
            <a:avLst>
              <a:gd name="adj1" fmla="val -14078"/>
              <a:gd name="adj2" fmla="val -110171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Click </a:t>
            </a:r>
            <a:r>
              <a:rPr lang="en-US" sz="2400" b="1" dirty="0" smtClean="0">
                <a:solidFill>
                  <a:srgbClr val="002060"/>
                </a:solidFill>
              </a:rPr>
              <a:t>View Submission Status Details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Oval 10" title="&quot;&quot;"/>
          <p:cNvSpPr/>
          <p:nvPr/>
        </p:nvSpPr>
        <p:spPr>
          <a:xfrm>
            <a:off x="5682493" y="5181600"/>
            <a:ext cx="1785107" cy="348319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 title="&quot;&quot;"/>
          <p:cNvSpPr/>
          <p:nvPr/>
        </p:nvSpPr>
        <p:spPr>
          <a:xfrm>
            <a:off x="2362199" y="2971800"/>
            <a:ext cx="838201" cy="685800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title="bottom of submission status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6766418" cy="5356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Submission Status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C4CF8-0CB8-428F-9B12-ABF84BEF228F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4648200" y="1600200"/>
            <a:ext cx="3937245" cy="3061590"/>
          </a:xfrm>
          <a:prstGeom prst="wedgeRoundRectCallout">
            <a:avLst>
              <a:gd name="adj1" fmla="val -50339"/>
              <a:gd name="adj2" fmla="val 26416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</a:rPr>
              <a:t>Happy path…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ASSIST = </a:t>
            </a:r>
            <a:r>
              <a:rPr lang="en-US" sz="2400" b="1" dirty="0" smtClean="0">
                <a:solidFill>
                  <a:srgbClr val="002060"/>
                </a:solidFill>
              </a:rPr>
              <a:t>Submitted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Grants.gov = </a:t>
            </a:r>
            <a:r>
              <a:rPr lang="en-US" sz="2400" b="1" dirty="0" smtClean="0">
                <a:solidFill>
                  <a:srgbClr val="002060"/>
                </a:solidFill>
              </a:rPr>
              <a:t>Agency Tracking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Number Assigned </a:t>
            </a:r>
            <a:endParaRPr lang="en-US" sz="2400" b="1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Agency = </a:t>
            </a:r>
            <a:r>
              <a:rPr lang="en-US" sz="2400" b="1" dirty="0" smtClean="0">
                <a:solidFill>
                  <a:srgbClr val="002060"/>
                </a:solidFill>
              </a:rPr>
              <a:t>Processed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724400" y="5029200"/>
            <a:ext cx="3861045" cy="1524000"/>
          </a:xfrm>
          <a:prstGeom prst="wedgeRoundRectCallout">
            <a:avLst>
              <a:gd name="adj1" fmla="val -86310"/>
              <a:gd name="adj2" fmla="val -33018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Agency Tracking # </a:t>
            </a:r>
            <a:r>
              <a:rPr lang="en-US" sz="2400" dirty="0" smtClean="0">
                <a:solidFill>
                  <a:srgbClr val="002060"/>
                </a:solidFill>
              </a:rPr>
              <a:t>link brings you to the detailed status screen in eRA Commons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6" name="Oval 15" title="&quot;&quot;"/>
          <p:cNvSpPr/>
          <p:nvPr/>
        </p:nvSpPr>
        <p:spPr>
          <a:xfrm>
            <a:off x="2590800" y="2590800"/>
            <a:ext cx="838200" cy="364660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 title="&quot;&quot;"/>
          <p:cNvSpPr/>
          <p:nvPr/>
        </p:nvSpPr>
        <p:spPr>
          <a:xfrm>
            <a:off x="2647507" y="3886200"/>
            <a:ext cx="2000693" cy="457200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 title="&quot;&quot;"/>
          <p:cNvSpPr/>
          <p:nvPr/>
        </p:nvSpPr>
        <p:spPr>
          <a:xfrm>
            <a:off x="2647507" y="5334000"/>
            <a:ext cx="838200" cy="304800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 title="&quot;&quot;"/>
          <p:cNvSpPr/>
          <p:nvPr/>
        </p:nvSpPr>
        <p:spPr>
          <a:xfrm>
            <a:off x="2590800" y="5105400"/>
            <a:ext cx="838200" cy="304800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Your Application in eRA Commons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1C4CF8-0CB8-428F-9B12-ABF84BEF228F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7" name="Picture 6" title="eRA Commons detailed application status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084227" cy="4953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 title="&quot;&quot;"/>
          <p:cNvSpPr/>
          <p:nvPr/>
        </p:nvSpPr>
        <p:spPr>
          <a:xfrm>
            <a:off x="2133600" y="4192229"/>
            <a:ext cx="1600200" cy="1141771"/>
          </a:xfrm>
          <a:prstGeom prst="ellipse">
            <a:avLst/>
          </a:prstGeom>
          <a:noFill/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191000" y="2115830"/>
            <a:ext cx="4762500" cy="4352925"/>
          </a:xfrm>
          <a:prstGeom prst="wedgeRoundRectCallout">
            <a:avLst>
              <a:gd name="adj1" fmla="val -58320"/>
              <a:gd name="adj2" fmla="val 9963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eApplication</a:t>
            </a:r>
            <a:r>
              <a:rPr lang="en-US" sz="2400" dirty="0" smtClean="0">
                <a:solidFill>
                  <a:srgbClr val="002060"/>
                </a:solidFill>
              </a:rPr>
              <a:t> is the assembled application image reviewers and staff will see - check it carefully.</a:t>
            </a:r>
          </a:p>
          <a:p>
            <a:endParaRPr lang="en-US" sz="11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You will also want to check the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Cover Letter,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PHS Assignment Request Form, </a:t>
            </a:r>
            <a:r>
              <a:rPr lang="en-US" sz="2000" dirty="0" smtClean="0">
                <a:solidFill>
                  <a:srgbClr val="002060"/>
                </a:solidFill>
              </a:rPr>
              <a:t>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Component Appendices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which are stored separate from the image.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524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0"/>
            <a:ext cx="30956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Grants.gov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eRA Commons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 Key Systems &amp; Roles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E-Business Point of Contact (</a:t>
            </a:r>
            <a:r>
              <a:rPr lang="en-US" dirty="0" err="1"/>
              <a:t>EBiz</a:t>
            </a:r>
            <a:r>
              <a:rPr lang="en-US" dirty="0"/>
              <a:t> POC)</a:t>
            </a:r>
          </a:p>
          <a:p>
            <a:r>
              <a:rPr lang="en-US" dirty="0"/>
              <a:t>Authorized Organization Representative (AOR)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Signing Official (SO)</a:t>
            </a:r>
          </a:p>
          <a:p>
            <a:r>
              <a:rPr lang="en-US" dirty="0"/>
              <a:t>Principal Investigator (PI)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881252"/>
            <a:ext cx="2819400" cy="947319"/>
          </a:xfrm>
          <a:prstGeom prst="rect">
            <a:avLst/>
          </a:prstGeom>
        </p:spPr>
      </p:pic>
      <p:pic>
        <p:nvPicPr>
          <p:cNvPr id="9" name="Picture 2" descr="Logo of and Link to Electronic Research Administration eRA Commo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996077"/>
            <a:ext cx="4359566" cy="71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6397713"/>
            <a:ext cx="8763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/>
              <a:t>http://grants.nih.gov/grants/how-to-apply-application-guide/prepare-to-apply-and-register/key-systems-and-roles.htm</a:t>
            </a:r>
          </a:p>
        </p:txBody>
      </p:sp>
    </p:spTree>
    <p:extLst>
      <p:ext uri="{BB962C8B-B14F-4D97-AF65-F5344CB8AC3E}">
        <p14:creationId xmlns:p14="http://schemas.microsoft.com/office/powerpoint/2010/main" val="17060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2211515"/>
            <a:ext cx="8503920" cy="418928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DUNS</a:t>
            </a:r>
            <a:r>
              <a:rPr lang="en-US" sz="2400" dirty="0" smtClean="0"/>
              <a:t> </a:t>
            </a:r>
            <a:r>
              <a:rPr lang="en-US" sz="2400" dirty="0"/>
              <a:t>– provides unique organization identifier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SAM</a:t>
            </a:r>
            <a:r>
              <a:rPr lang="en-US" sz="2400" dirty="0"/>
              <a:t> </a:t>
            </a:r>
            <a:r>
              <a:rPr lang="en-US" sz="2400" dirty="0" smtClean="0"/>
              <a:t>(System </a:t>
            </a:r>
            <a:r>
              <a:rPr lang="en-US" sz="2400" dirty="0"/>
              <a:t>for Award </a:t>
            </a:r>
            <a:r>
              <a:rPr lang="en-US" sz="2400" dirty="0" smtClean="0"/>
              <a:t>Management) </a:t>
            </a:r>
            <a:r>
              <a:rPr lang="en-US" sz="2400" dirty="0"/>
              <a:t>– needed to do business with government</a:t>
            </a:r>
          </a:p>
          <a:p>
            <a:pPr lvl="1"/>
            <a:r>
              <a:rPr lang="en-US" sz="2000" dirty="0"/>
              <a:t>Requires annual renewal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Grants.gov</a:t>
            </a:r>
            <a:r>
              <a:rPr lang="en-US" sz="2400" dirty="0"/>
              <a:t> – required to submit grants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eRA Commons </a:t>
            </a:r>
            <a:r>
              <a:rPr lang="en-US" sz="2400" dirty="0"/>
              <a:t>– required to do business with NIH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SBA</a:t>
            </a:r>
            <a:r>
              <a:rPr lang="en-US" sz="2400" dirty="0"/>
              <a:t> </a:t>
            </a:r>
            <a:r>
              <a:rPr lang="en-US" sz="2400" dirty="0" smtClean="0"/>
              <a:t>(Small Business Administration) – required</a:t>
            </a:r>
            <a:br>
              <a:rPr lang="en-US" sz="2400" dirty="0" smtClean="0"/>
            </a:br>
            <a:r>
              <a:rPr lang="en-US" sz="2400" dirty="0" smtClean="0"/>
              <a:t>for </a:t>
            </a:r>
            <a:r>
              <a:rPr lang="en-US" sz="2400" dirty="0"/>
              <a:t>SBIR/STTR </a:t>
            </a:r>
            <a:r>
              <a:rPr lang="en-US" sz="2400" dirty="0" smtClean="0"/>
              <a:t>applications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1626" y="16836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organization must be registered in multiple systems to submit. Start early – can take 6 weeks!</a:t>
            </a:r>
            <a:endParaRPr lang="en-US" sz="2400" dirty="0"/>
          </a:p>
        </p:txBody>
      </p:sp>
      <p:pic>
        <p:nvPicPr>
          <p:cNvPr id="6" name="Picture 5" descr="Registration in DUNS, SAM, Grants.gov, eRA Commons and SBA are required." title="Registation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6" y="47465"/>
            <a:ext cx="2061394" cy="14830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2" y="6443990"/>
            <a:ext cx="87629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http://grants.nih.gov/grants/how-to-apply-application-guide/prepare-to-apply-and-register/registration/org-representative-registration.htm</a:t>
            </a:r>
          </a:p>
        </p:txBody>
      </p:sp>
      <p:pic>
        <p:nvPicPr>
          <p:cNvPr id="9" name="Picture 8" title="organization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06363"/>
            <a:ext cx="2540000" cy="1365250"/>
          </a:xfrm>
          <a:prstGeom prst="rect">
            <a:avLst/>
          </a:prstGeom>
        </p:spPr>
      </p:pic>
      <p:pic>
        <p:nvPicPr>
          <p:cNvPr id="12" name="Picture 11" title="&quot;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2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Visibility of SAM Registration Status in ASSIST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 title="ASSIST Application Information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012" y="1992659"/>
            <a:ext cx="3910013" cy="46215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1" y="449643"/>
            <a:ext cx="533400" cy="533400"/>
          </a:xfrm>
          <a:prstGeom prst="rect">
            <a:avLst/>
          </a:prstGeom>
        </p:spPr>
      </p:pic>
      <p:pic>
        <p:nvPicPr>
          <p:cNvPr id="8" name="Picture 7" title="ASSIST Initiate Application scre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25" y="1764059"/>
            <a:ext cx="4065436" cy="4941541"/>
          </a:xfrm>
          <a:prstGeom prst="rect">
            <a:avLst/>
          </a:prstGeom>
          <a:ln>
            <a:solidFill>
              <a:srgbClr val="FF6600"/>
            </a:solidFill>
          </a:ln>
        </p:spPr>
      </p:pic>
      <p:sp>
        <p:nvSpPr>
          <p:cNvPr id="10" name="Left-Right Arrow 9" title="&quot;&quot;"/>
          <p:cNvSpPr/>
          <p:nvPr/>
        </p:nvSpPr>
        <p:spPr>
          <a:xfrm>
            <a:off x="3833661" y="6107459"/>
            <a:ext cx="1066800" cy="430591"/>
          </a:xfrm>
          <a:prstGeom prst="leftRightArrow">
            <a:avLst/>
          </a:prstGeom>
          <a:solidFill>
            <a:srgbClr val="FF6600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 title="&quot;&quot;"/>
          <p:cNvSpPr/>
          <p:nvPr/>
        </p:nvSpPr>
        <p:spPr>
          <a:xfrm>
            <a:off x="457200" y="5878859"/>
            <a:ext cx="3276600" cy="826741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 title="&quot;&quot;"/>
          <p:cNvCxnSpPr/>
          <p:nvPr/>
        </p:nvCxnSpPr>
        <p:spPr>
          <a:xfrm flipV="1">
            <a:off x="2971800" y="5421659"/>
            <a:ext cx="458115" cy="529398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 title="&quot;&quot;"/>
          <p:cNvSpPr/>
          <p:nvPr/>
        </p:nvSpPr>
        <p:spPr>
          <a:xfrm>
            <a:off x="4993756" y="5878859"/>
            <a:ext cx="3276600" cy="826741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 title="&quot;&quot;"/>
          <p:cNvCxnSpPr/>
          <p:nvPr/>
        </p:nvCxnSpPr>
        <p:spPr>
          <a:xfrm flipH="1" flipV="1">
            <a:off x="5563515" y="5398812"/>
            <a:ext cx="381000" cy="529398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title="SAM details pop-u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949" y="2680419"/>
            <a:ext cx="5182049" cy="2627604"/>
          </a:xfrm>
          <a:prstGeom prst="rect">
            <a:avLst/>
          </a:prstGeom>
        </p:spPr>
      </p:pic>
      <p:sp>
        <p:nvSpPr>
          <p:cNvPr id="17" name="Rounded Rectangular Callout 16" descr="Call-out box that indicates that clicking on the question mark icon brings you to ASSIST help." title="Explanation for question mark icon"/>
          <p:cNvSpPr/>
          <p:nvPr/>
        </p:nvSpPr>
        <p:spPr>
          <a:xfrm>
            <a:off x="633261" y="1314782"/>
            <a:ext cx="3200400" cy="392459"/>
          </a:xfrm>
          <a:prstGeom prst="wedgeRoundRectCallout">
            <a:avLst>
              <a:gd name="adj1" fmla="val -50227"/>
              <a:gd name="adj2" fmla="val 25271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Initiate Screen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8" name="Rounded Rectangular Callout 17" descr="Call-out box that indicates that clicking on the question mark icon brings you to ASSIST help." title="Explanation for question mark icon"/>
          <p:cNvSpPr/>
          <p:nvPr/>
        </p:nvSpPr>
        <p:spPr>
          <a:xfrm>
            <a:off x="4568825" y="1556406"/>
            <a:ext cx="4507053" cy="392459"/>
          </a:xfrm>
          <a:prstGeom prst="wedgeRoundRectCallout">
            <a:avLst>
              <a:gd name="adj1" fmla="val -50227"/>
              <a:gd name="adj2" fmla="val 25271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Application Information Screen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4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cessDiagr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698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00000"/>
              </a:schemeClr>
            </a:gs>
            <a:gs pos="45000">
              <a:schemeClr val="phClr">
                <a:tint val="93000"/>
                <a:satMod val="20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ithout arrow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5D613EADAA394888FF91EF8217DB42" ma:contentTypeVersion="0" ma:contentTypeDescription="Create a new document." ma:contentTypeScope="" ma:versionID="6259e07d416621346a10c588f78135e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F279A0-1B72-4A0F-A7CA-0934D0E5A7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7DAA70-C3F4-4123-B315-B54B2E6FBDE6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2F18F21-327E-4B90-825B-175F446237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ProcessDiagram</Template>
  <TotalTime>0</TotalTime>
  <Words>2327</Words>
  <Application>Microsoft Office PowerPoint</Application>
  <PresentationFormat>On-screen Show (4:3)</PresentationFormat>
  <Paragraphs>524</Paragraphs>
  <Slides>67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Arial</vt:lpstr>
      <vt:lpstr>Calibri</vt:lpstr>
      <vt:lpstr>Georgia</vt:lpstr>
      <vt:lpstr>Helvetica</vt:lpstr>
      <vt:lpstr>Wingdings</vt:lpstr>
      <vt:lpstr>Wingdings 2</vt:lpstr>
      <vt:lpstr>ProcessDiagram</vt:lpstr>
      <vt:lpstr>2_without arrows</vt:lpstr>
      <vt:lpstr>Application Preparation &amp; Submission </vt:lpstr>
      <vt:lpstr>Today’s Topics</vt:lpstr>
      <vt:lpstr>NIH Grants &amp; Funding</vt:lpstr>
      <vt:lpstr>How to Apply – Application Guide</vt:lpstr>
      <vt:lpstr>Prepare to Apply and Register</vt:lpstr>
      <vt:lpstr>Make a Submission Plan</vt:lpstr>
      <vt:lpstr>Understand Key Systems &amp; Roles</vt:lpstr>
      <vt:lpstr>Organization Registration</vt:lpstr>
      <vt:lpstr>Visibility of SAM Registration Status in ASSIST</vt:lpstr>
      <vt:lpstr>Visibility of SAM Registration Status in eRA Commons</vt:lpstr>
      <vt:lpstr>Individual Registrations</vt:lpstr>
      <vt:lpstr>Find &amp; Understand FOAs</vt:lpstr>
      <vt:lpstr>Follow All Guidance</vt:lpstr>
      <vt:lpstr>Parent FOAs</vt:lpstr>
      <vt:lpstr>Identify Type of Application Submission</vt:lpstr>
      <vt:lpstr>Why is knowing the type of application important?</vt:lpstr>
      <vt:lpstr>Application Submission Options</vt:lpstr>
      <vt:lpstr>ASSIST</vt:lpstr>
      <vt:lpstr>ASSIST Screen – Single-project</vt:lpstr>
      <vt:lpstr>ASSIST Screen – Multi-project</vt:lpstr>
      <vt:lpstr>System-to-system (S2S) Solution</vt:lpstr>
      <vt:lpstr>Grants.gov downloadable forms</vt:lpstr>
      <vt:lpstr>Sample Downloadable Forms</vt:lpstr>
      <vt:lpstr>Grants.gov workspace</vt:lpstr>
      <vt:lpstr>Sample Workspace Screen</vt:lpstr>
      <vt:lpstr>Available Options for Application Types</vt:lpstr>
      <vt:lpstr>Your Application will be…</vt:lpstr>
      <vt:lpstr>What Submission Option Are Applicants Using?</vt:lpstr>
      <vt:lpstr>Accessing Application Forms</vt:lpstr>
      <vt:lpstr>Obtain Software</vt:lpstr>
      <vt:lpstr>Format and Write</vt:lpstr>
      <vt:lpstr>Grantsmanship</vt:lpstr>
      <vt:lpstr>Format Attachments</vt:lpstr>
      <vt:lpstr>Follow Specified Page Limits</vt:lpstr>
      <vt:lpstr>Use Format Pages</vt:lpstr>
      <vt:lpstr>Submission Process</vt:lpstr>
      <vt:lpstr>Ready to Submit?</vt:lpstr>
      <vt:lpstr>Submission Process - High Level </vt:lpstr>
      <vt:lpstr>Submission Process – Submit</vt:lpstr>
      <vt:lpstr>Submission Process – Track</vt:lpstr>
      <vt:lpstr>Submission Process – View</vt:lpstr>
      <vt:lpstr>On-time Submission</vt:lpstr>
      <vt:lpstr>Application Checks (Validations)</vt:lpstr>
      <vt:lpstr>Validations Done by Grants.gov</vt:lpstr>
      <vt:lpstr>Validations Done by eRA Systems</vt:lpstr>
      <vt:lpstr>Avoiding Common Errors</vt:lpstr>
      <vt:lpstr>Checks Done by Agency Staff</vt:lpstr>
      <vt:lpstr>Dealing with System Issues</vt:lpstr>
      <vt:lpstr>Finding Help</vt:lpstr>
      <vt:lpstr>Help Desks</vt:lpstr>
      <vt:lpstr>Online Resources &amp; Websites</vt:lpstr>
      <vt:lpstr>Live ASSIST Demo</vt:lpstr>
      <vt:lpstr>Initiate Application</vt:lpstr>
      <vt:lpstr>Initiate Screen</vt:lpstr>
      <vt:lpstr>Initiate: Pre-population</vt:lpstr>
      <vt:lpstr>Automatic Application Access</vt:lpstr>
      <vt:lpstr>Manage Access</vt:lpstr>
      <vt:lpstr>Controlling Application Access</vt:lpstr>
      <vt:lpstr>Providing Application Access to a User</vt:lpstr>
      <vt:lpstr>Data Entry</vt:lpstr>
      <vt:lpstr>Adding Optional Forms</vt:lpstr>
      <vt:lpstr>Validate Application</vt:lpstr>
      <vt:lpstr>Generating Application Preview</vt:lpstr>
      <vt:lpstr>View Submission Status Details</vt:lpstr>
      <vt:lpstr>Tracking Submission Status</vt:lpstr>
      <vt:lpstr>Viewing Your Application in eRA Commons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Ready! Set! Submit! Application Preparation and Submission - April 2017</dc:title>
  <dc:subject>Grant application submission</dc:subject>
  <dc:creator/>
  <cp:keywords>Application Submission NIH</cp:keywords>
  <cp:lastModifiedBy/>
  <cp:revision>1</cp:revision>
  <dcterms:created xsi:type="dcterms:W3CDTF">2011-05-13T19:52:12Z</dcterms:created>
  <dcterms:modified xsi:type="dcterms:W3CDTF">2017-04-26T11:01:27Z</dcterms:modified>
  <cp:contentStatus>Final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0x0101002A5D613EADAA394888FF91EF8217DB42</vt:lpwstr>
  </property>
</Properties>
</file>