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sldIdLst>
    <p:sldId id="256" r:id="rId4"/>
    <p:sldId id="302" r:id="rId5"/>
    <p:sldId id="339" r:id="rId6"/>
    <p:sldId id="341" r:id="rId7"/>
    <p:sldId id="342" r:id="rId8"/>
    <p:sldId id="261" r:id="rId9"/>
    <p:sldId id="299" r:id="rId10"/>
    <p:sldId id="355" r:id="rId11"/>
    <p:sldId id="308" r:id="rId12"/>
    <p:sldId id="309" r:id="rId13"/>
    <p:sldId id="310" r:id="rId14"/>
    <p:sldId id="317" r:id="rId15"/>
    <p:sldId id="346" r:id="rId16"/>
    <p:sldId id="322" r:id="rId17"/>
    <p:sldId id="326" r:id="rId18"/>
    <p:sldId id="306" r:id="rId19"/>
    <p:sldId id="305" r:id="rId20"/>
    <p:sldId id="343" r:id="rId21"/>
    <p:sldId id="321" r:id="rId22"/>
    <p:sldId id="345" r:id="rId23"/>
    <p:sldId id="340" r:id="rId24"/>
    <p:sldId id="303" r:id="rId25"/>
    <p:sldId id="312" r:id="rId26"/>
    <p:sldId id="344" r:id="rId27"/>
    <p:sldId id="313" r:id="rId28"/>
    <p:sldId id="348" r:id="rId29"/>
    <p:sldId id="314" r:id="rId30"/>
    <p:sldId id="319" r:id="rId31"/>
    <p:sldId id="350" r:id="rId32"/>
    <p:sldId id="315" r:id="rId33"/>
    <p:sldId id="349" r:id="rId34"/>
    <p:sldId id="351" r:id="rId35"/>
    <p:sldId id="316" r:id="rId36"/>
    <p:sldId id="337" r:id="rId37"/>
    <p:sldId id="352" r:id="rId38"/>
    <p:sldId id="320" r:id="rId39"/>
    <p:sldId id="353" r:id="rId40"/>
    <p:sldId id="323" r:id="rId41"/>
    <p:sldId id="354" r:id="rId42"/>
    <p:sldId id="356" r:id="rId43"/>
    <p:sldId id="304" r:id="rId44"/>
    <p:sldId id="300" r:id="rId45"/>
    <p:sldId id="338" r:id="rId46"/>
    <p:sldId id="328" r:id="rId47"/>
    <p:sldId id="263" r:id="rId48"/>
    <p:sldId id="329" r:id="rId49"/>
    <p:sldId id="332" r:id="rId50"/>
    <p:sldId id="330" r:id="rId51"/>
    <p:sldId id="331" r:id="rId52"/>
    <p:sldId id="335" r:id="rId53"/>
    <p:sldId id="336" r:id="rId54"/>
    <p:sldId id="270" r:id="rId55"/>
    <p:sldId id="272" r:id="rId56"/>
    <p:sldId id="285" r:id="rId57"/>
    <p:sldId id="294" r:id="rId58"/>
    <p:sldId id="333" r:id="rId59"/>
    <p:sldId id="288" r:id="rId60"/>
    <p:sldId id="295" r:id="rId61"/>
    <p:sldId id="281" r:id="rId62"/>
    <p:sldId id="283" r:id="rId63"/>
    <p:sldId id="282" r:id="rId64"/>
    <p:sldId id="277" r:id="rId65"/>
    <p:sldId id="292" r:id="rId66"/>
    <p:sldId id="296" r:id="rId67"/>
    <p:sldId id="297" r:id="rId68"/>
    <p:sldId id="286" r:id="rId69"/>
    <p:sldId id="298" r:id="rId70"/>
    <p:sldId id="287"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ison, Anastasiya" initials="HA" lastIdx="2" clrIdx="0">
    <p:extLst>
      <p:ext uri="{19B8F6BF-5375-455C-9EA6-DF929625EA0E}">
        <p15:presenceInfo xmlns:p15="http://schemas.microsoft.com/office/powerpoint/2012/main" userId="Hardison, Anastasi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712" autoAdjust="0"/>
  </p:normalViewPr>
  <p:slideViewPr>
    <p:cSldViewPr snapToGrid="0">
      <p:cViewPr varScale="1">
        <p:scale>
          <a:sx n="100" d="100"/>
          <a:sy n="100" d="100"/>
        </p:scale>
        <p:origin x="9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5EE7FF-F50F-4941-94F4-D21615E7F76A}"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17380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42373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87535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4/24/2019</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40204965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4/24/2019</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4902838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4/24/2019</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3725789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554C86F5-7B55-4F9B-9C6C-C8D64859BA57}" type="datetime1">
              <a:rPr lang="en-US" smtClean="0"/>
              <a:pPr>
                <a:defRPr/>
              </a:pPr>
              <a:t>4/24/2019</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solidFill>
                  <a:srgbClr val="9BBB59">
                    <a:shade val="75000"/>
                  </a:srgbClr>
                </a:solidFill>
              </a:rPr>
              <a:pPr>
                <a:defRPr/>
              </a:pPr>
              <a:t>‹#›</a:t>
            </a:fld>
            <a:endParaRPr lang="en-US">
              <a:solidFill>
                <a:srgbClr val="9BBB59">
                  <a:shade val="75000"/>
                </a:srgbClr>
              </a:solidFill>
            </a:endParaRPr>
          </a:p>
        </p:txBody>
      </p:sp>
    </p:spTree>
    <p:extLst>
      <p:ext uri="{BB962C8B-B14F-4D97-AF65-F5344CB8AC3E}">
        <p14:creationId xmlns:p14="http://schemas.microsoft.com/office/powerpoint/2010/main" val="274389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4/24/2019</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97158345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4/24/2019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8615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4/24/2019</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Tree>
    <p:extLst>
      <p:ext uri="{BB962C8B-B14F-4D97-AF65-F5344CB8AC3E}">
        <p14:creationId xmlns:p14="http://schemas.microsoft.com/office/powerpoint/2010/main" val="18823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4/24/2019</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1331269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152815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E47774A6-CAF0-4AEC-8C1D-35A027BB91C9}" type="datetime1">
              <a:rPr lang="en-US" smtClean="0"/>
              <a:pPr>
                <a:defRPr/>
              </a:pPr>
              <a:t>4/24/2019</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656551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4/24/2019</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3659330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4/24/2019</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32397263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4/24/2019</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4690566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554C86F5-7B55-4F9B-9C6C-C8D64859BA57}" type="datetime1">
              <a:rPr lang="en-US" smtClean="0"/>
              <a:pPr>
                <a:defRPr/>
              </a:pPr>
              <a:t>4/24/2019</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solidFill>
                  <a:srgbClr val="9BBB59">
                    <a:shade val="75000"/>
                  </a:srgbClr>
                </a:solidFill>
              </a:rPr>
              <a:pPr>
                <a:defRPr/>
              </a:pPr>
              <a:t>‹#›</a:t>
            </a:fld>
            <a:endParaRPr lang="en-US">
              <a:solidFill>
                <a:srgbClr val="9BBB59">
                  <a:shade val="75000"/>
                </a:srgbClr>
              </a:solidFill>
            </a:endParaRPr>
          </a:p>
        </p:txBody>
      </p:sp>
    </p:spTree>
    <p:extLst>
      <p:ext uri="{BB962C8B-B14F-4D97-AF65-F5344CB8AC3E}">
        <p14:creationId xmlns:p14="http://schemas.microsoft.com/office/powerpoint/2010/main" val="3707847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4/24/2019</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6717613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4/24/2019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905220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4/24/2019</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Tree>
    <p:extLst>
      <p:ext uri="{BB962C8B-B14F-4D97-AF65-F5344CB8AC3E}">
        <p14:creationId xmlns:p14="http://schemas.microsoft.com/office/powerpoint/2010/main" val="2819880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4/24/2019</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62058638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E47774A6-CAF0-4AEC-8C1D-35A027BB91C9}" type="datetime1">
              <a:rPr lang="en-US" smtClean="0"/>
              <a:pPr>
                <a:defRPr/>
              </a:pPr>
              <a:t>4/24/2019</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37822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EE7FF-F50F-4941-94F4-D21615E7F76A}"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47144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EE7FF-F50F-4941-94F4-D21615E7F76A}"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384914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EE7FF-F50F-4941-94F4-D21615E7F76A}"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43374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5EE7FF-F50F-4941-94F4-D21615E7F76A}"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88423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EE7FF-F50F-4941-94F4-D21615E7F76A}"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324097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EE7FF-F50F-4941-94F4-D21615E7F76A}"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66305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EE7FF-F50F-4941-94F4-D21615E7F76A}"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8410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EE7FF-F50F-4941-94F4-D21615E7F76A}" type="datetimeFigureOut">
              <a:rPr lang="en-US" smtClean="0"/>
              <a:t>4/24/2019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6E178-8D10-4009-8760-946D49BD065D}" type="slidenum">
              <a:rPr lang="en-US" smtClean="0"/>
              <a:t>‹#›</a:t>
            </a:fld>
            <a:endParaRPr lang="en-US"/>
          </a:p>
        </p:txBody>
      </p:sp>
    </p:spTree>
    <p:extLst>
      <p:ext uri="{BB962C8B-B14F-4D97-AF65-F5344CB8AC3E}">
        <p14:creationId xmlns:p14="http://schemas.microsoft.com/office/powerpoint/2010/main" val="146945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4/24/2019</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solidFill>
                  <a:srgbClr val="9BBB59">
                    <a:shade val="75000"/>
                  </a:srgbClr>
                </a:solidFill>
              </a:rPr>
              <a:pPr>
                <a:defRPr/>
              </a:pPr>
              <a:t>‹#›</a:t>
            </a:fld>
            <a:endParaRPr lang="en-US" dirty="0">
              <a:solidFill>
                <a:srgbClr val="9BBB59">
                  <a:shade val="75000"/>
                </a:srgbClr>
              </a:solidFill>
            </a:endParaRPr>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758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4/24/2019</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solidFill>
                  <a:srgbClr val="9BBB59">
                    <a:shade val="75000"/>
                  </a:srgbClr>
                </a:solidFill>
              </a:rPr>
              <a:pPr>
                <a:defRPr/>
              </a:pPr>
              <a:t>‹#›</a:t>
            </a:fld>
            <a:endParaRPr lang="en-US" dirty="0">
              <a:solidFill>
                <a:srgbClr val="9BBB59">
                  <a:shade val="75000"/>
                </a:srgbClr>
              </a:solidFill>
            </a:endParaRPr>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63644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grants.nih.gov/grants/guide/notice-files/NOT-OD-18-133.html"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era.nih.gov/files/xTRACT_userguide.pdf" TargetMode="External"/><Relationship Id="rId2" Type="http://schemas.openxmlformats.org/officeDocument/2006/relationships/hyperlink" Target="https://era.nih.gov/erahelp/xtract/" TargetMode="External"/><Relationship Id="rId1" Type="http://schemas.openxmlformats.org/officeDocument/2006/relationships/slideLayout" Target="../slideLayouts/slideLayout14.xml"/><Relationship Id="rId5" Type="http://schemas.openxmlformats.org/officeDocument/2006/relationships/hyperlink" Target="https://era.nih.gov/era_training/era_videos.cfm#xTRACT" TargetMode="External"/><Relationship Id="rId4" Type="http://schemas.openxmlformats.org/officeDocument/2006/relationships/hyperlink" Target="https://grants.nih.gov/grants/funding/datatables/Consolidated_Training_Tables.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22.xml"/><Relationship Id="rId6" Type="http://schemas.openxmlformats.org/officeDocument/2006/relationships/image" Target="../media/image46.wmf"/><Relationship Id="rId5" Type="http://schemas.openxmlformats.org/officeDocument/2006/relationships/image" Target="../media/image45.png"/><Relationship Id="rId4" Type="http://schemas.openxmlformats.org/officeDocument/2006/relationships/image" Target="../media/image4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2.wmf"/><Relationship Id="rId1" Type="http://schemas.openxmlformats.org/officeDocument/2006/relationships/slideLayout" Target="../slideLayouts/slideLayout28.xml"/><Relationship Id="rId5" Type="http://schemas.openxmlformats.org/officeDocument/2006/relationships/image" Target="../media/image46.wmf"/><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7.pn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13.xml"/><Relationship Id="rId6" Type="http://schemas.openxmlformats.org/officeDocument/2006/relationships/image" Target="../media/image46.wmf"/><Relationship Id="rId5" Type="http://schemas.openxmlformats.org/officeDocument/2006/relationships/image" Target="../media/image45.png"/><Relationship Id="rId4" Type="http://schemas.openxmlformats.org/officeDocument/2006/relationships/image" Target="../media/image44.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13.xml"/><Relationship Id="rId5" Type="http://schemas.openxmlformats.org/officeDocument/2006/relationships/image" Target="../media/image46.wmf"/><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6.wmf"/><Relationship Id="rId4" Type="http://schemas.openxmlformats.org/officeDocument/2006/relationships/image" Target="../media/image44.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hyperlink" Target="http://era.nih.gov/files/xTrain_Getting_Started_Trainees.pdf" TargetMode="External"/><Relationship Id="rId2" Type="http://schemas.openxmlformats.org/officeDocument/2006/relationships/hyperlink" Target="http://era.nih.gov/era_training/xtrain.cfm" TargetMode="External"/><Relationship Id="rId1" Type="http://schemas.openxmlformats.org/officeDocument/2006/relationships/slideLayout" Target="../slideLayouts/slideLayout14.xml"/><Relationship Id="rId6" Type="http://schemas.openxmlformats.org/officeDocument/2006/relationships/hyperlink" Target="http://grants.nih.gov/grants/forms.htm" TargetMode="External"/><Relationship Id="rId5" Type="http://schemas.openxmlformats.org/officeDocument/2006/relationships/hyperlink" Target="http://era.nih.gov/files/termination_appointment.pdf" TargetMode="External"/><Relationship Id="rId4" Type="http://schemas.openxmlformats.org/officeDocument/2006/relationships/hyperlink" Target="http://era.nih.gov/files/xTrain_Initiate_Appointment.pdf" TargetMode="External"/></Relationships>
</file>

<file path=ppt/slides/_rels/slide68.xml.rels><?xml version="1.0" encoding="UTF-8" standalone="yes"?>
<Relationships xmlns="http://schemas.openxmlformats.org/package/2006/relationships"><Relationship Id="rId2" Type="http://schemas.openxmlformats.org/officeDocument/2006/relationships/hyperlink" Target="http://grants.nih.gov/support/index.html"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logo of the Office of Extramural Research at NIH" title="NIH O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9" y="5638800"/>
            <a:ext cx="4380953" cy="812698"/>
          </a:xfrm>
          <a:prstGeom prst="rect">
            <a:avLst/>
          </a:prstGeom>
        </p:spPr>
      </p:pic>
      <p:sp>
        <p:nvSpPr>
          <p:cNvPr id="16" name="Rectangle 4"/>
          <p:cNvSpPr>
            <a:spLocks noGrp="1" noChangeArrowheads="1"/>
          </p:cNvSpPr>
          <p:nvPr>
            <p:ph type="subTitle" idx="1"/>
          </p:nvPr>
        </p:nvSpPr>
        <p:spPr>
          <a:xfrm>
            <a:off x="1219200" y="3962400"/>
            <a:ext cx="6629400" cy="2362200"/>
          </a:xfrm>
        </p:spPr>
        <p:txBody>
          <a:bodyPr>
            <a:noAutofit/>
          </a:bodyPr>
          <a:lstStyle/>
          <a:p>
            <a:pPr eaLnBrk="1" fontAlgn="auto" hangingPunct="1">
              <a:spcAft>
                <a:spcPts val="0"/>
              </a:spcAft>
              <a:buFont typeface="Wingdings 2"/>
              <a:buNone/>
              <a:defRPr/>
            </a:pPr>
            <a:r>
              <a:rPr lang="en-US" cap="none" spc="0" dirty="0">
                <a:ea typeface="+mj-ea"/>
                <a:cs typeface="+mj-cs"/>
              </a:rPr>
              <a:t>electronic Research Administration (eRA)</a:t>
            </a:r>
          </a:p>
          <a:p>
            <a:pPr eaLnBrk="1" fontAlgn="auto" hangingPunct="1">
              <a:spcAft>
                <a:spcPts val="0"/>
              </a:spcAft>
              <a:defRPr/>
            </a:pPr>
            <a:r>
              <a:rPr lang="en-US" cap="none" spc="0" dirty="0">
                <a:ea typeface="+mj-ea"/>
                <a:cs typeface="+mj-cs"/>
              </a:rPr>
              <a:t>OER, OD, National Institutes of Health </a:t>
            </a:r>
          </a:p>
          <a:p>
            <a:pPr eaLnBrk="1" fontAlgn="auto" hangingPunct="1">
              <a:spcAft>
                <a:spcPts val="0"/>
              </a:spcAft>
              <a:buFont typeface="Wingdings 2"/>
              <a:buNone/>
              <a:defRPr/>
            </a:pPr>
            <a:endParaRPr lang="en-US" cap="none" spc="0" dirty="0">
              <a:ea typeface="+mj-ea"/>
              <a:cs typeface="+mj-cs"/>
            </a:endParaRPr>
          </a:p>
        </p:txBody>
      </p:sp>
      <p:sp>
        <p:nvSpPr>
          <p:cNvPr id="15" name="Rectangle 6"/>
          <p:cNvSpPr>
            <a:spLocks noGrp="1" noChangeArrowheads="1"/>
          </p:cNvSpPr>
          <p:nvPr>
            <p:ph type="ctrTitle"/>
          </p:nvPr>
        </p:nvSpPr>
        <p:spPr>
          <a:xfrm>
            <a:off x="914400" y="2819400"/>
            <a:ext cx="7543800" cy="1219200"/>
          </a:xfrm>
        </p:spPr>
        <p:txBody>
          <a:bodyPr>
            <a:normAutofit/>
          </a:bodyPr>
          <a:lstStyle/>
          <a:p>
            <a:pPr>
              <a:defRPr/>
            </a:pPr>
            <a:r>
              <a:rPr lang="en-US" sz="3000" b="1" dirty="0" err="1">
                <a:solidFill>
                  <a:srgbClr val="1F497D"/>
                </a:solidFill>
                <a:latin typeface="Georgia"/>
              </a:rPr>
              <a:t>xTRACT</a:t>
            </a:r>
            <a:r>
              <a:rPr lang="en-US" sz="3000" b="1" dirty="0">
                <a:solidFill>
                  <a:srgbClr val="1F497D"/>
                </a:solidFill>
                <a:latin typeface="Georgia"/>
              </a:rPr>
              <a:t> and xTrain Overview</a:t>
            </a:r>
            <a:br>
              <a:rPr lang="en-US" sz="3000" dirty="0">
                <a:solidFill>
                  <a:srgbClr val="1F497D"/>
                </a:solidFill>
                <a:latin typeface="Georgia"/>
              </a:rPr>
            </a:br>
            <a:endParaRPr lang="en-US" sz="3000" dirty="0">
              <a:solidFill>
                <a:schemeClr val="tx2"/>
              </a:solidFill>
            </a:endParaRPr>
          </a:p>
        </p:txBody>
      </p:sp>
      <p:pic>
        <p:nvPicPr>
          <p:cNvPr id="14" name="Picture 2" descr="Graphic showing medical images such as test tubes, lady in a white coat, etc." title="Graphic showing medical images"/>
          <p:cNvPicPr>
            <a:picLocks noChangeAspect="1" noChangeArrowheads="1"/>
          </p:cNvPicPr>
          <p:nvPr/>
        </p:nvPicPr>
        <p:blipFill>
          <a:blip r:embed="rId3" cstate="print"/>
          <a:srcRect/>
          <a:stretch>
            <a:fillRect/>
          </a:stretch>
        </p:blipFill>
        <p:spPr bwMode="auto">
          <a:xfrm>
            <a:off x="198438" y="228601"/>
            <a:ext cx="8793162" cy="1828799"/>
          </a:xfrm>
          <a:prstGeom prst="rect">
            <a:avLst/>
          </a:prstGeom>
          <a:noFill/>
          <a:ln w="9525">
            <a:noFill/>
            <a:miter lim="800000"/>
            <a:headEnd/>
            <a:tailEnd/>
          </a:ln>
        </p:spPr>
      </p:pic>
    </p:spTree>
    <p:extLst>
      <p:ext uri="{BB962C8B-B14F-4D97-AF65-F5344CB8AC3E}">
        <p14:creationId xmlns:p14="http://schemas.microsoft.com/office/powerpoint/2010/main" val="164223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Institution Data Tab maintain Funding Sources screen.&#10;&#10;"/>
          <p:cNvGrpSpPr/>
          <p:nvPr/>
        </p:nvGrpSpPr>
        <p:grpSpPr>
          <a:xfrm>
            <a:off x="2053744" y="743656"/>
            <a:ext cx="9912739" cy="4825051"/>
            <a:chOff x="2053744" y="743656"/>
            <a:chExt cx="9912739" cy="4825051"/>
          </a:xfrm>
        </p:grpSpPr>
        <p:pic>
          <p:nvPicPr>
            <p:cNvPr id="7" name="Picture 6" title="&quot;"/>
            <p:cNvPicPr>
              <a:picLocks noChangeAspect="1"/>
            </p:cNvPicPr>
            <p:nvPr/>
          </p:nvPicPr>
          <p:blipFill>
            <a:blip r:embed="rId2"/>
            <a:stretch>
              <a:fillRect/>
            </a:stretch>
          </p:blipFill>
          <p:spPr>
            <a:xfrm>
              <a:off x="3883117" y="743656"/>
              <a:ext cx="8083366" cy="4176835"/>
            </a:xfrm>
            <a:prstGeom prst="rect">
              <a:avLst/>
            </a:prstGeom>
          </p:spPr>
        </p:pic>
        <p:sp>
          <p:nvSpPr>
            <p:cNvPr id="10" name="Rounded Rectangular Callout 9"/>
            <p:cNvSpPr/>
            <p:nvPr/>
          </p:nvSpPr>
          <p:spPr>
            <a:xfrm>
              <a:off x="2053744" y="4514119"/>
              <a:ext cx="2946558" cy="1054588"/>
            </a:xfrm>
            <a:prstGeom prst="wedgeRoundRectCallout">
              <a:avLst>
                <a:gd name="adj1" fmla="val 34612"/>
                <a:gd name="adj2" fmla="val -212849"/>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 may also upload funding sources using tab-delimited file.</a:t>
              </a:r>
            </a:p>
          </p:txBody>
        </p:sp>
      </p:gr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a:t>Non-NIH Funding Sources are entered and maintained by the Institution.</a:t>
            </a:r>
          </a:p>
          <a:p>
            <a:pPr>
              <a:buClr>
                <a:schemeClr val="bg1"/>
              </a:buClr>
            </a:pPr>
            <a:r>
              <a:rPr lang="en-US" sz="2000" dirty="0"/>
              <a:t>Search for funding source, if one does not exist, you will have the option to create a new one.</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20825" y="1008643"/>
            <a:ext cx="3711462" cy="1258029"/>
          </a:xfrm>
        </p:spPr>
        <p:txBody>
          <a:bodyPr/>
          <a:lstStyle/>
          <a:p>
            <a:r>
              <a:rPr lang="en-US" sz="3200" dirty="0"/>
              <a:t>Institution Data: Maintain Funding Sources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70901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Screenshot of the &quot;Create Non-NIH Funding Source&quot; screen."/>
          <p:cNvGrpSpPr/>
          <p:nvPr/>
        </p:nvGrpSpPr>
        <p:grpSpPr>
          <a:xfrm>
            <a:off x="4441111" y="0"/>
            <a:ext cx="6967378" cy="6529745"/>
            <a:chOff x="4441111" y="0"/>
            <a:chExt cx="6967378" cy="6529745"/>
          </a:xfrm>
        </p:grpSpPr>
        <p:pic>
          <p:nvPicPr>
            <p:cNvPr id="6" name="Picture 5" title="&quot;"/>
            <p:cNvPicPr>
              <a:picLocks noChangeAspect="1"/>
            </p:cNvPicPr>
            <p:nvPr/>
          </p:nvPicPr>
          <p:blipFill>
            <a:blip r:embed="rId2"/>
            <a:stretch>
              <a:fillRect/>
            </a:stretch>
          </p:blipFill>
          <p:spPr>
            <a:xfrm>
              <a:off x="4441111" y="1536958"/>
              <a:ext cx="6967378" cy="4992787"/>
            </a:xfrm>
            <a:prstGeom prst="rect">
              <a:avLst/>
            </a:prstGeom>
          </p:spPr>
        </p:pic>
        <p:sp>
          <p:nvSpPr>
            <p:cNvPr id="9" name="Rounded Rectangular Callout 8"/>
            <p:cNvSpPr/>
            <p:nvPr/>
          </p:nvSpPr>
          <p:spPr>
            <a:xfrm>
              <a:off x="7437880" y="4224646"/>
              <a:ext cx="2323960" cy="2305099"/>
            </a:xfrm>
            <a:prstGeom prst="wedgeRoundRectCallout">
              <a:avLst>
                <a:gd name="adj1" fmla="val 9975"/>
                <a:gd name="adj2" fmla="val -95038"/>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Organization: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Foundation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National Science Foundation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Non-US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Other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Other Federal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University</a:t>
              </a:r>
            </a:p>
          </p:txBody>
        </p:sp>
        <p:sp>
          <p:nvSpPr>
            <p:cNvPr id="10" name="Rounded Rectangular Callout 9"/>
            <p:cNvSpPr/>
            <p:nvPr/>
          </p:nvSpPr>
          <p:spPr>
            <a:xfrm>
              <a:off x="5848088" y="0"/>
              <a:ext cx="3295912" cy="2448396"/>
            </a:xfrm>
            <a:prstGeom prst="wedgeRoundRectCallout">
              <a:avLst>
                <a:gd name="adj1" fmla="val -40993"/>
                <a:gd name="adj2" fmla="val 7130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Types of Funding 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Fellowship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Other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Research Assistantship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Research Grant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Scholarship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Teaching Assistantship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Training Grant</a:t>
              </a:r>
            </a:p>
          </p:txBody>
        </p:sp>
      </p:grpSp>
      <p:sp>
        <p:nvSpPr>
          <p:cNvPr id="3" name="Text Placeholder 2"/>
          <p:cNvSpPr>
            <a:spLocks noGrp="1"/>
          </p:cNvSpPr>
          <p:nvPr>
            <p:ph type="body" idx="1"/>
          </p:nvPr>
        </p:nvSpPr>
        <p:spPr>
          <a:xfrm>
            <a:off x="245539" y="2749273"/>
            <a:ext cx="3616410" cy="3729866"/>
          </a:xfrm>
        </p:spPr>
        <p:txBody>
          <a:bodyPr/>
          <a:lstStyle/>
          <a:p>
            <a:pPr>
              <a:buClr>
                <a:schemeClr val="bg1"/>
              </a:buClr>
            </a:pPr>
            <a:r>
              <a:rPr lang="en-US" sz="2000" dirty="0"/>
              <a:t>User may modify a funding source.</a:t>
            </a:r>
          </a:p>
          <a:p>
            <a:pPr>
              <a:buClr>
                <a:schemeClr val="bg1"/>
              </a:buClr>
            </a:pPr>
            <a:r>
              <a:rPr lang="en-US" sz="2000" dirty="0"/>
              <a:t>Type of Funding Source and Project Title are required; user may also provide:</a:t>
            </a:r>
          </a:p>
          <a:p>
            <a:pPr marL="342900" indent="-342900">
              <a:spcAft>
                <a:spcPts val="0"/>
              </a:spcAft>
              <a:buClr>
                <a:schemeClr val="bg1"/>
              </a:buClr>
              <a:buFont typeface="Arial" panose="020B0604020202020204" pitchFamily="34" charset="0"/>
              <a:buChar char="•"/>
            </a:pPr>
            <a:r>
              <a:rPr lang="en-US" sz="2000" dirty="0"/>
              <a:t>Organization</a:t>
            </a:r>
          </a:p>
          <a:p>
            <a:pPr marL="342900" indent="-342900">
              <a:spcAft>
                <a:spcPts val="0"/>
              </a:spcAft>
              <a:buClr>
                <a:schemeClr val="bg1"/>
              </a:buClr>
              <a:buFont typeface="Arial" panose="020B0604020202020204" pitchFamily="34" charset="0"/>
              <a:buChar char="•"/>
            </a:pPr>
            <a:r>
              <a:rPr lang="en-US" sz="2000" dirty="0"/>
              <a:t>Funding Source Number</a:t>
            </a:r>
          </a:p>
          <a:p>
            <a:pPr marL="342900" indent="-342900">
              <a:spcAft>
                <a:spcPts val="0"/>
              </a:spcAft>
              <a:buClr>
                <a:schemeClr val="bg1"/>
              </a:buClr>
              <a:buFont typeface="Arial" panose="020B0604020202020204" pitchFamily="34" charset="0"/>
              <a:buChar char="•"/>
            </a:pPr>
            <a:r>
              <a:rPr lang="en-US" sz="2000" dirty="0"/>
              <a:t>Start and End Date </a:t>
            </a:r>
          </a:p>
          <a:p>
            <a:pPr marL="342900" indent="-342900">
              <a:spcAft>
                <a:spcPts val="0"/>
              </a:spcAft>
              <a:buClr>
                <a:schemeClr val="bg1"/>
              </a:buClr>
              <a:buFont typeface="Arial" panose="020B0604020202020204" pitchFamily="34" charset="0"/>
              <a:buChar char="•"/>
            </a:pPr>
            <a:r>
              <a:rPr lang="en-US" sz="2000" dirty="0"/>
              <a:t>Description</a:t>
            </a:r>
          </a:p>
        </p:txBody>
      </p:sp>
      <p:sp>
        <p:nvSpPr>
          <p:cNvPr id="2" name="Title 1"/>
          <p:cNvSpPr>
            <a:spLocks noGrp="1"/>
          </p:cNvSpPr>
          <p:nvPr>
            <p:ph type="title"/>
          </p:nvPr>
        </p:nvSpPr>
        <p:spPr>
          <a:xfrm>
            <a:off x="204349" y="1529343"/>
            <a:ext cx="3711462" cy="1258029"/>
          </a:xfrm>
        </p:spPr>
        <p:txBody>
          <a:bodyPr/>
          <a:lstStyle/>
          <a:p>
            <a:r>
              <a:rPr lang="en-US" sz="3200" dirty="0"/>
              <a:t>Institution Data: Maintain Funding Sources</a:t>
            </a:r>
            <a:br>
              <a:rPr lang="en-US" sz="3200" dirty="0"/>
            </a:br>
            <a:r>
              <a:rPr lang="en-US" sz="3200" dirty="0"/>
              <a:t>Cont.</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12009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Persons Search tab."/>
          <p:cNvGrpSpPr/>
          <p:nvPr/>
        </p:nvGrpSpPr>
        <p:grpSpPr>
          <a:xfrm>
            <a:off x="245540" y="421825"/>
            <a:ext cx="11133184" cy="5842450"/>
            <a:chOff x="245540" y="421825"/>
            <a:chExt cx="11133184" cy="5842450"/>
          </a:xfrm>
        </p:grpSpPr>
        <p:pic>
          <p:nvPicPr>
            <p:cNvPr id="8" name="Picture 7" title="&quot;"/>
            <p:cNvPicPr>
              <a:picLocks noChangeAspect="1"/>
            </p:cNvPicPr>
            <p:nvPr/>
          </p:nvPicPr>
          <p:blipFill>
            <a:blip r:embed="rId2"/>
            <a:stretch>
              <a:fillRect/>
            </a:stretch>
          </p:blipFill>
          <p:spPr>
            <a:xfrm>
              <a:off x="4028797" y="421825"/>
              <a:ext cx="7349927" cy="5674175"/>
            </a:xfrm>
            <a:prstGeom prst="rect">
              <a:avLst/>
            </a:prstGeom>
          </p:spPr>
        </p:pic>
        <p:sp>
          <p:nvSpPr>
            <p:cNvPr id="6" name="Rectangle 5" title="&quot;"/>
            <p:cNvSpPr/>
            <p:nvPr/>
          </p:nvSpPr>
          <p:spPr>
            <a:xfrm>
              <a:off x="4118074" y="2183028"/>
              <a:ext cx="1129211"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0" name="Rounded Rectangular Callout 9"/>
            <p:cNvSpPr/>
            <p:nvPr/>
          </p:nvSpPr>
          <p:spPr>
            <a:xfrm>
              <a:off x="245540" y="4600341"/>
              <a:ext cx="4693924" cy="1663934"/>
            </a:xfrm>
            <a:prstGeom prst="wedgeRoundRectCallout">
              <a:avLst>
                <a:gd name="adj1" fmla="val 61375"/>
                <a:gd name="adj2" fmla="val -3206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prstClr val="black"/>
                  </a:solidFill>
                  <a:latin typeface="Calibri" panose="020F0502020204030204" pitchFamily="34" charset="0"/>
                </a:rPr>
                <a:t>To locate someone with only an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Person Record – who does not have an </a:t>
              </a:r>
              <a:r>
                <a:rPr lang="en-US" sz="2000" dirty="0" err="1">
                  <a:solidFill>
                    <a:prstClr val="black"/>
                  </a:solidFill>
                  <a:latin typeface="Calibri" panose="020F0502020204030204" pitchFamily="34" charset="0"/>
                </a:rPr>
                <a:t>eRA</a:t>
              </a:r>
              <a:r>
                <a:rPr lang="en-US" sz="2000" dirty="0">
                  <a:solidFill>
                    <a:prstClr val="black"/>
                  </a:solidFill>
                  <a:latin typeface="Calibri" panose="020F0502020204030204" pitchFamily="34" charset="0"/>
                </a:rPr>
                <a:t> Commons account, uncheck “Search for persons who have a Commons affiliation with my institution”.</a:t>
              </a:r>
            </a:p>
          </p:txBody>
        </p:sp>
      </p:grpSp>
      <p:sp>
        <p:nvSpPr>
          <p:cNvPr id="3" name="Text Placeholder 2"/>
          <p:cNvSpPr>
            <a:spLocks noGrp="1"/>
          </p:cNvSpPr>
          <p:nvPr>
            <p:ph type="body" idx="1"/>
          </p:nvPr>
        </p:nvSpPr>
        <p:spPr>
          <a:xfrm>
            <a:off x="245539" y="1499286"/>
            <a:ext cx="3616410" cy="4497253"/>
          </a:xfrm>
        </p:spPr>
        <p:txBody>
          <a:bodyPr/>
          <a:lstStyle/>
          <a:p>
            <a:pPr>
              <a:buClr>
                <a:schemeClr val="bg1"/>
              </a:buClr>
            </a:pPr>
            <a:r>
              <a:rPr lang="en-US" sz="2000" dirty="0"/>
              <a:t>Search for an existing person record.</a:t>
            </a:r>
          </a:p>
          <a:p>
            <a:pPr>
              <a:buClr>
                <a:schemeClr val="bg1"/>
              </a:buClr>
            </a:pPr>
            <a:r>
              <a:rPr lang="en-US" sz="2000" dirty="0"/>
              <a:t>If the person does not have an eRA Commons account or an xTRACT Profile, you may create a Profile for them. This profile can have roles added to it later through Account Management System (AMS).</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198013" y="914400"/>
            <a:ext cx="3711462" cy="512013"/>
          </a:xfrm>
        </p:spPr>
        <p:txBody>
          <a:bodyPr/>
          <a:lstStyle/>
          <a:p>
            <a:r>
              <a:rPr lang="en-US" sz="3200" dirty="0"/>
              <a:t>Persons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67082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Edit Person Profile screen. Categories on screen are:&#10;Person Data&#10;Sources of Support&#10;Degrees&#10;Employment"/>
          <p:cNvGrpSpPr/>
          <p:nvPr/>
        </p:nvGrpSpPr>
        <p:grpSpPr>
          <a:xfrm>
            <a:off x="4445689" y="199238"/>
            <a:ext cx="7238311" cy="6319008"/>
            <a:chOff x="4445689" y="199238"/>
            <a:chExt cx="7238311" cy="6319008"/>
          </a:xfrm>
        </p:grpSpPr>
        <p:pic>
          <p:nvPicPr>
            <p:cNvPr id="7" name="Picture 6" title="&quot;"/>
            <p:cNvPicPr>
              <a:picLocks noChangeAspect="1"/>
            </p:cNvPicPr>
            <p:nvPr/>
          </p:nvPicPr>
          <p:blipFill>
            <a:blip r:embed="rId2"/>
            <a:stretch>
              <a:fillRect/>
            </a:stretch>
          </p:blipFill>
          <p:spPr>
            <a:xfrm>
              <a:off x="4445689" y="199238"/>
              <a:ext cx="6823699" cy="5460270"/>
            </a:xfrm>
            <a:prstGeom prst="rect">
              <a:avLst/>
            </a:prstGeom>
          </p:spPr>
        </p:pic>
        <p:sp>
          <p:nvSpPr>
            <p:cNvPr id="8" name="Rounded Rectangular Callout 7"/>
            <p:cNvSpPr/>
            <p:nvPr/>
          </p:nvSpPr>
          <p:spPr>
            <a:xfrm>
              <a:off x="7617204" y="5377343"/>
              <a:ext cx="4018327" cy="1140903"/>
            </a:xfrm>
            <a:prstGeom prst="wedgeRoundRectCallout">
              <a:avLst>
                <a:gd name="adj1" fmla="val 23941"/>
                <a:gd name="adj2" fmla="val -7708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pulled from PPF may only be deleted from PPF. You may make changes to the data, these changes will not reflect in the user’s PPF.</a:t>
              </a:r>
            </a:p>
          </p:txBody>
        </p:sp>
        <p:sp>
          <p:nvSpPr>
            <p:cNvPr id="11" name="Rounded Rectangular Callout 10"/>
            <p:cNvSpPr/>
            <p:nvPr/>
          </p:nvSpPr>
          <p:spPr>
            <a:xfrm>
              <a:off x="8436510" y="1259407"/>
              <a:ext cx="3247490" cy="722436"/>
            </a:xfrm>
            <a:prstGeom prst="wedgeRoundRectCallout">
              <a:avLst>
                <a:gd name="adj1" fmla="val 10525"/>
                <a:gd name="adj2" fmla="val 18079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If data was added in xTRACT, you may delete it. </a:t>
              </a:r>
            </a:p>
          </p:txBody>
        </p:sp>
      </p:grpSp>
      <p:sp>
        <p:nvSpPr>
          <p:cNvPr id="3" name="Text Placeholder 2"/>
          <p:cNvSpPr>
            <a:spLocks noGrp="1"/>
          </p:cNvSpPr>
          <p:nvPr>
            <p:ph type="body" idx="1"/>
          </p:nvPr>
        </p:nvSpPr>
        <p:spPr>
          <a:xfrm>
            <a:off x="245539" y="1771135"/>
            <a:ext cx="3616410" cy="4497253"/>
          </a:xfrm>
        </p:spPr>
        <p:txBody>
          <a:bodyPr/>
          <a:lstStyle/>
          <a:p>
            <a:pPr>
              <a:buClr>
                <a:schemeClr val="bg1"/>
              </a:buClr>
            </a:pPr>
            <a:r>
              <a:rPr lang="en-US" sz="2000" dirty="0"/>
              <a:t>Edit Person will pull data from Personal Profile (PPF) in eRA Commons. </a:t>
            </a:r>
          </a:p>
          <a:p>
            <a:pPr>
              <a:buClr>
                <a:schemeClr val="bg1"/>
              </a:buClr>
            </a:pPr>
            <a:r>
              <a:rPr lang="en-US" sz="2000" dirty="0"/>
              <a:t>If employment, or degree information is missing, you may add it in xTRACT.</a:t>
            </a:r>
          </a:p>
          <a:p>
            <a:pPr>
              <a:buClr>
                <a:schemeClr val="bg1"/>
              </a:buClr>
            </a:pPr>
            <a:r>
              <a:rPr lang="en-US" sz="2000" dirty="0"/>
              <a:t>Data entered in xTRACT will NOT be updated in PPF. </a:t>
            </a:r>
          </a:p>
          <a:p>
            <a:pPr>
              <a:buClr>
                <a:schemeClr val="bg1"/>
              </a:buClr>
            </a:pPr>
            <a:r>
              <a:rPr lang="en-US" sz="2000" dirty="0"/>
              <a:t>Sources of support are updated in the context of an RTD.</a:t>
            </a:r>
          </a:p>
          <a:p>
            <a:pPr marL="342900" indent="-342900">
              <a:buClr>
                <a:schemeClr val="bg1"/>
              </a:buClr>
              <a:buFont typeface="Arial" panose="020B0604020202020204" pitchFamily="34" charset="0"/>
              <a:buChar cha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198013" y="914400"/>
            <a:ext cx="3711462" cy="856735"/>
          </a:xfrm>
        </p:spPr>
        <p:txBody>
          <a:bodyPr/>
          <a:lstStyle/>
          <a:p>
            <a:r>
              <a:rPr lang="en-US" sz="3200" dirty="0"/>
              <a:t>Persons: Edit Person Profile</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58547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Training Grants Search screen. Search criteria includes:&#10;Type&#10;Activity Code&#10;IC Code&#10;Serial Number&#10;Support Year&#10;Suffix&#10;PD/PI Last Name"/>
          <p:cNvPicPr>
            <a:picLocks noChangeAspect="1"/>
          </p:cNvPicPr>
          <p:nvPr/>
        </p:nvPicPr>
        <p:blipFill>
          <a:blip r:embed="rId2"/>
          <a:stretch>
            <a:fillRect/>
          </a:stretch>
        </p:blipFill>
        <p:spPr>
          <a:xfrm>
            <a:off x="3858511" y="746126"/>
            <a:ext cx="8064664" cy="5069392"/>
          </a:xfrm>
          <a:prstGeom prst="rect">
            <a:avLst/>
          </a:prstGeom>
        </p:spPr>
      </p:pic>
      <p:sp>
        <p:nvSpPr>
          <p:cNvPr id="3" name="Text Placeholder 2"/>
          <p:cNvSpPr>
            <a:spLocks noGrp="1"/>
          </p:cNvSpPr>
          <p:nvPr>
            <p:ph type="body" idx="1"/>
          </p:nvPr>
        </p:nvSpPr>
        <p:spPr>
          <a:xfrm>
            <a:off x="245539" y="1842914"/>
            <a:ext cx="3616410" cy="4467269"/>
          </a:xfrm>
        </p:spPr>
        <p:txBody>
          <a:bodyPr/>
          <a:lstStyle/>
          <a:p>
            <a:pPr>
              <a:buClr>
                <a:schemeClr val="bg1"/>
              </a:buClr>
            </a:pPr>
            <a:r>
              <a:rPr lang="en-US" sz="2000" dirty="0"/>
              <a:t>From the Training Grants tab, search for the grant that needs an RTD generated. </a:t>
            </a:r>
          </a:p>
          <a:p>
            <a:pPr>
              <a:buClr>
                <a:schemeClr val="bg1"/>
              </a:buClr>
            </a:pPr>
            <a:r>
              <a:rPr lang="en-US" sz="2000" dirty="0"/>
              <a:t>To perform a wildcard search use the “%” character.</a:t>
            </a:r>
          </a:p>
          <a:p>
            <a:pPr>
              <a:buClr>
                <a:schemeClr val="bg1"/>
              </a:buClr>
            </a:pPr>
            <a:r>
              <a:rPr lang="en-US" sz="2000" dirty="0"/>
              <a:t>PD/PI, ASST, AO or SO may prepare or continue an RTD for a Revision, Renewal or RPPR.</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873211"/>
            <a:ext cx="3612972" cy="543697"/>
          </a:xfrm>
        </p:spPr>
        <p:txBody>
          <a:bodyPr/>
          <a:lstStyle/>
          <a:p>
            <a:r>
              <a:rPr lang="en-US" sz="3200" dirty="0"/>
              <a:t>Training Grants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56842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confirmation screen for initiating RPPR."/>
          <p:cNvPicPr>
            <a:picLocks noChangeAspect="1"/>
          </p:cNvPicPr>
          <p:nvPr/>
        </p:nvPicPr>
        <p:blipFill>
          <a:blip r:embed="rId2"/>
          <a:stretch>
            <a:fillRect/>
          </a:stretch>
        </p:blipFill>
        <p:spPr>
          <a:xfrm>
            <a:off x="5875381" y="2757959"/>
            <a:ext cx="5915025" cy="3019425"/>
          </a:xfrm>
          <a:prstGeom prst="rect">
            <a:avLst/>
          </a:prstGeom>
        </p:spPr>
      </p:pic>
      <p:sp>
        <p:nvSpPr>
          <p:cNvPr id="6" name="Rectangle 5"/>
          <p:cNvSpPr/>
          <p:nvPr/>
        </p:nvSpPr>
        <p:spPr>
          <a:xfrm>
            <a:off x="545757" y="2688212"/>
            <a:ext cx="5163065"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If you have previously created RTDs for this grant, xTRACT will prompt you to copy the previous RTD data.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The RPPR RTD requires the following data:</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Participating Trainees.</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Program Statistics.</a:t>
            </a:r>
          </a:p>
        </p:txBody>
      </p:sp>
      <p:sp>
        <p:nvSpPr>
          <p:cNvPr id="2" name="Title 1"/>
          <p:cNvSpPr>
            <a:spLocks noGrp="1"/>
          </p:cNvSpPr>
          <p:nvPr>
            <p:ph type="title"/>
          </p:nvPr>
        </p:nvSpPr>
        <p:spPr>
          <a:xfrm>
            <a:off x="963084" y="279400"/>
            <a:ext cx="10363200" cy="1524000"/>
          </a:xfrm>
        </p:spPr>
        <p:txBody>
          <a:bodyPr/>
          <a:lstStyle/>
          <a:p>
            <a:r>
              <a:rPr lang="en-US" sz="4400" dirty="0"/>
              <a:t>RPPR RTD</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12604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Participanting Trainees screen"/>
          <p:cNvGrpSpPr/>
          <p:nvPr/>
        </p:nvGrpSpPr>
        <p:grpSpPr>
          <a:xfrm>
            <a:off x="3919614" y="65382"/>
            <a:ext cx="8115867" cy="6508413"/>
            <a:chOff x="3919614" y="65382"/>
            <a:chExt cx="8115867" cy="6508413"/>
          </a:xfrm>
        </p:grpSpPr>
        <p:pic>
          <p:nvPicPr>
            <p:cNvPr id="7" name="Picture 6" title="&quot;"/>
            <p:cNvPicPr>
              <a:picLocks noChangeAspect="1"/>
            </p:cNvPicPr>
            <p:nvPr/>
          </p:nvPicPr>
          <p:blipFill>
            <a:blip r:embed="rId2"/>
            <a:stretch>
              <a:fillRect/>
            </a:stretch>
          </p:blipFill>
          <p:spPr>
            <a:xfrm>
              <a:off x="3919614" y="65382"/>
              <a:ext cx="8115867" cy="5048980"/>
            </a:xfrm>
            <a:prstGeom prst="rect">
              <a:avLst/>
            </a:prstGeom>
          </p:spPr>
        </p:pic>
        <p:sp>
          <p:nvSpPr>
            <p:cNvPr id="10" name="Rounded Rectangular Callout 9"/>
            <p:cNvSpPr/>
            <p:nvPr/>
          </p:nvSpPr>
          <p:spPr>
            <a:xfrm>
              <a:off x="7907545" y="4308389"/>
              <a:ext cx="3501859" cy="2265406"/>
            </a:xfrm>
            <a:prstGeom prst="wedgeRoundRectCallout">
              <a:avLst>
                <a:gd name="adj1" fmla="val 36127"/>
                <a:gd name="adj2" fmla="val -7106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Edit will allow you to update: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In-Training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Faculty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Degrees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Subsequent Grants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Support During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Post Training Positions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Publications</a:t>
              </a:r>
            </a:p>
          </p:txBody>
        </p:sp>
      </p:grpSp>
      <p:sp>
        <p:nvSpPr>
          <p:cNvPr id="9" name="Rounded Rectangular Callout 8"/>
          <p:cNvSpPr/>
          <p:nvPr/>
        </p:nvSpPr>
        <p:spPr>
          <a:xfrm>
            <a:off x="465555" y="4573728"/>
            <a:ext cx="2939669" cy="1081267"/>
          </a:xfrm>
          <a:prstGeom prst="wedgeRoundRectCallout">
            <a:avLst>
              <a:gd name="adj1" fmla="val 73210"/>
              <a:gd name="adj2" fmla="val -177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 may also upload Participating Trainees using a tab-delimited file.</a:t>
            </a:r>
          </a:p>
        </p:txBody>
      </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a:t>Available for Revisions and Renewal and RPPR RTDs only.</a:t>
            </a:r>
          </a:p>
          <a:p>
            <a:pPr>
              <a:buClr>
                <a:schemeClr val="bg1"/>
              </a:buClr>
            </a:pPr>
            <a:r>
              <a:rPr lang="en-US" sz="2000" dirty="0"/>
              <a:t>The initial list of trainees will populated from xTrain.</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1008643"/>
            <a:ext cx="3616410" cy="1258029"/>
          </a:xfrm>
        </p:spPr>
        <p:txBody>
          <a:bodyPr/>
          <a:lstStyle/>
          <a:p>
            <a:r>
              <a:rPr lang="en-US" sz="3200" dirty="0"/>
              <a:t>Modify RTD: Participating Trainees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79201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Edit Participating Trainee"/>
          <p:cNvGrpSpPr/>
          <p:nvPr/>
        </p:nvGrpSpPr>
        <p:grpSpPr>
          <a:xfrm>
            <a:off x="4246140" y="458422"/>
            <a:ext cx="7239377" cy="5942377"/>
            <a:chOff x="4246140" y="458422"/>
            <a:chExt cx="7239377" cy="5942377"/>
          </a:xfrm>
        </p:grpSpPr>
        <p:pic>
          <p:nvPicPr>
            <p:cNvPr id="7" name="Picture 6" title="&quot;"/>
            <p:cNvPicPr>
              <a:picLocks noChangeAspect="1"/>
            </p:cNvPicPr>
            <p:nvPr/>
          </p:nvPicPr>
          <p:blipFill>
            <a:blip r:embed="rId2"/>
            <a:stretch>
              <a:fillRect/>
            </a:stretch>
          </p:blipFill>
          <p:spPr>
            <a:xfrm>
              <a:off x="4246140" y="458422"/>
              <a:ext cx="7239377" cy="5942377"/>
            </a:xfrm>
            <a:prstGeom prst="rect">
              <a:avLst/>
            </a:prstGeom>
          </p:spPr>
        </p:pic>
        <p:sp>
          <p:nvSpPr>
            <p:cNvPr id="10" name="Rounded Rectangular Callout 9"/>
            <p:cNvSpPr/>
            <p:nvPr/>
          </p:nvSpPr>
          <p:spPr>
            <a:xfrm>
              <a:off x="5988909" y="685800"/>
              <a:ext cx="5299676" cy="1853393"/>
            </a:xfrm>
            <a:prstGeom prst="wedgeRoundRectCallout">
              <a:avLst>
                <a:gd name="adj1" fmla="val 33393"/>
                <a:gd name="adj2" fmla="val 8706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populated from PPF or from other systems cannot be deleted in xTRACT; only modified.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If the data is modified, the delete option will only delete those changes made in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xTract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not the data populated from other modules.</a:t>
              </a:r>
            </a:p>
          </p:txBody>
        </p:sp>
      </p:grpSp>
      <p:sp>
        <p:nvSpPr>
          <p:cNvPr id="3" name="Text Placeholder 2"/>
          <p:cNvSpPr>
            <a:spLocks noGrp="1"/>
          </p:cNvSpPr>
          <p:nvPr>
            <p:ph type="body" idx="1"/>
          </p:nvPr>
        </p:nvSpPr>
        <p:spPr>
          <a:xfrm>
            <a:off x="245539" y="2266672"/>
            <a:ext cx="3616410" cy="4134127"/>
          </a:xfrm>
        </p:spPr>
        <p:txBody>
          <a:bodyPr/>
          <a:lstStyle/>
          <a:p>
            <a:pPr>
              <a:buClr>
                <a:schemeClr val="bg1"/>
              </a:buClr>
            </a:pPr>
            <a:r>
              <a:rPr lang="en-US" sz="2000" dirty="0"/>
              <a:t>You may update:</a:t>
            </a:r>
          </a:p>
          <a:p>
            <a:pPr marL="342900" indent="-342900">
              <a:spcAft>
                <a:spcPts val="0"/>
              </a:spcAft>
              <a:buClr>
                <a:schemeClr val="bg1"/>
              </a:buClr>
              <a:buFont typeface="Arial" panose="020B0604020202020204" pitchFamily="34" charset="0"/>
              <a:buChar char="•"/>
            </a:pPr>
            <a:r>
              <a:rPr lang="en-US" sz="2000" dirty="0"/>
              <a:t>In Training Data</a:t>
            </a:r>
          </a:p>
          <a:p>
            <a:pPr marL="342900" indent="-342900">
              <a:spcAft>
                <a:spcPts val="0"/>
              </a:spcAft>
              <a:buClr>
                <a:schemeClr val="bg1"/>
              </a:buClr>
              <a:buFont typeface="Arial" panose="020B0604020202020204" pitchFamily="34" charset="0"/>
              <a:buChar char="•"/>
            </a:pPr>
            <a:r>
              <a:rPr lang="en-US" sz="2000" dirty="0"/>
              <a:t>Mentoring Faculty Members</a:t>
            </a:r>
          </a:p>
          <a:p>
            <a:pPr marL="342900" indent="-342900">
              <a:spcAft>
                <a:spcPts val="0"/>
              </a:spcAft>
              <a:buClr>
                <a:schemeClr val="bg1"/>
              </a:buClr>
              <a:buFont typeface="Arial" panose="020B0604020202020204" pitchFamily="34" charset="0"/>
              <a:buChar char="•"/>
            </a:pPr>
            <a:r>
              <a:rPr lang="en-US" sz="2000" dirty="0"/>
              <a:t>Support During Training</a:t>
            </a:r>
          </a:p>
          <a:p>
            <a:pPr marL="342900" indent="-342900">
              <a:spcAft>
                <a:spcPts val="0"/>
              </a:spcAft>
              <a:buClr>
                <a:schemeClr val="bg1"/>
              </a:buClr>
              <a:buFont typeface="Arial" panose="020B0604020202020204" pitchFamily="34" charset="0"/>
              <a:buChar char="•"/>
            </a:pPr>
            <a:r>
              <a:rPr lang="en-US" sz="2000" dirty="0"/>
              <a:t>Degrees</a:t>
            </a:r>
          </a:p>
          <a:p>
            <a:pPr marL="342900" indent="-342900">
              <a:spcAft>
                <a:spcPts val="0"/>
              </a:spcAft>
              <a:buClr>
                <a:schemeClr val="bg1"/>
              </a:buClr>
              <a:buFont typeface="Arial" panose="020B0604020202020204" pitchFamily="34" charset="0"/>
              <a:buChar char="•"/>
            </a:pPr>
            <a:r>
              <a:rPr lang="en-US" sz="2000" dirty="0"/>
              <a:t>Post-Training Positions</a:t>
            </a:r>
          </a:p>
          <a:p>
            <a:pPr marL="342900" indent="-342900">
              <a:spcAft>
                <a:spcPts val="0"/>
              </a:spcAft>
              <a:buClr>
                <a:schemeClr val="bg1"/>
              </a:buClr>
              <a:buFont typeface="Arial" panose="020B0604020202020204" pitchFamily="34" charset="0"/>
              <a:buChar char="•"/>
            </a:pPr>
            <a:r>
              <a:rPr lang="en-US" sz="2000" dirty="0"/>
              <a:t>Subsequent Grants</a:t>
            </a:r>
          </a:p>
          <a:p>
            <a:pPr marL="342900" indent="-342900">
              <a:spcAft>
                <a:spcPts val="0"/>
              </a:spcAft>
              <a:buClr>
                <a:schemeClr val="bg1"/>
              </a:buClr>
              <a:buFont typeface="Arial" panose="020B0604020202020204" pitchFamily="34" charset="0"/>
              <a:buChar char="•"/>
            </a:pPr>
            <a:r>
              <a:rPr lang="en-US" sz="2000" dirty="0"/>
              <a:t>Publications</a:t>
            </a:r>
          </a:p>
        </p:txBody>
      </p:sp>
      <p:sp>
        <p:nvSpPr>
          <p:cNvPr id="2" name="Title 1"/>
          <p:cNvSpPr>
            <a:spLocks noGrp="1"/>
          </p:cNvSpPr>
          <p:nvPr>
            <p:ph type="title"/>
          </p:nvPr>
        </p:nvSpPr>
        <p:spPr>
          <a:xfrm>
            <a:off x="245539" y="889687"/>
            <a:ext cx="3616410" cy="1268627"/>
          </a:xfrm>
        </p:spPr>
        <p:txBody>
          <a:bodyPr/>
          <a:lstStyle/>
          <a:p>
            <a:r>
              <a:rPr lang="en-US" sz="3200" dirty="0"/>
              <a:t>Edit Participating Trainee</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878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Program Statistics Page.">
            <a:extLst>
              <a:ext uri="{FF2B5EF4-FFF2-40B4-BE49-F238E27FC236}">
                <a16:creationId xmlns:a16="http://schemas.microsoft.com/office/drawing/2014/main" id="{0EDE3F7C-B20D-48EC-83C9-BC25A0B548AD}"/>
              </a:ext>
            </a:extLst>
          </p:cNvPr>
          <p:cNvPicPr>
            <a:picLocks noChangeAspect="1"/>
          </p:cNvPicPr>
          <p:nvPr/>
        </p:nvPicPr>
        <p:blipFill>
          <a:blip r:embed="rId2"/>
          <a:stretch>
            <a:fillRect/>
          </a:stretch>
        </p:blipFill>
        <p:spPr>
          <a:xfrm>
            <a:off x="4153333" y="1207361"/>
            <a:ext cx="7329285" cy="4574867"/>
          </a:xfrm>
          <a:prstGeom prst="rect">
            <a:avLst/>
          </a:prstGeom>
        </p:spPr>
      </p:pic>
      <p:sp>
        <p:nvSpPr>
          <p:cNvPr id="3" name="Text Placeholder 2"/>
          <p:cNvSpPr>
            <a:spLocks noGrp="1"/>
          </p:cNvSpPr>
          <p:nvPr>
            <p:ph type="body" idx="1"/>
          </p:nvPr>
        </p:nvSpPr>
        <p:spPr>
          <a:xfrm>
            <a:off x="245539" y="2266672"/>
            <a:ext cx="3616410" cy="4134127"/>
          </a:xfrm>
        </p:spPr>
        <p:txBody>
          <a:bodyPr/>
          <a:lstStyle/>
          <a:p>
            <a:pPr>
              <a:buClr>
                <a:schemeClr val="bg1"/>
              </a:buClr>
            </a:pPr>
            <a:r>
              <a:rPr lang="en-US" sz="2000" dirty="0"/>
              <a:t>Program Statistics section is available for </a:t>
            </a:r>
            <a:r>
              <a:rPr lang="en-US" sz="2000"/>
              <a:t>those RTDs </a:t>
            </a:r>
            <a:r>
              <a:rPr lang="en-US" sz="2000" dirty="0"/>
              <a:t>that have pre-doctoral trainees.</a:t>
            </a:r>
          </a:p>
          <a:p>
            <a:pPr>
              <a:buClr>
                <a:schemeClr val="bg1"/>
              </a:buClr>
            </a:pPr>
            <a:r>
              <a:rPr lang="en-US" sz="2000" dirty="0"/>
              <a:t>User must provide:</a:t>
            </a:r>
          </a:p>
          <a:p>
            <a:pPr marL="342900" indent="-342900">
              <a:buClr>
                <a:schemeClr val="bg1"/>
              </a:buClr>
              <a:buFont typeface="Arial" panose="020B0604020202020204" pitchFamily="34" charset="0"/>
              <a:buChar char="•"/>
            </a:pPr>
            <a:r>
              <a:rPr lang="en-US" sz="2000" dirty="0"/>
              <a:t>If program statistics are applicable for this reporting period.</a:t>
            </a:r>
          </a:p>
          <a:p>
            <a:pPr marL="342900" indent="-342900">
              <a:buClr>
                <a:schemeClr val="bg1"/>
              </a:buClr>
              <a:buFont typeface="Arial" panose="020B0604020202020204" pitchFamily="34" charset="0"/>
              <a:buChar char="•"/>
            </a:pPr>
            <a:r>
              <a:rPr lang="en-US" sz="2000" dirty="0"/>
              <a:t>Percentage of Trainees Entering Graduate School</a:t>
            </a:r>
          </a:p>
          <a:p>
            <a:pPr marL="342900" indent="-342900">
              <a:buClr>
                <a:schemeClr val="bg1"/>
              </a:buClr>
              <a:buFont typeface="Arial" panose="020B0604020202020204" pitchFamily="34" charset="0"/>
              <a:buChar char="•"/>
            </a:pPr>
            <a:r>
              <a:rPr lang="en-US" sz="2000" dirty="0"/>
              <a:t>Average Time for Ph.D. </a:t>
            </a:r>
          </a:p>
        </p:txBody>
      </p:sp>
      <p:sp>
        <p:nvSpPr>
          <p:cNvPr id="2" name="Title 1"/>
          <p:cNvSpPr>
            <a:spLocks noGrp="1"/>
          </p:cNvSpPr>
          <p:nvPr>
            <p:ph type="title"/>
          </p:nvPr>
        </p:nvSpPr>
        <p:spPr>
          <a:xfrm>
            <a:off x="245539" y="525702"/>
            <a:ext cx="3616410" cy="1268627"/>
          </a:xfrm>
        </p:spPr>
        <p:txBody>
          <a:bodyPr/>
          <a:lstStyle/>
          <a:p>
            <a:r>
              <a:rPr lang="en-US" sz="3200" dirty="0"/>
              <a:t>Program Statistics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72341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quot;"/>
          <p:cNvPicPr>
            <a:picLocks noChangeAspect="1"/>
          </p:cNvPicPr>
          <p:nvPr/>
        </p:nvPicPr>
        <p:blipFill>
          <a:blip r:embed="rId2"/>
          <a:stretch>
            <a:fillRect/>
          </a:stretch>
        </p:blipFill>
        <p:spPr>
          <a:xfrm>
            <a:off x="2120214" y="4247764"/>
            <a:ext cx="9563100" cy="2085975"/>
          </a:xfrm>
          <a:prstGeom prst="rect">
            <a:avLst/>
          </a:prstGeom>
        </p:spPr>
      </p:pic>
      <p:sp>
        <p:nvSpPr>
          <p:cNvPr id="7" name="Rounded Rectangular Callout 6"/>
          <p:cNvSpPr/>
          <p:nvPr/>
        </p:nvSpPr>
        <p:spPr>
          <a:xfrm>
            <a:off x="7933039" y="3023285"/>
            <a:ext cx="4132536" cy="1606379"/>
          </a:xfrm>
          <a:prstGeom prst="wedgeRoundRectCallout">
            <a:avLst>
              <a:gd name="adj1" fmla="val 10081"/>
              <a:gd name="adj2" fmla="val 10925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PD/PI or ASST may utilize the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Unfinalize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New Application” button in the New RTD Search to enable editing. You will have to finalize the RTD again to generate the PDF.</a:t>
            </a:r>
          </a:p>
        </p:txBody>
      </p:sp>
      <p:sp>
        <p:nvSpPr>
          <p:cNvPr id="6" name="Rectangle 5"/>
          <p:cNvSpPr/>
          <p:nvPr/>
        </p:nvSpPr>
        <p:spPr>
          <a:xfrm>
            <a:off x="249192" y="2663501"/>
            <a:ext cx="10972800" cy="1323439"/>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Only the PD/PI or ASST may finalize the RTD.</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Review the PDF for accuracy by utilizing the Preview PDF Feature.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After an RTD is finalized, it is ready for submission.</a:t>
            </a:r>
          </a:p>
        </p:txBody>
      </p:sp>
      <p:sp>
        <p:nvSpPr>
          <p:cNvPr id="2" name="Title 1"/>
          <p:cNvSpPr>
            <a:spLocks noGrp="1"/>
          </p:cNvSpPr>
          <p:nvPr>
            <p:ph type="title"/>
          </p:nvPr>
        </p:nvSpPr>
        <p:spPr>
          <a:xfrm>
            <a:off x="963084" y="279400"/>
            <a:ext cx="10363200" cy="1524000"/>
          </a:xfrm>
        </p:spPr>
        <p:txBody>
          <a:bodyPr/>
          <a:lstStyle/>
          <a:p>
            <a:r>
              <a:rPr lang="en-US" sz="4400" dirty="0"/>
              <a:t>Finalize RTD</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80837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40027"/>
            <a:ext cx="1143000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The Extramural Trainee Reporting And Career Tracking (xTRACT) system is a module in the eRA Commons that allows applicants, grantees, and assistants to create Research Training Data (RTD) tables for NIH progress reports and institutional training grant applications.  </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The difference between completing the training data tables by using templates in Word and preparing them in </a:t>
            </a:r>
            <a:r>
              <a:rPr kumimoji="0" lang="en-US" sz="1800" b="0" i="0" u="none" strike="noStrike" kern="1200" cap="none" spc="0" normalizeH="0" baseline="0" noProof="0" dirty="0" err="1">
                <a:ln>
                  <a:noFill/>
                </a:ln>
                <a:solidFill>
                  <a:srgbClr val="1F497D">
                    <a:lumMod val="75000"/>
                  </a:srgbClr>
                </a:solidFill>
                <a:effectLst/>
                <a:uLnTx/>
                <a:uFillTx/>
                <a:latin typeface="Georgia"/>
                <a:ea typeface="+mn-ea"/>
                <a:cs typeface="+mn-cs"/>
              </a:rPr>
              <a:t>xTRACT</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is that because </a:t>
            </a:r>
            <a:r>
              <a:rPr kumimoji="0" lang="en-US" sz="1800" b="0" i="0" u="none" strike="noStrike" kern="1200" cap="none" spc="0" normalizeH="0" baseline="0" noProof="0" dirty="0" err="1">
                <a:ln>
                  <a:noFill/>
                </a:ln>
                <a:solidFill>
                  <a:srgbClr val="1F497D">
                    <a:lumMod val="75000"/>
                  </a:srgbClr>
                </a:solidFill>
                <a:effectLst/>
                <a:uLnTx/>
                <a:uFillTx/>
                <a:latin typeface="Georgia"/>
                <a:ea typeface="+mn-ea"/>
                <a:cs typeface="+mn-cs"/>
              </a:rPr>
              <a:t>xTRACT</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is integrated with </a:t>
            </a:r>
            <a:r>
              <a:rPr kumimoji="0" lang="en-US" sz="1800" b="0" i="0" u="none" strike="noStrike" kern="1200" cap="none" spc="0" normalizeH="0" baseline="0" noProof="0" dirty="0" err="1">
                <a:ln>
                  <a:noFill/>
                </a:ln>
                <a:solidFill>
                  <a:srgbClr val="1F497D">
                    <a:lumMod val="75000"/>
                  </a:srgbClr>
                </a:solidFill>
                <a:effectLst/>
                <a:uLnTx/>
                <a:uFillTx/>
                <a:latin typeface="Georgia"/>
                <a:ea typeface="+mn-ea"/>
                <a:cs typeface="+mn-cs"/>
              </a:rPr>
              <a:t>eRA</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Commons, some training data will be pre-populated in the system, including trainee names, selected characteristics, institutions, grant numbers, and subsequent NIH and other HHS awards.</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Once an initial table set has been completed in </a:t>
            </a:r>
            <a:r>
              <a:rPr kumimoji="0" lang="en-US" sz="1800" b="0" i="0" u="none" strike="noStrike" kern="1200" cap="none" spc="0" normalizeH="0" baseline="0" noProof="0" dirty="0" err="1">
                <a:ln>
                  <a:noFill/>
                </a:ln>
                <a:solidFill>
                  <a:srgbClr val="1F497D">
                    <a:lumMod val="75000"/>
                  </a:srgbClr>
                </a:solidFill>
                <a:effectLst/>
                <a:uLnTx/>
                <a:uFillTx/>
                <a:latin typeface="Georgia"/>
                <a:ea typeface="+mn-ea"/>
                <a:cs typeface="+mn-cs"/>
              </a:rPr>
              <a:t>xTRACT</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either for an application or Research Performance Progress Report, it can then be copied and edited for the following year’s submission.</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p:txBody>
      </p:sp>
      <p:sp>
        <p:nvSpPr>
          <p:cNvPr id="2" name="Title 1"/>
          <p:cNvSpPr>
            <a:spLocks noGrp="1"/>
          </p:cNvSpPr>
          <p:nvPr>
            <p:ph type="title"/>
          </p:nvPr>
        </p:nvSpPr>
        <p:spPr>
          <a:xfrm>
            <a:off x="963084" y="279400"/>
            <a:ext cx="10363200" cy="1524000"/>
          </a:xfrm>
        </p:spPr>
        <p:txBody>
          <a:bodyPr/>
          <a:lstStyle/>
          <a:p>
            <a:r>
              <a:rPr lang="en-US" dirty="0"/>
              <a:t>What is xTRACT?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74679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sample table 8B">
            <a:extLst>
              <a:ext uri="{FF2B5EF4-FFF2-40B4-BE49-F238E27FC236}">
                <a16:creationId xmlns:a16="http://schemas.microsoft.com/office/drawing/2014/main" id="{4232FE64-07D0-4FD8-AE67-466336034C35}"/>
              </a:ext>
            </a:extLst>
          </p:cNvPr>
          <p:cNvPicPr>
            <a:picLocks noChangeAspect="1"/>
          </p:cNvPicPr>
          <p:nvPr/>
        </p:nvPicPr>
        <p:blipFill>
          <a:blip r:embed="rId2"/>
          <a:stretch>
            <a:fillRect/>
          </a:stretch>
        </p:blipFill>
        <p:spPr>
          <a:xfrm>
            <a:off x="2341983" y="4394696"/>
            <a:ext cx="9086558" cy="1345887"/>
          </a:xfrm>
          <a:prstGeom prst="rect">
            <a:avLst/>
          </a:prstGeom>
        </p:spPr>
      </p:pic>
      <p:pic>
        <p:nvPicPr>
          <p:cNvPr id="4" name="Picture 3" descr="Screenshot of Table 8A">
            <a:extLst>
              <a:ext uri="{FF2B5EF4-FFF2-40B4-BE49-F238E27FC236}">
                <a16:creationId xmlns:a16="http://schemas.microsoft.com/office/drawing/2014/main" id="{0604101D-35F6-4F69-87EE-B0E6155B4DF5}"/>
              </a:ext>
            </a:extLst>
          </p:cNvPr>
          <p:cNvPicPr>
            <a:picLocks noChangeAspect="1"/>
          </p:cNvPicPr>
          <p:nvPr/>
        </p:nvPicPr>
        <p:blipFill>
          <a:blip r:embed="rId3"/>
          <a:stretch>
            <a:fillRect/>
          </a:stretch>
        </p:blipFill>
        <p:spPr>
          <a:xfrm>
            <a:off x="3852618" y="566385"/>
            <a:ext cx="8131303" cy="3277280"/>
          </a:xfrm>
          <a:prstGeom prst="rect">
            <a:avLst/>
          </a:prstGeom>
        </p:spPr>
      </p:pic>
      <p:sp>
        <p:nvSpPr>
          <p:cNvPr id="3" name="Text Placeholder 2"/>
          <p:cNvSpPr>
            <a:spLocks noGrp="1"/>
          </p:cNvSpPr>
          <p:nvPr>
            <p:ph type="body" idx="1"/>
          </p:nvPr>
        </p:nvSpPr>
        <p:spPr>
          <a:xfrm>
            <a:off x="245539" y="2157488"/>
            <a:ext cx="3616410" cy="4134127"/>
          </a:xfrm>
        </p:spPr>
        <p:txBody>
          <a:bodyPr/>
          <a:lstStyle/>
          <a:p>
            <a:pPr>
              <a:buClr>
                <a:schemeClr val="bg1"/>
              </a:buClr>
            </a:pPr>
            <a:r>
              <a:rPr lang="en-US" sz="2000" dirty="0"/>
              <a:t>The information that is populated into Tables 8A, 8B, and 8C, is drawn from the Participating Trainees and Participating Students sections, accessed from the RTD menu.</a:t>
            </a:r>
          </a:p>
          <a:p>
            <a:pPr>
              <a:spcAft>
                <a:spcPts val="0"/>
              </a:spcAft>
              <a:buClr>
                <a:schemeClr val="bg1"/>
              </a:buClr>
            </a:pPr>
            <a:endParaRPr lang="en-US" sz="2000" dirty="0"/>
          </a:p>
        </p:txBody>
      </p:sp>
      <p:sp>
        <p:nvSpPr>
          <p:cNvPr id="2" name="Title 1"/>
          <p:cNvSpPr>
            <a:spLocks noGrp="1"/>
          </p:cNvSpPr>
          <p:nvPr>
            <p:ph type="title"/>
          </p:nvPr>
        </p:nvSpPr>
        <p:spPr>
          <a:xfrm>
            <a:off x="245539" y="995653"/>
            <a:ext cx="3616410" cy="1021492"/>
          </a:xfrm>
        </p:spPr>
        <p:txBody>
          <a:bodyPr/>
          <a:lstStyle/>
          <a:p>
            <a:r>
              <a:rPr lang="en-US" sz="3200" dirty="0"/>
              <a:t>Generate </a:t>
            </a:r>
            <a:br>
              <a:rPr lang="en-US" sz="3200" dirty="0"/>
            </a:br>
            <a:r>
              <a:rPr lang="en-US" sz="3200" dirty="0"/>
              <a:t>Table 8</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50497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120C2FC-688E-4EA6-BCA4-77319F76A8A0}"/>
              </a:ext>
              <a:ext uri="{C183D7F6-B498-43B3-948B-1728B52AA6E4}">
                <adec:decorative xmlns:adec="http://schemas.microsoft.com/office/drawing/2017/decorative" val="1"/>
              </a:ext>
            </a:extLst>
          </p:cNvPr>
          <p:cNvGrpSpPr/>
          <p:nvPr/>
        </p:nvGrpSpPr>
        <p:grpSpPr>
          <a:xfrm>
            <a:off x="3852618" y="1104606"/>
            <a:ext cx="8147471" cy="4223174"/>
            <a:chOff x="3852618" y="1104606"/>
            <a:chExt cx="8147471" cy="4223174"/>
          </a:xfrm>
        </p:grpSpPr>
        <p:pic>
          <p:nvPicPr>
            <p:cNvPr id="2051" name="Picture 1" descr="Screenshot of RPPR quesiton B4, with the second PDF upload circled."/>
            <p:cNvPicPr>
              <a:picLocks noChangeAspect="1" noChangeArrowheads="1"/>
            </p:cNvPicPr>
            <p:nvPr/>
          </p:nvPicPr>
          <p:blipFill rotWithShape="1">
            <a:blip r:embed="rId2">
              <a:extLst>
                <a:ext uri="{28A0092B-C50C-407E-A947-70E740481C1C}">
                  <a14:useLocalDpi xmlns:a14="http://schemas.microsoft.com/office/drawing/2010/main" val="0"/>
                </a:ext>
              </a:extLst>
            </a:blip>
            <a:srcRect l="1371" t="1320" r="1761" b="1916"/>
            <a:stretch/>
          </p:blipFill>
          <p:spPr bwMode="auto">
            <a:xfrm>
              <a:off x="3861949" y="1104606"/>
              <a:ext cx="8138140" cy="414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3E12674D-1FA5-445D-B549-B3736A25215A}"/>
                </a:ext>
              </a:extLst>
            </p:cNvPr>
            <p:cNvSpPr/>
            <p:nvPr/>
          </p:nvSpPr>
          <p:spPr>
            <a:xfrm>
              <a:off x="3852618" y="4730620"/>
              <a:ext cx="8084512" cy="597160"/>
            </a:xfrm>
            <a:prstGeom prst="roundRect">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3" name="Text Placeholder 2"/>
          <p:cNvSpPr>
            <a:spLocks noGrp="1"/>
          </p:cNvSpPr>
          <p:nvPr>
            <p:ph type="body" idx="1"/>
          </p:nvPr>
        </p:nvSpPr>
        <p:spPr>
          <a:xfrm>
            <a:off x="245539" y="1858908"/>
            <a:ext cx="3616410" cy="4616537"/>
          </a:xfrm>
        </p:spPr>
        <p:txBody>
          <a:bodyPr/>
          <a:lstStyle/>
          <a:p>
            <a:pPr>
              <a:spcAft>
                <a:spcPts val="0"/>
              </a:spcAft>
              <a:buClr>
                <a:schemeClr val="bg1"/>
              </a:buClr>
            </a:pPr>
            <a:r>
              <a:rPr lang="en-US" sz="1900" dirty="0"/>
              <a:t>RPPR question B4 offers 2 PDF upload locations for: K12, KL2, R90, RL9, T15, T32, T34, T35, T37, T90, TL1, KM1.</a:t>
            </a:r>
          </a:p>
          <a:p>
            <a:pPr>
              <a:spcAft>
                <a:spcPts val="0"/>
              </a:spcAft>
              <a:buClr>
                <a:schemeClr val="bg1"/>
              </a:buClr>
            </a:pPr>
            <a:endParaRPr lang="en-US" sz="1900" dirty="0"/>
          </a:p>
          <a:p>
            <a:pPr>
              <a:spcAft>
                <a:spcPts val="0"/>
              </a:spcAft>
              <a:buClr>
                <a:schemeClr val="bg1"/>
              </a:buClr>
            </a:pPr>
            <a:r>
              <a:rPr lang="en-US" sz="1900" dirty="0"/>
              <a:t>Once the RTD is finalized, download the generated Table(s) 8, and attach to the second upload.</a:t>
            </a:r>
          </a:p>
          <a:p>
            <a:pPr>
              <a:spcAft>
                <a:spcPts val="0"/>
              </a:spcAft>
              <a:buClr>
                <a:schemeClr val="bg1"/>
              </a:buClr>
            </a:pPr>
            <a:endParaRPr lang="en-US" sz="1900" dirty="0"/>
          </a:p>
          <a:p>
            <a:pPr>
              <a:spcAft>
                <a:spcPts val="0"/>
              </a:spcAft>
              <a:buClr>
                <a:schemeClr val="bg1"/>
              </a:buClr>
            </a:pPr>
            <a:r>
              <a:rPr lang="en-US" sz="1900" dirty="0"/>
              <a:t>Other descriptive information and the Trainee Diversity Report, if applicable, should be attached at the first upload location</a:t>
            </a:r>
          </a:p>
        </p:txBody>
      </p:sp>
      <p:sp>
        <p:nvSpPr>
          <p:cNvPr id="2" name="Title 1"/>
          <p:cNvSpPr>
            <a:spLocks noGrp="1"/>
          </p:cNvSpPr>
          <p:nvPr>
            <p:ph type="title"/>
          </p:nvPr>
        </p:nvSpPr>
        <p:spPr>
          <a:xfrm>
            <a:off x="245539" y="884254"/>
            <a:ext cx="3616410" cy="1021492"/>
          </a:xfrm>
        </p:spPr>
        <p:txBody>
          <a:bodyPr/>
          <a:lstStyle/>
          <a:p>
            <a:r>
              <a:rPr lang="en-US" sz="3200" dirty="0"/>
              <a:t>Upload RTD to RPPR</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790141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New Application search screen. User may search by: &#10;New Data Set Identifier&#10;PD/PI Last Name&#10;New Data Set Project Title."/>
          <p:cNvGrpSpPr/>
          <p:nvPr/>
        </p:nvGrpSpPr>
        <p:grpSpPr>
          <a:xfrm>
            <a:off x="3735334" y="953228"/>
            <a:ext cx="8025440" cy="4529310"/>
            <a:chOff x="3735334" y="953228"/>
            <a:chExt cx="8025440" cy="4529310"/>
          </a:xfrm>
        </p:grpSpPr>
        <p:pic>
          <p:nvPicPr>
            <p:cNvPr id="14" name="Picture 13" title="&quot;"/>
            <p:cNvPicPr>
              <a:picLocks noChangeAspect="1"/>
            </p:cNvPicPr>
            <p:nvPr/>
          </p:nvPicPr>
          <p:blipFill>
            <a:blip r:embed="rId2"/>
            <a:stretch>
              <a:fillRect/>
            </a:stretch>
          </p:blipFill>
          <p:spPr>
            <a:xfrm>
              <a:off x="4043357" y="953228"/>
              <a:ext cx="7717417" cy="4529310"/>
            </a:xfrm>
            <a:prstGeom prst="rect">
              <a:avLst/>
            </a:prstGeom>
          </p:spPr>
        </p:pic>
        <p:sp>
          <p:nvSpPr>
            <p:cNvPr id="16" name="Rounded Rectangular Callout 15"/>
            <p:cNvSpPr/>
            <p:nvPr/>
          </p:nvSpPr>
          <p:spPr>
            <a:xfrm>
              <a:off x="3735334" y="3390900"/>
              <a:ext cx="2254051" cy="898890"/>
            </a:xfrm>
            <a:prstGeom prst="wedgeRoundRectCallout">
              <a:avLst>
                <a:gd name="adj1" fmla="val 14490"/>
                <a:gd name="adj2" fmla="val -13401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Only PD/PI or ASST may create a new RTD. </a:t>
              </a:r>
            </a:p>
          </p:txBody>
        </p:sp>
      </p:grpSp>
      <p:sp>
        <p:nvSpPr>
          <p:cNvPr id="3" name="Text Placeholder 2"/>
          <p:cNvSpPr>
            <a:spLocks noGrp="1"/>
          </p:cNvSpPr>
          <p:nvPr>
            <p:ph type="body" idx="1"/>
          </p:nvPr>
        </p:nvSpPr>
        <p:spPr>
          <a:xfrm>
            <a:off x="245539" y="1842915"/>
            <a:ext cx="3616410" cy="3729866"/>
          </a:xfrm>
        </p:spPr>
        <p:txBody>
          <a:bodyPr/>
          <a:lstStyle/>
          <a:p>
            <a:pPr>
              <a:buClr>
                <a:schemeClr val="bg1"/>
              </a:buClr>
            </a:pPr>
            <a:r>
              <a:rPr lang="en-US" sz="2000" dirty="0"/>
              <a:t>To create an RTD for a new application, use the New Application tab.</a:t>
            </a:r>
          </a:p>
          <a:p>
            <a:pPr>
              <a:buClr>
                <a:schemeClr val="bg1"/>
              </a:buClr>
            </a:pPr>
            <a:r>
              <a:rPr lang="en-US" sz="2000" dirty="0"/>
              <a:t>If an RTD has already been started, you may use the search function locate it.</a:t>
            </a:r>
          </a:p>
          <a:p>
            <a:pPr>
              <a:buClr>
                <a:schemeClr val="bg1"/>
              </a:buClr>
            </a:pPr>
            <a:r>
              <a:rPr lang="en-US" sz="2000" dirty="0"/>
              <a:t>To perform a wildcard search use the “%” character.</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875571"/>
            <a:ext cx="3612972" cy="967344"/>
          </a:xfrm>
        </p:spPr>
        <p:txBody>
          <a:bodyPr/>
          <a:lstStyle/>
          <a:p>
            <a:r>
              <a:rPr lang="en-US" sz="3200" dirty="0"/>
              <a:t>New Applications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64261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tho of the Basic Information screen of an RTD. User may modify the Project Title, Description, and Funding Oppertunity Announcement (FOA) after an RTD has been initiated.&#10;&#10;The Contact PD/PI and Institution may not be modified."/>
          <p:cNvGrpSpPr/>
          <p:nvPr/>
        </p:nvGrpSpPr>
        <p:grpSpPr>
          <a:xfrm>
            <a:off x="4005262" y="258148"/>
            <a:ext cx="7839075" cy="6029325"/>
            <a:chOff x="4005262" y="304801"/>
            <a:chExt cx="7839075" cy="6029325"/>
          </a:xfrm>
        </p:grpSpPr>
        <p:pic>
          <p:nvPicPr>
            <p:cNvPr id="7" name="Picture 6" title="&quot;"/>
            <p:cNvPicPr>
              <a:picLocks noChangeAspect="1"/>
            </p:cNvPicPr>
            <p:nvPr/>
          </p:nvPicPr>
          <p:blipFill>
            <a:blip r:embed="rId2"/>
            <a:stretch>
              <a:fillRect/>
            </a:stretch>
          </p:blipFill>
          <p:spPr>
            <a:xfrm>
              <a:off x="4005262" y="304801"/>
              <a:ext cx="7839075" cy="6029325"/>
            </a:xfrm>
            <a:prstGeom prst="rect">
              <a:avLst/>
            </a:prstGeom>
          </p:spPr>
        </p:pic>
        <p:sp>
          <p:nvSpPr>
            <p:cNvPr id="8" name="Rounded Rectangular Callout 7"/>
            <p:cNvSpPr/>
            <p:nvPr/>
          </p:nvSpPr>
          <p:spPr>
            <a:xfrm>
              <a:off x="8261773" y="2092411"/>
              <a:ext cx="3185963" cy="1054588"/>
            </a:xfrm>
            <a:prstGeom prst="wedgeRoundRectCallout">
              <a:avLst>
                <a:gd name="adj1" fmla="val -91414"/>
                <a:gd name="adj2" fmla="val 11523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PD/PI who initiated the RTD will be marked as Contact PI.</a:t>
              </a:r>
            </a:p>
          </p:txBody>
        </p:sp>
      </p:grpSp>
      <p:sp>
        <p:nvSpPr>
          <p:cNvPr id="3" name="Text Placeholder 2"/>
          <p:cNvSpPr>
            <a:spLocks noGrp="1"/>
          </p:cNvSpPr>
          <p:nvPr>
            <p:ph type="body" idx="1"/>
          </p:nvPr>
        </p:nvSpPr>
        <p:spPr>
          <a:xfrm>
            <a:off x="245539" y="2266673"/>
            <a:ext cx="3616410" cy="4108814"/>
          </a:xfrm>
        </p:spPr>
        <p:txBody>
          <a:bodyPr/>
          <a:lstStyle/>
          <a:p>
            <a:pPr>
              <a:buClr>
                <a:schemeClr val="bg1"/>
              </a:buClr>
            </a:pPr>
            <a:r>
              <a:rPr lang="en-US" sz="2000" dirty="0"/>
              <a:t>An RTD for a New Application requires the following information:</a:t>
            </a:r>
          </a:p>
          <a:p>
            <a:pPr marL="342900" indent="-342900">
              <a:buClr>
                <a:schemeClr val="bg1"/>
              </a:buClr>
              <a:buFont typeface="Arial" panose="020B0604020202020204" pitchFamily="34" charset="0"/>
              <a:buChar char="•"/>
            </a:pPr>
            <a:r>
              <a:rPr lang="en-US" sz="2000" dirty="0"/>
              <a:t>Participating Departments/Programs</a:t>
            </a:r>
          </a:p>
          <a:p>
            <a:pPr marL="342900" indent="-342900">
              <a:buClr>
                <a:schemeClr val="bg1"/>
              </a:buClr>
              <a:buFont typeface="Arial" panose="020B0604020202020204" pitchFamily="34" charset="0"/>
              <a:buChar char="•"/>
            </a:pPr>
            <a:r>
              <a:rPr lang="en-US" sz="2000" dirty="0"/>
              <a:t>Training Support &amp; Summary</a:t>
            </a:r>
          </a:p>
          <a:p>
            <a:pPr marL="342900" indent="-342900">
              <a:buClr>
                <a:schemeClr val="bg1"/>
              </a:buClr>
              <a:buFont typeface="Arial" panose="020B0604020202020204" pitchFamily="34" charset="0"/>
              <a:buChar char="•"/>
            </a:pPr>
            <a:r>
              <a:rPr lang="en-US" sz="2000" dirty="0"/>
              <a:t>Participating Faculty</a:t>
            </a:r>
          </a:p>
          <a:p>
            <a:pPr marL="342900" indent="-342900">
              <a:buClr>
                <a:schemeClr val="bg1"/>
              </a:buClr>
              <a:buFont typeface="Arial" panose="020B0604020202020204" pitchFamily="34" charset="0"/>
              <a:buChar char="•"/>
            </a:pPr>
            <a:r>
              <a:rPr lang="en-US" sz="2000" dirty="0"/>
              <a:t>Participating Students</a:t>
            </a:r>
          </a:p>
          <a:p>
            <a:pPr marL="342900" indent="-342900">
              <a:buClr>
                <a:schemeClr val="bg1"/>
              </a:buClr>
              <a:buFont typeface="Arial" panose="020B0604020202020204" pitchFamily="34" charset="0"/>
              <a:buChar char="•"/>
            </a:pPr>
            <a:r>
              <a:rPr lang="en-US" sz="2000" dirty="0"/>
              <a:t>Applicants and Entrants</a:t>
            </a:r>
            <a:endParaRPr lang="en-US"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875571"/>
            <a:ext cx="3612972" cy="1216840"/>
          </a:xfrm>
        </p:spPr>
        <p:txBody>
          <a:bodyPr/>
          <a:lstStyle/>
          <a:p>
            <a:br>
              <a:rPr lang="en-US" sz="3200" dirty="0"/>
            </a:br>
            <a:r>
              <a:rPr lang="en-US" sz="3200" dirty="0"/>
              <a:t>New Application RTD</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32988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5757" y="2605832"/>
            <a:ext cx="10972800"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dirty="0">
                <a:solidFill>
                  <a:srgbClr val="1F497D">
                    <a:lumMod val="75000"/>
                  </a:srgbClr>
                </a:solidFill>
                <a:latin typeface="Georgia"/>
              </a:rPr>
              <a:t>For a</a:t>
            </a: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n RTD For a Revision or Renewal you will need to complete the following:</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Participating Departments/Programs</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Training Support &amp; Summary</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Participating Faculty</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Participating Students</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Participating Trainees</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Program Statistics </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Applicants and Entrants</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Appointments</a:t>
            </a:r>
          </a:p>
        </p:txBody>
      </p:sp>
      <p:sp>
        <p:nvSpPr>
          <p:cNvPr id="2" name="Title 1"/>
          <p:cNvSpPr>
            <a:spLocks noGrp="1"/>
          </p:cNvSpPr>
          <p:nvPr>
            <p:ph type="title"/>
          </p:nvPr>
        </p:nvSpPr>
        <p:spPr>
          <a:xfrm>
            <a:off x="963084" y="279400"/>
            <a:ext cx="10363200" cy="1524000"/>
          </a:xfrm>
        </p:spPr>
        <p:txBody>
          <a:bodyPr/>
          <a:lstStyle/>
          <a:p>
            <a:r>
              <a:rPr lang="en-US" sz="4400" dirty="0"/>
              <a:t>Revision or Renewal RTD</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534123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the Add Participating Departments and Programs screen."/>
          <p:cNvGrpSpPr/>
          <p:nvPr/>
        </p:nvGrpSpPr>
        <p:grpSpPr>
          <a:xfrm>
            <a:off x="4031463" y="216381"/>
            <a:ext cx="8104985" cy="5713659"/>
            <a:chOff x="4031463" y="263034"/>
            <a:chExt cx="8104985" cy="5713659"/>
          </a:xfrm>
        </p:grpSpPr>
        <p:pic>
          <p:nvPicPr>
            <p:cNvPr id="14" name="Picture 13" title="&quot;"/>
            <p:cNvPicPr>
              <a:picLocks noChangeAspect="1"/>
            </p:cNvPicPr>
            <p:nvPr/>
          </p:nvPicPr>
          <p:blipFill>
            <a:blip r:embed="rId2"/>
            <a:stretch>
              <a:fillRect/>
            </a:stretch>
          </p:blipFill>
          <p:spPr>
            <a:xfrm>
              <a:off x="4031463" y="685800"/>
              <a:ext cx="7786674" cy="5151789"/>
            </a:xfrm>
            <a:prstGeom prst="rect">
              <a:avLst/>
            </a:prstGeom>
          </p:spPr>
        </p:pic>
        <p:sp>
          <p:nvSpPr>
            <p:cNvPr id="11" name="Rounded Rectangular Callout 10"/>
            <p:cNvSpPr/>
            <p:nvPr/>
          </p:nvSpPr>
          <p:spPr>
            <a:xfrm>
              <a:off x="7433537" y="5150855"/>
              <a:ext cx="4384600" cy="825838"/>
            </a:xfrm>
            <a:prstGeom prst="wedgeRoundRectCallout">
              <a:avLst>
                <a:gd name="adj1" fmla="val -57445"/>
                <a:gd name="adj2" fmla="val -18439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If the program does not exist, you may create a new one from this screen.</a:t>
              </a:r>
            </a:p>
          </p:txBody>
        </p:sp>
        <p:sp>
          <p:nvSpPr>
            <p:cNvPr id="8" name="Rounded Rectangular Callout 7"/>
            <p:cNvSpPr/>
            <p:nvPr/>
          </p:nvSpPr>
          <p:spPr>
            <a:xfrm>
              <a:off x="7924800" y="263034"/>
              <a:ext cx="4211648" cy="1748180"/>
            </a:xfrm>
            <a:prstGeom prst="wedgeRoundRectCallout">
              <a:avLst>
                <a:gd name="adj1" fmla="val -76068"/>
                <a:gd name="adj2" fmla="val 42870"/>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Type ahead, xTRACT will bring up suggestions for existing Departments or Programs for your organization. Departments will specify their school when hovered over.</a:t>
              </a:r>
            </a:p>
          </p:txBody>
        </p:sp>
      </p:grpSp>
      <p:sp>
        <p:nvSpPr>
          <p:cNvPr id="3" name="Text Placeholder 2"/>
          <p:cNvSpPr>
            <a:spLocks noGrp="1"/>
          </p:cNvSpPr>
          <p:nvPr>
            <p:ph type="body" idx="1"/>
          </p:nvPr>
        </p:nvSpPr>
        <p:spPr>
          <a:xfrm>
            <a:off x="245539" y="2107723"/>
            <a:ext cx="3543866" cy="3729866"/>
          </a:xfrm>
        </p:spPr>
        <p:txBody>
          <a:bodyPr/>
          <a:lstStyle/>
          <a:p>
            <a:pPr>
              <a:buClr>
                <a:schemeClr val="bg1"/>
              </a:buClr>
            </a:pPr>
            <a:r>
              <a:rPr lang="en-US" sz="2000" dirty="0"/>
              <a:t>Utilize for New, Renewal or Revision RTDs.</a:t>
            </a:r>
          </a:p>
          <a:p>
            <a:pPr>
              <a:buClr>
                <a:schemeClr val="bg1"/>
              </a:buClr>
            </a:pPr>
            <a:r>
              <a:rPr lang="en-US" sz="2000" dirty="0"/>
              <a:t>User may create a  Program for the institution in xTRACT.</a:t>
            </a:r>
          </a:p>
          <a:p>
            <a:pPr>
              <a:buClr>
                <a:schemeClr val="bg1"/>
              </a:buClr>
            </a:pPr>
            <a:r>
              <a:rPr lang="en-US" sz="2000" dirty="0"/>
              <a:t>xTRACT will pull Departments based on those in existence for the organization. </a:t>
            </a:r>
          </a:p>
        </p:txBody>
      </p:sp>
      <p:sp>
        <p:nvSpPr>
          <p:cNvPr id="2" name="Title 1"/>
          <p:cNvSpPr>
            <a:spLocks noGrp="1"/>
          </p:cNvSpPr>
          <p:nvPr>
            <p:ph type="title"/>
          </p:nvPr>
        </p:nvSpPr>
        <p:spPr>
          <a:xfrm>
            <a:off x="210986" y="500749"/>
            <a:ext cx="3612972" cy="1466335"/>
          </a:xfrm>
        </p:spPr>
        <p:txBody>
          <a:bodyPr/>
          <a:lstStyle/>
          <a:p>
            <a:r>
              <a:rPr lang="en-US" sz="3200" dirty="0"/>
              <a:t>Modify RTD: Departments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96477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ble 1 sample. Predoc and Postdoc">
            <a:extLst>
              <a:ext uri="{FF2B5EF4-FFF2-40B4-BE49-F238E27FC236}">
                <a16:creationId xmlns:a16="http://schemas.microsoft.com/office/drawing/2014/main" id="{CE74E6A5-AB57-42A6-A5A5-DF561395C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372" y="661405"/>
            <a:ext cx="8008448" cy="538483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33856" y="2011632"/>
            <a:ext cx="3636335" cy="4395774"/>
          </a:xfrm>
        </p:spPr>
        <p:txBody>
          <a:bodyPr/>
          <a:lstStyle/>
          <a:p>
            <a:pPr>
              <a:buClr>
                <a:schemeClr val="bg1"/>
              </a:buClr>
            </a:pPr>
            <a:r>
              <a:rPr lang="en-US" sz="2000" dirty="0"/>
              <a:t>The content of Table 1 is populated with data pulled from the Participating Department/Programs Detail component of the RTD section. </a:t>
            </a:r>
          </a:p>
          <a:p>
            <a:pPr>
              <a:buClr>
                <a:schemeClr val="bg1"/>
              </a:buClr>
            </a:pPr>
            <a:r>
              <a:rPr lang="en-US" sz="2000" dirty="0"/>
              <a:t>Depending on the type of application, this table may or may not be used, or only part of the table may be used.</a:t>
            </a:r>
          </a:p>
        </p:txBody>
      </p:sp>
      <p:sp>
        <p:nvSpPr>
          <p:cNvPr id="2" name="Title 1"/>
          <p:cNvSpPr>
            <a:spLocks noGrp="1"/>
          </p:cNvSpPr>
          <p:nvPr>
            <p:ph type="title"/>
          </p:nvPr>
        </p:nvSpPr>
        <p:spPr>
          <a:xfrm>
            <a:off x="233856" y="844982"/>
            <a:ext cx="3612972" cy="1067794"/>
          </a:xfrm>
        </p:spPr>
        <p:txBody>
          <a:bodyPr/>
          <a:lstStyle/>
          <a:p>
            <a:r>
              <a:rPr lang="en-US" sz="3200" dirty="0"/>
              <a:t>Generate </a:t>
            </a:r>
            <a:br>
              <a:rPr lang="en-US" sz="3200" dirty="0"/>
            </a:br>
            <a:r>
              <a:rPr lang="en-US" sz="3200" dirty="0"/>
              <a:t>Table 1</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71823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Training Support and Summary screen.&#10;"/>
          <p:cNvGrpSpPr/>
          <p:nvPr/>
        </p:nvGrpSpPr>
        <p:grpSpPr>
          <a:xfrm>
            <a:off x="4023737" y="889322"/>
            <a:ext cx="7802126" cy="5206678"/>
            <a:chOff x="4023737" y="889322"/>
            <a:chExt cx="7802126" cy="5206678"/>
          </a:xfrm>
        </p:grpSpPr>
        <p:pic>
          <p:nvPicPr>
            <p:cNvPr id="6" name="Picture 5" title="&quot;"/>
            <p:cNvPicPr>
              <a:picLocks noChangeAspect="1"/>
            </p:cNvPicPr>
            <p:nvPr/>
          </p:nvPicPr>
          <p:blipFill>
            <a:blip r:embed="rId2"/>
            <a:stretch>
              <a:fillRect/>
            </a:stretch>
          </p:blipFill>
          <p:spPr>
            <a:xfrm>
              <a:off x="4023737" y="889322"/>
              <a:ext cx="7802126" cy="4719150"/>
            </a:xfrm>
            <a:prstGeom prst="rect">
              <a:avLst/>
            </a:prstGeom>
          </p:spPr>
        </p:pic>
        <p:sp>
          <p:nvSpPr>
            <p:cNvPr id="11" name="Rounded Rectangular Callout 10"/>
            <p:cNvSpPr/>
            <p:nvPr/>
          </p:nvSpPr>
          <p:spPr>
            <a:xfrm>
              <a:off x="6171827" y="4788692"/>
              <a:ext cx="3771243" cy="1307308"/>
            </a:xfrm>
            <a:prstGeom prst="wedgeRoundRectCallout">
              <a:avLst>
                <a:gd name="adj1" fmla="val -76342"/>
                <a:gd name="adj2" fmla="val -5898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Enter total and participating faculty manually; as some faculty may participate in multiple programs or departments. </a:t>
              </a:r>
            </a:p>
          </p:txBody>
        </p:sp>
        <p:sp>
          <p:nvSpPr>
            <p:cNvPr id="8" name="Rounded Rectangular Callout 7"/>
            <p:cNvSpPr/>
            <p:nvPr/>
          </p:nvSpPr>
          <p:spPr>
            <a:xfrm>
              <a:off x="7539590" y="889322"/>
              <a:ext cx="4144410" cy="1054588"/>
            </a:xfrm>
            <a:prstGeom prst="wedgeRoundRectCallout">
              <a:avLst>
                <a:gd name="adj1" fmla="val -81089"/>
                <a:gd name="adj2" fmla="val 16522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 Institutional Training Support that will include overlapping faculty.</a:t>
              </a:r>
            </a:p>
          </p:txBody>
        </p:sp>
      </p:grpSp>
      <p:sp>
        <p:nvSpPr>
          <p:cNvPr id="3" name="Text Placeholder 2"/>
          <p:cNvSpPr>
            <a:spLocks noGrp="1"/>
          </p:cNvSpPr>
          <p:nvPr>
            <p:ph type="body" idx="1"/>
          </p:nvPr>
        </p:nvSpPr>
        <p:spPr>
          <a:xfrm>
            <a:off x="233856" y="2380372"/>
            <a:ext cx="3636335" cy="4027034"/>
          </a:xfrm>
        </p:spPr>
        <p:txBody>
          <a:bodyPr/>
          <a:lstStyle/>
          <a:p>
            <a:pPr>
              <a:buClr>
                <a:schemeClr val="bg1"/>
              </a:buClr>
            </a:pPr>
            <a:r>
              <a:rPr lang="en-US" sz="2000" dirty="0"/>
              <a:t>Utilize for New, Renewal or Revision RTDs.</a:t>
            </a:r>
          </a:p>
          <a:p>
            <a:pPr>
              <a:buClr>
                <a:schemeClr val="bg1"/>
              </a:buClr>
            </a:pPr>
            <a:r>
              <a:rPr lang="en-US" sz="2000" dirty="0"/>
              <a:t>Calculates and displays summary data entered for Faculty Research Support and Institutional Training Grants.</a:t>
            </a:r>
          </a:p>
          <a:p>
            <a:pPr>
              <a:buClr>
                <a:schemeClr val="bg1"/>
              </a:buClr>
            </a:pPr>
            <a:r>
              <a:rPr lang="en-US" sz="2000" dirty="0"/>
              <a:t>Census Totals display for </a:t>
            </a:r>
            <a:r>
              <a:rPr lang="en-US" sz="2000" dirty="0" err="1"/>
              <a:t>Predocs</a:t>
            </a:r>
            <a:r>
              <a:rPr lang="en-US" sz="2000" dirty="0"/>
              <a:t> and Postdocs across  participating departments and programs.</a:t>
            </a:r>
          </a:p>
        </p:txBody>
      </p:sp>
      <p:sp>
        <p:nvSpPr>
          <p:cNvPr id="2" name="Title 1"/>
          <p:cNvSpPr>
            <a:spLocks noGrp="1"/>
          </p:cNvSpPr>
          <p:nvPr>
            <p:ph type="title"/>
          </p:nvPr>
        </p:nvSpPr>
        <p:spPr>
          <a:xfrm>
            <a:off x="233856" y="844982"/>
            <a:ext cx="3612972" cy="1482448"/>
          </a:xfrm>
        </p:spPr>
        <p:txBody>
          <a:bodyPr/>
          <a:lstStyle/>
          <a:p>
            <a:r>
              <a:rPr lang="en-US" sz="3200" dirty="0"/>
              <a:t>Modify RTD: Training Support</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729633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the Training Support screen. "/>
          <p:cNvGrpSpPr/>
          <p:nvPr/>
        </p:nvGrpSpPr>
        <p:grpSpPr>
          <a:xfrm>
            <a:off x="4320768" y="685800"/>
            <a:ext cx="7153000" cy="5585856"/>
            <a:chOff x="4320768" y="685800"/>
            <a:chExt cx="7153000" cy="5585856"/>
          </a:xfrm>
        </p:grpSpPr>
        <p:pic>
          <p:nvPicPr>
            <p:cNvPr id="7" name="Picture 6" title="&quot;"/>
            <p:cNvPicPr>
              <a:picLocks noChangeAspect="1"/>
            </p:cNvPicPr>
            <p:nvPr/>
          </p:nvPicPr>
          <p:blipFill>
            <a:blip r:embed="rId2"/>
            <a:stretch>
              <a:fillRect/>
            </a:stretch>
          </p:blipFill>
          <p:spPr>
            <a:xfrm>
              <a:off x="4320768" y="685800"/>
              <a:ext cx="6869273" cy="5585856"/>
            </a:xfrm>
            <a:prstGeom prst="rect">
              <a:avLst/>
            </a:prstGeom>
          </p:spPr>
        </p:pic>
        <p:sp>
          <p:nvSpPr>
            <p:cNvPr id="11" name="Rounded Rectangular Callout 10"/>
            <p:cNvSpPr/>
            <p:nvPr/>
          </p:nvSpPr>
          <p:spPr>
            <a:xfrm>
              <a:off x="7036800" y="3731740"/>
              <a:ext cx="4436968" cy="927391"/>
            </a:xfrm>
            <a:prstGeom prst="wedgeRoundRectCallout">
              <a:avLst>
                <a:gd name="adj1" fmla="val -80017"/>
                <a:gd name="adj2" fmla="val 17565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xTRACT allow you to select from the faculty that you have added to the RTD. </a:t>
              </a:r>
            </a:p>
          </p:txBody>
        </p:sp>
      </p:grpSp>
      <p:sp>
        <p:nvSpPr>
          <p:cNvPr id="3" name="Text Placeholder 2"/>
          <p:cNvSpPr>
            <a:spLocks noGrp="1"/>
          </p:cNvSpPr>
          <p:nvPr>
            <p:ph type="body" idx="1"/>
          </p:nvPr>
        </p:nvSpPr>
        <p:spPr>
          <a:xfrm>
            <a:off x="245538" y="2388975"/>
            <a:ext cx="3636335" cy="4027034"/>
          </a:xfrm>
        </p:spPr>
        <p:txBody>
          <a:bodyPr/>
          <a:lstStyle/>
          <a:p>
            <a:pPr>
              <a:buClr>
                <a:schemeClr val="bg1"/>
              </a:buClr>
            </a:pPr>
            <a:r>
              <a:rPr lang="en-US" sz="2000" dirty="0"/>
              <a:t>Edit chosen Institution Training Support will allow you to:</a:t>
            </a:r>
          </a:p>
          <a:p>
            <a:pPr marL="342900" indent="-342900">
              <a:buClr>
                <a:schemeClr val="bg1"/>
              </a:buClr>
              <a:buFont typeface="Arial" panose="020B0604020202020204" pitchFamily="34" charset="0"/>
              <a:buChar char="•"/>
            </a:pPr>
            <a:r>
              <a:rPr lang="en-US" sz="2000" dirty="0"/>
              <a:t>Enter the number of trainee positions under this Training Support</a:t>
            </a:r>
          </a:p>
          <a:p>
            <a:pPr marL="342900" indent="-342900">
              <a:buClr>
                <a:schemeClr val="bg1"/>
              </a:buClr>
              <a:buFont typeface="Arial" panose="020B0604020202020204" pitchFamily="34" charset="0"/>
              <a:buChar char="•"/>
            </a:pPr>
            <a:r>
              <a:rPr lang="en-US" sz="2000" dirty="0"/>
              <a:t>Identify Overlapping Faculty                   </a:t>
            </a:r>
          </a:p>
        </p:txBody>
      </p:sp>
      <p:sp>
        <p:nvSpPr>
          <p:cNvPr id="2" name="Title 1"/>
          <p:cNvSpPr>
            <a:spLocks noGrp="1"/>
          </p:cNvSpPr>
          <p:nvPr>
            <p:ph type="title"/>
          </p:nvPr>
        </p:nvSpPr>
        <p:spPr>
          <a:xfrm>
            <a:off x="213837" y="873211"/>
            <a:ext cx="3612972" cy="1515764"/>
          </a:xfrm>
        </p:spPr>
        <p:txBody>
          <a:bodyPr/>
          <a:lstStyle/>
          <a:p>
            <a:r>
              <a:rPr lang="en-US" sz="3200" dirty="0"/>
              <a:t>Modify RTD: Training Support </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87162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able 3">
            <a:extLst>
              <a:ext uri="{FF2B5EF4-FFF2-40B4-BE49-F238E27FC236}">
                <a16:creationId xmlns:a16="http://schemas.microsoft.com/office/drawing/2014/main" id="{102386D2-2697-4BAA-9706-E4ADDF8B2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113" y="1698171"/>
            <a:ext cx="8122564" cy="301058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45538" y="2086514"/>
            <a:ext cx="3636335" cy="4329495"/>
          </a:xfrm>
        </p:spPr>
        <p:txBody>
          <a:bodyPr/>
          <a:lstStyle/>
          <a:p>
            <a:pPr>
              <a:buClr>
                <a:schemeClr val="bg1"/>
              </a:buClr>
            </a:pPr>
            <a:r>
              <a:rPr lang="en-US" sz="2000" dirty="0"/>
              <a:t>The information in Table 3 is extracted from information in the Training Support &amp; Summary section found in the </a:t>
            </a:r>
            <a:r>
              <a:rPr lang="en-US" sz="2000" dirty="0" err="1"/>
              <a:t>xTRACT</a:t>
            </a:r>
            <a:r>
              <a:rPr lang="en-US" sz="2000" dirty="0"/>
              <a:t> module in Commons.</a:t>
            </a:r>
          </a:p>
        </p:txBody>
      </p:sp>
      <p:sp>
        <p:nvSpPr>
          <p:cNvPr id="2" name="Title 1"/>
          <p:cNvSpPr>
            <a:spLocks noGrp="1"/>
          </p:cNvSpPr>
          <p:nvPr>
            <p:ph type="title"/>
          </p:nvPr>
        </p:nvSpPr>
        <p:spPr>
          <a:xfrm>
            <a:off x="213837" y="873211"/>
            <a:ext cx="3612972" cy="1086218"/>
          </a:xfrm>
        </p:spPr>
        <p:txBody>
          <a:bodyPr/>
          <a:lstStyle/>
          <a:p>
            <a:r>
              <a:rPr lang="en-US" sz="3200" dirty="0"/>
              <a:t>Generate </a:t>
            </a:r>
            <a:br>
              <a:rPr lang="en-US" sz="3200" dirty="0"/>
            </a:br>
            <a:r>
              <a:rPr lang="en-US" sz="3200" dirty="0"/>
              <a:t>Table 3</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426693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573798"/>
            <a:ext cx="11591925"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Beginning with RPPRs due on or after October 1, 2019 NIH and AHRQ will require training data tables submitted with T32, TL1, T90/R90, and T15 applications and progress reports be created via the xTRACT system.  System validations in the RPPR module will check to ensure that tables were created via xTRACT, and RPPRs that are not in compliance will be rejected.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Stay tuned for a new guide notice.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Current Notice Number: NOT-OD-18-133 (</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hlinkClick r:id="rId2"/>
              </a:rPr>
              <a:t>https://grants.nih.gov/grants/guide/notice-files/NOT-OD-18-133.html</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p:txBody>
      </p:sp>
      <p:sp>
        <p:nvSpPr>
          <p:cNvPr id="2" name="Title 1"/>
          <p:cNvSpPr>
            <a:spLocks noGrp="1"/>
          </p:cNvSpPr>
          <p:nvPr>
            <p:ph type="title"/>
          </p:nvPr>
        </p:nvSpPr>
        <p:spPr>
          <a:xfrm>
            <a:off x="963084" y="279400"/>
            <a:ext cx="10363200" cy="1524000"/>
          </a:xfrm>
        </p:spPr>
        <p:txBody>
          <a:bodyPr>
            <a:normAutofit fontScale="90000"/>
          </a:bodyPr>
          <a:lstStyle/>
          <a:p>
            <a:r>
              <a:rPr lang="en-US" sz="4400" dirty="0"/>
              <a:t> Notice of Transition to the xTRACT System for Preparing Research Training Data Tables</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055382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Participating Faculty Members screen."/>
          <p:cNvGrpSpPr/>
          <p:nvPr/>
        </p:nvGrpSpPr>
        <p:grpSpPr>
          <a:xfrm>
            <a:off x="3875002" y="525463"/>
            <a:ext cx="8099596" cy="6116954"/>
            <a:chOff x="3875002" y="525463"/>
            <a:chExt cx="8099596" cy="6116954"/>
          </a:xfrm>
        </p:grpSpPr>
        <p:pic>
          <p:nvPicPr>
            <p:cNvPr id="7" name="Picture 6" title="&quot;"/>
            <p:cNvPicPr>
              <a:picLocks noChangeAspect="1"/>
            </p:cNvPicPr>
            <p:nvPr/>
          </p:nvPicPr>
          <p:blipFill>
            <a:blip r:embed="rId2"/>
            <a:stretch>
              <a:fillRect/>
            </a:stretch>
          </p:blipFill>
          <p:spPr>
            <a:xfrm>
              <a:off x="3875002" y="2647782"/>
              <a:ext cx="8099596" cy="3286389"/>
            </a:xfrm>
            <a:prstGeom prst="rect">
              <a:avLst/>
            </a:prstGeom>
          </p:spPr>
        </p:pic>
        <p:sp>
          <p:nvSpPr>
            <p:cNvPr id="10" name="Rounded Rectangular Callout 9"/>
            <p:cNvSpPr/>
            <p:nvPr/>
          </p:nvSpPr>
          <p:spPr>
            <a:xfrm>
              <a:off x="5603319" y="5587829"/>
              <a:ext cx="2946558" cy="1054588"/>
            </a:xfrm>
            <a:prstGeom prst="wedgeRoundRectCallout">
              <a:avLst>
                <a:gd name="adj1" fmla="val -61562"/>
                <a:gd name="adj2" fmla="val -433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 may also upload Participating Faculty using tab-delimited file.</a:t>
              </a:r>
            </a:p>
          </p:txBody>
        </p:sp>
        <p:sp>
          <p:nvSpPr>
            <p:cNvPr id="8" name="Rounded Rectangular Callout 7"/>
            <p:cNvSpPr/>
            <p:nvPr/>
          </p:nvSpPr>
          <p:spPr>
            <a:xfrm>
              <a:off x="7552944" y="525463"/>
              <a:ext cx="4421654" cy="2711513"/>
            </a:xfrm>
            <a:prstGeom prst="wedgeRoundRectCallout">
              <a:avLst>
                <a:gd name="adj1" fmla="val 22533"/>
                <a:gd name="adj2" fmla="val 92459"/>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dirty="0">
                  <a:solidFill>
                    <a:prstClr val="black"/>
                  </a:solidFill>
                  <a:latin typeface="Calibri" panose="020F0502020204030204" pitchFamily="34" charset="0"/>
                </a:rPr>
                <a:t>Edit will allow you to update:</a:t>
              </a:r>
            </a:p>
            <a:p>
              <a:pPr marL="342900" lvl="0" indent="-342900">
                <a:buFont typeface="Arial" panose="020B0604020202020204" pitchFamily="34" charset="0"/>
                <a:buChar char="•"/>
                <a:defRPr/>
              </a:pPr>
              <a:r>
                <a:rPr lang="en-US" sz="2000" dirty="0">
                  <a:solidFill>
                    <a:prstClr val="black"/>
                  </a:solidFill>
                  <a:latin typeface="Calibri" panose="020F0502020204030204" pitchFamily="34" charset="0"/>
                </a:rPr>
                <a:t>Faculty Member Data</a:t>
              </a:r>
            </a:p>
            <a:p>
              <a:pPr marL="342900" lvl="0" indent="-342900">
                <a:buFont typeface="Arial" panose="020B0604020202020204" pitchFamily="34" charset="0"/>
                <a:buChar char="•"/>
                <a:defRPr/>
              </a:pPr>
              <a:r>
                <a:rPr lang="en-US" sz="2000" dirty="0">
                  <a:solidFill>
                    <a:prstClr val="black"/>
                  </a:solidFill>
                  <a:latin typeface="Calibri" panose="020F0502020204030204" pitchFamily="34" charset="0"/>
                </a:rPr>
                <a:t>Faculty Degree </a:t>
              </a:r>
            </a:p>
            <a:p>
              <a:pPr marL="342900" lvl="0" indent="-342900">
                <a:buFont typeface="Arial" panose="020B0604020202020204" pitchFamily="34" charset="0"/>
                <a:buChar char="•"/>
                <a:defRPr/>
              </a:pPr>
              <a:r>
                <a:rPr lang="en-US" sz="2000" dirty="0">
                  <a:solidFill>
                    <a:prstClr val="black"/>
                  </a:solidFill>
                  <a:latin typeface="Calibri" panose="020F0502020204030204" pitchFamily="34" charset="0"/>
                </a:rPr>
                <a:t>Other Sources of Support</a:t>
              </a:r>
            </a:p>
            <a:p>
              <a:pPr marL="342900" lvl="0" indent="-342900">
                <a:buFont typeface="Arial" panose="020B0604020202020204" pitchFamily="34" charset="0"/>
                <a:buChar char="•"/>
                <a:defRPr/>
              </a:pPr>
              <a:r>
                <a:rPr lang="en-US" sz="2000" dirty="0">
                  <a:solidFill>
                    <a:prstClr val="black"/>
                  </a:solidFill>
                  <a:latin typeface="Calibri" panose="020F0502020204030204" pitchFamily="34" charset="0"/>
                </a:rPr>
                <a:t>Mentoring Record</a:t>
              </a:r>
            </a:p>
            <a:p>
              <a:pPr lvl="0">
                <a:defRPr/>
              </a:pPr>
              <a:r>
                <a:rPr lang="en-US" sz="2000" dirty="0">
                  <a:solidFill>
                    <a:prstClr val="black"/>
                  </a:solidFill>
                  <a:latin typeface="Calibri" panose="020F0502020204030204" pitchFamily="34" charset="0"/>
                </a:rPr>
                <a:t>System will populate Degree Data from PPF, and will populate Research Support from NIH award data.</a:t>
              </a:r>
            </a:p>
          </p:txBody>
        </p:sp>
        <p:sp>
          <p:nvSpPr>
            <p:cNvPr id="11" name="Rounded Rectangular Callout 10"/>
            <p:cNvSpPr/>
            <p:nvPr/>
          </p:nvSpPr>
          <p:spPr>
            <a:xfrm>
              <a:off x="4305859" y="1524000"/>
              <a:ext cx="2185557" cy="888040"/>
            </a:xfrm>
            <a:prstGeom prst="wedgeRoundRectCallout">
              <a:avLst>
                <a:gd name="adj1" fmla="val -40679"/>
                <a:gd name="adj2" fmla="val 13217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 Faculty opens up the Search for Faculty screen.</a:t>
              </a:r>
            </a:p>
          </p:txBody>
        </p:sp>
      </p:grpSp>
      <p:sp>
        <p:nvSpPr>
          <p:cNvPr id="3" name="Text Placeholder 2"/>
          <p:cNvSpPr>
            <a:spLocks noGrp="1"/>
          </p:cNvSpPr>
          <p:nvPr>
            <p:ph type="body" idx="1"/>
          </p:nvPr>
        </p:nvSpPr>
        <p:spPr>
          <a:xfrm>
            <a:off x="245539" y="2541974"/>
            <a:ext cx="3508900" cy="3729866"/>
          </a:xfrm>
        </p:spPr>
        <p:txBody>
          <a:bodyPr/>
          <a:lstStyle/>
          <a:p>
            <a:pPr>
              <a:buClr>
                <a:schemeClr val="bg1"/>
              </a:buClr>
            </a:pPr>
            <a:r>
              <a:rPr lang="en-US" sz="2000" dirty="0"/>
              <a:t>Utilize for New, Renewal or Revision RTDs.</a:t>
            </a:r>
          </a:p>
          <a:p>
            <a:pPr>
              <a:buClr>
                <a:schemeClr val="bg1"/>
              </a:buClr>
            </a:pPr>
            <a:r>
              <a:rPr lang="en-US" sz="2000" dirty="0"/>
              <a:t>To add a Faculty member, they must have an </a:t>
            </a:r>
            <a:r>
              <a:rPr lang="en-US" sz="2000" dirty="0" err="1"/>
              <a:t>eRA</a:t>
            </a:r>
            <a:r>
              <a:rPr lang="en-US" sz="2000" dirty="0"/>
              <a:t> Commons ID, or an </a:t>
            </a:r>
            <a:r>
              <a:rPr lang="en-US" sz="2000" dirty="0" err="1"/>
              <a:t>xTRACT</a:t>
            </a:r>
            <a:r>
              <a:rPr lang="en-US" sz="2000" dirty="0"/>
              <a:t> Person Record.</a:t>
            </a:r>
          </a:p>
          <a:p>
            <a:pPr>
              <a:buClr>
                <a:schemeClr val="bg1"/>
              </a:buClr>
            </a:pPr>
            <a:r>
              <a:rPr lang="en-US" sz="2000" dirty="0"/>
              <a:t>If the faculty member does not have an </a:t>
            </a:r>
            <a:r>
              <a:rPr lang="en-US" sz="2000" dirty="0" err="1"/>
              <a:t>xTRACT</a:t>
            </a:r>
            <a:r>
              <a:rPr lang="en-US" sz="2000" dirty="0"/>
              <a:t> Person Record, you will have the option to create one after you’ve performed a search.</a:t>
            </a:r>
          </a:p>
        </p:txBody>
      </p:sp>
      <p:sp>
        <p:nvSpPr>
          <p:cNvPr id="2" name="Title 1"/>
          <p:cNvSpPr>
            <a:spLocks noGrp="1"/>
          </p:cNvSpPr>
          <p:nvPr>
            <p:ph type="title"/>
          </p:nvPr>
        </p:nvSpPr>
        <p:spPr>
          <a:xfrm>
            <a:off x="209979" y="947347"/>
            <a:ext cx="3612972" cy="1512247"/>
          </a:xfrm>
        </p:spPr>
        <p:txBody>
          <a:bodyPr/>
          <a:lstStyle/>
          <a:p>
            <a:r>
              <a:rPr lang="en-US" sz="3200" dirty="0"/>
              <a:t>Modify RTD: Participating Faculty</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864889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mple of Table 2">
            <a:extLst>
              <a:ext uri="{FF2B5EF4-FFF2-40B4-BE49-F238E27FC236}">
                <a16:creationId xmlns:a16="http://schemas.microsoft.com/office/drawing/2014/main" id="{53A1C57B-5A5F-4D54-8E91-4F04F99E4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466" y="1147665"/>
            <a:ext cx="8016760" cy="451455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45539" y="2541974"/>
            <a:ext cx="3508900" cy="3729866"/>
          </a:xfrm>
        </p:spPr>
        <p:txBody>
          <a:bodyPr/>
          <a:lstStyle/>
          <a:p>
            <a:pPr>
              <a:buClr>
                <a:schemeClr val="bg1"/>
              </a:buClr>
            </a:pPr>
            <a:r>
              <a:rPr lang="en-US" sz="2000" dirty="0"/>
              <a:t>The content in Table 2 is populated with data from the Participating Faculty section under RTD.</a:t>
            </a:r>
          </a:p>
        </p:txBody>
      </p:sp>
      <p:sp>
        <p:nvSpPr>
          <p:cNvPr id="2" name="Title 1"/>
          <p:cNvSpPr>
            <a:spLocks noGrp="1"/>
          </p:cNvSpPr>
          <p:nvPr>
            <p:ph type="title"/>
          </p:nvPr>
        </p:nvSpPr>
        <p:spPr>
          <a:xfrm>
            <a:off x="209979" y="947348"/>
            <a:ext cx="3612972" cy="1170702"/>
          </a:xfrm>
        </p:spPr>
        <p:txBody>
          <a:bodyPr/>
          <a:lstStyle/>
          <a:p>
            <a:r>
              <a:rPr lang="en-US" sz="3200" dirty="0"/>
              <a:t>Generate </a:t>
            </a:r>
            <a:br>
              <a:rPr lang="en-US" sz="3200" dirty="0"/>
            </a:br>
            <a:r>
              <a:rPr lang="en-US" sz="3200" dirty="0"/>
              <a:t>Table 2</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959925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ble 4. truncated view">
            <a:extLst>
              <a:ext uri="{FF2B5EF4-FFF2-40B4-BE49-F238E27FC236}">
                <a16:creationId xmlns:a16="http://schemas.microsoft.com/office/drawing/2014/main" id="{EF894F06-B196-4456-8E86-D2CFDE5DD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939" y="2388637"/>
            <a:ext cx="8061325" cy="2416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45539" y="2192694"/>
            <a:ext cx="3508900" cy="4079146"/>
          </a:xfrm>
        </p:spPr>
        <p:txBody>
          <a:bodyPr/>
          <a:lstStyle/>
          <a:p>
            <a:pPr>
              <a:buClr>
                <a:schemeClr val="bg1"/>
              </a:buClr>
            </a:pPr>
            <a:r>
              <a:rPr lang="en-US" sz="2000" dirty="0"/>
              <a:t>The content in Table 4 comes from the Participating Faculty Members data which is accessed from the RTD menu in Commons.  Information on Research Support is accessed individually per faculty member in that section.</a:t>
            </a:r>
          </a:p>
        </p:txBody>
      </p:sp>
      <p:sp>
        <p:nvSpPr>
          <p:cNvPr id="2" name="Title 1"/>
          <p:cNvSpPr>
            <a:spLocks noGrp="1"/>
          </p:cNvSpPr>
          <p:nvPr>
            <p:ph type="title"/>
          </p:nvPr>
        </p:nvSpPr>
        <p:spPr>
          <a:xfrm>
            <a:off x="209979" y="947348"/>
            <a:ext cx="3612972" cy="1170702"/>
          </a:xfrm>
        </p:spPr>
        <p:txBody>
          <a:bodyPr/>
          <a:lstStyle/>
          <a:p>
            <a:r>
              <a:rPr lang="en-US" sz="3200" dirty="0"/>
              <a:t>Generate </a:t>
            </a:r>
            <a:br>
              <a:rPr lang="en-US" sz="3200" dirty="0"/>
            </a:br>
            <a:r>
              <a:rPr lang="en-US" sz="3200" dirty="0"/>
              <a:t>Table 4</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4271528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Participating Students screen"/>
          <p:cNvGrpSpPr/>
          <p:nvPr/>
        </p:nvGrpSpPr>
        <p:grpSpPr>
          <a:xfrm>
            <a:off x="3862805" y="314003"/>
            <a:ext cx="8094087" cy="5854123"/>
            <a:chOff x="3862805" y="314003"/>
            <a:chExt cx="8094087" cy="5854123"/>
          </a:xfrm>
        </p:grpSpPr>
        <p:pic>
          <p:nvPicPr>
            <p:cNvPr id="9" name="Picture 8" title="&quot;"/>
            <p:cNvPicPr>
              <a:picLocks noChangeAspect="1"/>
            </p:cNvPicPr>
            <p:nvPr/>
          </p:nvPicPr>
          <p:blipFill>
            <a:blip r:embed="rId2"/>
            <a:stretch>
              <a:fillRect/>
            </a:stretch>
          </p:blipFill>
          <p:spPr>
            <a:xfrm>
              <a:off x="3862805" y="2310853"/>
              <a:ext cx="8094087" cy="2620276"/>
            </a:xfrm>
            <a:prstGeom prst="rect">
              <a:avLst/>
            </a:prstGeom>
          </p:spPr>
        </p:pic>
        <p:sp>
          <p:nvSpPr>
            <p:cNvPr id="21" name="Rounded Rectangular Callout 20"/>
            <p:cNvSpPr/>
            <p:nvPr/>
          </p:nvSpPr>
          <p:spPr>
            <a:xfrm>
              <a:off x="9473514" y="4810891"/>
              <a:ext cx="2408785" cy="1081267"/>
            </a:xfrm>
            <a:prstGeom prst="wedgeRoundRectCallout">
              <a:avLst>
                <a:gd name="adj1" fmla="val 8757"/>
                <a:gd name="adj2" fmla="val -10764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Edit will open the Participating Student Screen.</a:t>
              </a:r>
            </a:p>
          </p:txBody>
        </p:sp>
        <p:sp>
          <p:nvSpPr>
            <p:cNvPr id="8" name="Rounded Rectangular Callout 7"/>
            <p:cNvSpPr/>
            <p:nvPr/>
          </p:nvSpPr>
          <p:spPr>
            <a:xfrm>
              <a:off x="5585711" y="5086859"/>
              <a:ext cx="2939669" cy="1081267"/>
            </a:xfrm>
            <a:prstGeom prst="wedgeRoundRectCallout">
              <a:avLst>
                <a:gd name="adj1" fmla="val -50652"/>
                <a:gd name="adj2" fmla="val -8402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 may also upload Participating Students using a tab-delimited file.</a:t>
              </a:r>
            </a:p>
          </p:txBody>
        </p:sp>
        <p:sp>
          <p:nvSpPr>
            <p:cNvPr id="10" name="Rounded Rectangular Callout 9"/>
            <p:cNvSpPr/>
            <p:nvPr/>
          </p:nvSpPr>
          <p:spPr>
            <a:xfrm>
              <a:off x="5571005" y="314003"/>
              <a:ext cx="5582288" cy="1918985"/>
            </a:xfrm>
            <a:prstGeom prst="wedgeRoundRectCallout">
              <a:avLst>
                <a:gd name="adj1" fmla="val -67231"/>
                <a:gd name="adj2" fmla="val 10641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prstClr val="black"/>
                  </a:solidFill>
                  <a:latin typeface="Calibri" panose="020F0502020204030204" pitchFamily="34" charset="0"/>
                </a:rPr>
                <a:t>Add Student button will open the Search for Student screen. </a:t>
              </a:r>
            </a:p>
            <a:p>
              <a:pPr lvl="0">
                <a:defRPr/>
              </a:pPr>
              <a:r>
                <a:rPr lang="en-US" sz="2000" dirty="0">
                  <a:solidFill>
                    <a:prstClr val="black"/>
                  </a:solidFill>
                  <a:latin typeface="Calibri" panose="020F0502020204030204" pitchFamily="34" charset="0"/>
                </a:rPr>
                <a:t>If the Student does not have a Commons ID or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Person Record, you will have the option to create an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Person Record after you’ve performed a search.</a:t>
              </a:r>
            </a:p>
          </p:txBody>
        </p:sp>
      </p:grpSp>
      <p:sp>
        <p:nvSpPr>
          <p:cNvPr id="3" name="Text Placeholder 2"/>
          <p:cNvSpPr>
            <a:spLocks noGrp="1"/>
          </p:cNvSpPr>
          <p:nvPr>
            <p:ph type="body" idx="1"/>
          </p:nvPr>
        </p:nvSpPr>
        <p:spPr>
          <a:xfrm>
            <a:off x="216881" y="2357897"/>
            <a:ext cx="3641630" cy="4058772"/>
          </a:xfrm>
        </p:spPr>
        <p:txBody>
          <a:bodyPr/>
          <a:lstStyle/>
          <a:p>
            <a:pPr>
              <a:buClr>
                <a:schemeClr val="bg1"/>
              </a:buClr>
            </a:pPr>
            <a:r>
              <a:rPr lang="en-US" sz="2000" dirty="0"/>
              <a:t>Utilize for: </a:t>
            </a:r>
          </a:p>
          <a:p>
            <a:pPr marL="342900" indent="-342900">
              <a:spcBef>
                <a:spcPts val="0"/>
              </a:spcBef>
              <a:spcAft>
                <a:spcPts val="0"/>
              </a:spcAft>
              <a:buClr>
                <a:schemeClr val="bg1"/>
              </a:buClr>
              <a:buFont typeface="Arial" panose="020B0604020202020204" pitchFamily="34" charset="0"/>
              <a:buChar char="•"/>
            </a:pPr>
            <a:r>
              <a:rPr lang="en-US" sz="2000" dirty="0"/>
              <a:t>New Applications</a:t>
            </a:r>
          </a:p>
          <a:p>
            <a:pPr marL="342900" indent="-342900">
              <a:spcBef>
                <a:spcPts val="0"/>
              </a:spcBef>
              <a:spcAft>
                <a:spcPts val="0"/>
              </a:spcAft>
              <a:buClr>
                <a:schemeClr val="bg1"/>
              </a:buClr>
              <a:buFont typeface="Arial" panose="020B0604020202020204" pitchFamily="34" charset="0"/>
              <a:buChar char="•"/>
            </a:pPr>
            <a:r>
              <a:rPr lang="en-US" sz="2000" dirty="0" err="1"/>
              <a:t>Predoctoral</a:t>
            </a:r>
            <a:r>
              <a:rPr lang="en-US" sz="2000" dirty="0"/>
              <a:t> Renewal/Revision Applications requesting an expansion to postdoctoral support</a:t>
            </a:r>
          </a:p>
          <a:p>
            <a:pPr marL="342900" indent="-342900">
              <a:spcBef>
                <a:spcPts val="0"/>
              </a:spcBef>
              <a:spcAft>
                <a:spcPts val="0"/>
              </a:spcAft>
              <a:buClr>
                <a:schemeClr val="bg1"/>
              </a:buClr>
              <a:buFont typeface="Arial" panose="020B0604020202020204" pitchFamily="34" charset="0"/>
              <a:buChar char="•"/>
            </a:pPr>
            <a:r>
              <a:rPr lang="en-US" sz="2000" dirty="0"/>
              <a:t>Postdoctoral Renewal/Revision Applications requesting an expansion to </a:t>
            </a:r>
            <a:r>
              <a:rPr lang="en-US" sz="2000" dirty="0" err="1"/>
              <a:t>predoctoral</a:t>
            </a:r>
            <a:r>
              <a:rPr lang="en-US" sz="2000" dirty="0"/>
              <a:t> support</a:t>
            </a:r>
          </a:p>
          <a:p>
            <a:pPr>
              <a:buClr>
                <a:schemeClr val="bg1"/>
              </a:buCl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16881" y="832018"/>
            <a:ext cx="3612972" cy="1484689"/>
          </a:xfrm>
        </p:spPr>
        <p:txBody>
          <a:bodyPr/>
          <a:lstStyle/>
          <a:p>
            <a:r>
              <a:rPr lang="en-US" sz="3200" dirty="0"/>
              <a:t>Modify RTD: Participating Students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347212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Edit Participating Student Screen."/>
          <p:cNvGrpSpPr/>
          <p:nvPr/>
        </p:nvGrpSpPr>
        <p:grpSpPr>
          <a:xfrm>
            <a:off x="3888617" y="1401368"/>
            <a:ext cx="8072364" cy="4267912"/>
            <a:chOff x="3888617" y="1401368"/>
            <a:chExt cx="8072364" cy="4267912"/>
          </a:xfrm>
        </p:grpSpPr>
        <p:pic>
          <p:nvPicPr>
            <p:cNvPr id="11" name="Picture 10" title="&quot;"/>
            <p:cNvPicPr>
              <a:picLocks noChangeAspect="1"/>
            </p:cNvPicPr>
            <p:nvPr/>
          </p:nvPicPr>
          <p:blipFill>
            <a:blip r:embed="rId2"/>
            <a:stretch>
              <a:fillRect/>
            </a:stretch>
          </p:blipFill>
          <p:spPr>
            <a:xfrm>
              <a:off x="3888617" y="1491049"/>
              <a:ext cx="8072364" cy="3930697"/>
            </a:xfrm>
            <a:prstGeom prst="rect">
              <a:avLst/>
            </a:prstGeom>
          </p:spPr>
        </p:pic>
        <p:sp>
          <p:nvSpPr>
            <p:cNvPr id="15" name="Rounded Rectangular Callout 14"/>
            <p:cNvSpPr/>
            <p:nvPr/>
          </p:nvSpPr>
          <p:spPr>
            <a:xfrm>
              <a:off x="6577912" y="4811227"/>
              <a:ext cx="3407336" cy="858053"/>
            </a:xfrm>
            <a:prstGeom prst="wedgeRoundRectCallout">
              <a:avLst>
                <a:gd name="adj1" fmla="val -58219"/>
                <a:gd name="adj2" fmla="val -5126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Post-Training Positions will pre-populate when available.</a:t>
              </a:r>
            </a:p>
          </p:txBody>
        </p:sp>
        <p:sp>
          <p:nvSpPr>
            <p:cNvPr id="8" name="Rounded Rectangular Callout 7"/>
            <p:cNvSpPr/>
            <p:nvPr/>
          </p:nvSpPr>
          <p:spPr>
            <a:xfrm>
              <a:off x="8435544" y="1401368"/>
              <a:ext cx="2939669" cy="1081267"/>
            </a:xfrm>
            <a:prstGeom prst="wedgeRoundRectCallout">
              <a:avLst>
                <a:gd name="adj1" fmla="val -37762"/>
                <a:gd name="adj2" fmla="val 9882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Degrees will populate from the PPF when available.</a:t>
              </a:r>
            </a:p>
          </p:txBody>
        </p:sp>
      </p:grpSp>
      <p:sp>
        <p:nvSpPr>
          <p:cNvPr id="3" name="Text Placeholder 2"/>
          <p:cNvSpPr>
            <a:spLocks noGrp="1"/>
          </p:cNvSpPr>
          <p:nvPr>
            <p:ph type="body" idx="1"/>
          </p:nvPr>
        </p:nvSpPr>
        <p:spPr>
          <a:xfrm>
            <a:off x="216881" y="2357897"/>
            <a:ext cx="3641630" cy="4058772"/>
          </a:xfrm>
        </p:spPr>
        <p:txBody>
          <a:bodyPr/>
          <a:lstStyle/>
          <a:p>
            <a:pPr>
              <a:buClr>
                <a:schemeClr val="bg1"/>
              </a:buClr>
            </a:pPr>
            <a:r>
              <a:rPr lang="en-US" sz="2000" dirty="0"/>
              <a:t>You may update:</a:t>
            </a:r>
          </a:p>
          <a:p>
            <a:pPr marL="342900" indent="-342900">
              <a:spcBef>
                <a:spcPts val="0"/>
              </a:spcBef>
              <a:spcAft>
                <a:spcPts val="0"/>
              </a:spcAft>
              <a:buClr>
                <a:schemeClr val="bg1"/>
              </a:buClr>
              <a:buFont typeface="Arial" panose="020B0604020202020204" pitchFamily="34" charset="0"/>
              <a:buChar char="•"/>
            </a:pPr>
            <a:r>
              <a:rPr lang="en-US" sz="2000" dirty="0"/>
              <a:t>In Training Data</a:t>
            </a:r>
          </a:p>
          <a:p>
            <a:pPr marL="342900" indent="-342900">
              <a:spcBef>
                <a:spcPts val="0"/>
              </a:spcBef>
              <a:spcAft>
                <a:spcPts val="0"/>
              </a:spcAft>
              <a:buClr>
                <a:schemeClr val="bg1"/>
              </a:buClr>
              <a:buFont typeface="Arial" panose="020B0604020202020204" pitchFamily="34" charset="0"/>
              <a:buChar char="•"/>
            </a:pPr>
            <a:r>
              <a:rPr lang="en-US" sz="2000" dirty="0"/>
              <a:t>Faculty Members</a:t>
            </a:r>
          </a:p>
          <a:p>
            <a:pPr marL="342900" indent="-342900">
              <a:spcBef>
                <a:spcPts val="0"/>
              </a:spcBef>
              <a:spcAft>
                <a:spcPts val="0"/>
              </a:spcAft>
              <a:buClr>
                <a:schemeClr val="bg1"/>
              </a:buClr>
              <a:buFont typeface="Arial" panose="020B0604020202020204" pitchFamily="34" charset="0"/>
              <a:buChar char="•"/>
            </a:pPr>
            <a:r>
              <a:rPr lang="en-US" sz="2000" dirty="0"/>
              <a:t>Degrees</a:t>
            </a:r>
          </a:p>
          <a:p>
            <a:pPr marL="342900" indent="-342900">
              <a:spcBef>
                <a:spcPts val="0"/>
              </a:spcBef>
              <a:spcAft>
                <a:spcPts val="0"/>
              </a:spcAft>
              <a:buClr>
                <a:schemeClr val="bg1"/>
              </a:buClr>
              <a:buFont typeface="Arial" panose="020B0604020202020204" pitchFamily="34" charset="0"/>
              <a:buChar char="•"/>
            </a:pPr>
            <a:r>
              <a:rPr lang="en-US" sz="2000" dirty="0"/>
              <a:t>Post-Training Positions</a:t>
            </a:r>
          </a:p>
          <a:p>
            <a:pPr marL="342900" indent="-342900">
              <a:spcBef>
                <a:spcPts val="0"/>
              </a:spcBef>
              <a:spcAft>
                <a:spcPts val="0"/>
              </a:spcAft>
              <a:buClr>
                <a:schemeClr val="bg1"/>
              </a:buClr>
              <a:buFont typeface="Arial" panose="020B0604020202020204" pitchFamily="34" charset="0"/>
              <a:buChar char="•"/>
            </a:pPr>
            <a:r>
              <a:rPr lang="en-US" sz="2000" dirty="0"/>
              <a:t>Subsequent Grants</a:t>
            </a:r>
          </a:p>
          <a:p>
            <a:pPr marL="342900" indent="-342900">
              <a:spcBef>
                <a:spcPts val="0"/>
              </a:spcBef>
              <a:spcAft>
                <a:spcPts val="0"/>
              </a:spcAft>
              <a:buClr>
                <a:schemeClr val="bg1"/>
              </a:buClr>
              <a:buFont typeface="Arial" panose="020B0604020202020204" pitchFamily="34" charset="0"/>
              <a:buChar char="•"/>
            </a:pPr>
            <a:r>
              <a:rPr lang="en-US" sz="2000" dirty="0"/>
              <a:t>Publications</a:t>
            </a:r>
          </a:p>
          <a:p>
            <a:pPr>
              <a:buClr>
                <a:schemeClr val="bg1"/>
              </a:buClr>
            </a:pPr>
            <a:endParaRPr lang="en-US" sz="2000" dirty="0"/>
          </a:p>
          <a:p>
            <a:pPr>
              <a:buClr>
                <a:schemeClr val="bg1"/>
              </a:buCl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16881" y="832018"/>
            <a:ext cx="3612972" cy="1484689"/>
          </a:xfrm>
        </p:spPr>
        <p:txBody>
          <a:bodyPr/>
          <a:lstStyle/>
          <a:p>
            <a:r>
              <a:rPr lang="en-US" sz="3200" dirty="0"/>
              <a:t>Modify RTD: Participating Students cont.</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238786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able 5B">
            <a:extLst>
              <a:ext uri="{FF2B5EF4-FFF2-40B4-BE49-F238E27FC236}">
                <a16:creationId xmlns:a16="http://schemas.microsoft.com/office/drawing/2014/main" id="{C5B3885F-4BEA-45A6-B1E4-51AF675D5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70" y="3546064"/>
            <a:ext cx="7963062" cy="217539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able 5A">
            <a:extLst>
              <a:ext uri="{FF2B5EF4-FFF2-40B4-BE49-F238E27FC236}">
                <a16:creationId xmlns:a16="http://schemas.microsoft.com/office/drawing/2014/main" id="{0ED82781-3A34-41D8-B30E-5E347E2CB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670" y="746126"/>
            <a:ext cx="7909997" cy="262369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16881" y="2045321"/>
            <a:ext cx="3641630" cy="4371348"/>
          </a:xfrm>
        </p:spPr>
        <p:txBody>
          <a:bodyPr/>
          <a:lstStyle/>
          <a:p>
            <a:pPr>
              <a:buClr>
                <a:schemeClr val="bg1"/>
              </a:buClr>
            </a:pPr>
            <a:r>
              <a:rPr lang="en-US" sz="2000" dirty="0"/>
              <a:t>The information that is populated into Tables 5A (predoc) and 5B (postdoc) is drawn from publication data in the Participating Trainees and Participating Students section accessed from the RTD menu.</a:t>
            </a:r>
          </a:p>
          <a:p>
            <a:pPr>
              <a:buClr>
                <a:schemeClr val="bg1"/>
              </a:buCl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16881" y="832018"/>
            <a:ext cx="3612972" cy="1127411"/>
          </a:xfrm>
        </p:spPr>
        <p:txBody>
          <a:bodyPr/>
          <a:lstStyle/>
          <a:p>
            <a:r>
              <a:rPr lang="en-US" sz="3200" dirty="0"/>
              <a:t>Generate</a:t>
            </a:r>
            <a:br>
              <a:rPr lang="en-US" sz="3200" dirty="0"/>
            </a:br>
            <a:r>
              <a:rPr lang="en-US" sz="3200" dirty="0"/>
              <a:t>Table 5</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4228479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Predoctoral Applicant and Entrant Counts and Characteristics screen. User may update: Counts for Department or Program&#10;and &#10;Characteristics for:&#10;GPA&#10;Research Experience&#10;Prior Insitutions&#10;Diveristy"/>
          <p:cNvPicPr>
            <a:picLocks noChangeAspect="1"/>
          </p:cNvPicPr>
          <p:nvPr/>
        </p:nvPicPr>
        <p:blipFill>
          <a:blip r:embed="rId2"/>
          <a:stretch>
            <a:fillRect/>
          </a:stretch>
        </p:blipFill>
        <p:spPr>
          <a:xfrm>
            <a:off x="6179467" y="1609314"/>
            <a:ext cx="5743242" cy="488505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9" descr="Screenshot of Applicants and Entrants screen"/>
          <p:cNvGrpSpPr/>
          <p:nvPr/>
        </p:nvGrpSpPr>
        <p:grpSpPr>
          <a:xfrm>
            <a:off x="3491079" y="339953"/>
            <a:ext cx="8375210" cy="2862731"/>
            <a:chOff x="3491079" y="339953"/>
            <a:chExt cx="8375210" cy="2862731"/>
          </a:xfrm>
        </p:grpSpPr>
        <p:pic>
          <p:nvPicPr>
            <p:cNvPr id="9" name="Picture 8" title="&quot;"/>
            <p:cNvPicPr>
              <a:picLocks noChangeAspect="1"/>
            </p:cNvPicPr>
            <p:nvPr/>
          </p:nvPicPr>
          <p:blipFill rotWithShape="1">
            <a:blip r:embed="rId3"/>
            <a:srcRect b="12385"/>
            <a:stretch/>
          </p:blipFill>
          <p:spPr>
            <a:xfrm>
              <a:off x="3881661" y="339953"/>
              <a:ext cx="7984628" cy="1257353"/>
            </a:xfrm>
            <a:prstGeom prst="rect">
              <a:avLst/>
            </a:prstGeom>
          </p:spPr>
        </p:pic>
        <p:sp>
          <p:nvSpPr>
            <p:cNvPr id="8" name="Rounded Rectangular Callout 7"/>
            <p:cNvSpPr/>
            <p:nvPr/>
          </p:nvSpPr>
          <p:spPr>
            <a:xfrm>
              <a:off x="3491079" y="2011214"/>
              <a:ext cx="2581144" cy="1191470"/>
            </a:xfrm>
            <a:prstGeom prst="wedgeRoundRectCallout">
              <a:avLst>
                <a:gd name="adj1" fmla="val 16773"/>
                <a:gd name="adj2" fmla="val -10156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Select the Applicant and Entrant category to provide counts and characteristics.</a:t>
              </a:r>
            </a:p>
          </p:txBody>
        </p:sp>
      </p:grpSp>
      <p:sp>
        <p:nvSpPr>
          <p:cNvPr id="3" name="Text Placeholder 2"/>
          <p:cNvSpPr>
            <a:spLocks noGrp="1"/>
          </p:cNvSpPr>
          <p:nvPr>
            <p:ph type="body" idx="1"/>
          </p:nvPr>
        </p:nvSpPr>
        <p:spPr>
          <a:xfrm>
            <a:off x="245539" y="2645615"/>
            <a:ext cx="3276392" cy="3729866"/>
          </a:xfrm>
        </p:spPr>
        <p:txBody>
          <a:bodyPr/>
          <a:lstStyle/>
          <a:p>
            <a:pPr>
              <a:buClr>
                <a:schemeClr val="bg1"/>
              </a:buClr>
            </a:pPr>
            <a:r>
              <a:rPr lang="en-US" sz="2000" dirty="0"/>
              <a:t>Utilize for New, Renewal or Revision RTDs.</a:t>
            </a:r>
          </a:p>
          <a:p>
            <a:pPr>
              <a:buClr>
                <a:schemeClr val="bg1"/>
              </a:buClr>
            </a:pPr>
            <a:r>
              <a:rPr lang="en-US" sz="2000" dirty="0"/>
              <a:t>Entering Start year of the most recently completed academic year sets up the last 5 academic years.</a:t>
            </a:r>
          </a:p>
          <a:p>
            <a:pPr>
              <a:buClr>
                <a:schemeClr val="bg1"/>
              </a:buClr>
            </a:pPr>
            <a:r>
              <a:rPr lang="en-US" sz="2000" dirty="0"/>
              <a:t>You will be given the option to enter data for Pre-Docs and Post-Docs.</a:t>
            </a:r>
          </a:p>
        </p:txBody>
      </p:sp>
      <p:sp>
        <p:nvSpPr>
          <p:cNvPr id="2" name="Title 1"/>
          <p:cNvSpPr>
            <a:spLocks noGrp="1"/>
          </p:cNvSpPr>
          <p:nvPr>
            <p:ph type="title"/>
          </p:nvPr>
        </p:nvSpPr>
        <p:spPr>
          <a:xfrm>
            <a:off x="230794" y="873210"/>
            <a:ext cx="3612972" cy="1524002"/>
          </a:xfrm>
        </p:spPr>
        <p:txBody>
          <a:bodyPr/>
          <a:lstStyle/>
          <a:p>
            <a:r>
              <a:rPr lang="en-US" sz="3200" dirty="0"/>
              <a:t>Modify RTD: Applicants and Entrants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32681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sample table 6B part 2">
            <a:extLst>
              <a:ext uri="{FF2B5EF4-FFF2-40B4-BE49-F238E27FC236}">
                <a16:creationId xmlns:a16="http://schemas.microsoft.com/office/drawing/2014/main" id="{ECFCBB83-EBF7-4D7A-816F-16708B419E82}"/>
              </a:ext>
            </a:extLst>
          </p:cNvPr>
          <p:cNvPicPr>
            <a:picLocks noChangeAspect="1"/>
          </p:cNvPicPr>
          <p:nvPr/>
        </p:nvPicPr>
        <p:blipFill>
          <a:blip r:embed="rId2"/>
          <a:stretch>
            <a:fillRect/>
          </a:stretch>
        </p:blipFill>
        <p:spPr>
          <a:xfrm>
            <a:off x="4005777" y="3140722"/>
            <a:ext cx="8014773" cy="2345159"/>
          </a:xfrm>
          <a:prstGeom prst="rect">
            <a:avLst/>
          </a:prstGeom>
        </p:spPr>
      </p:pic>
      <p:pic>
        <p:nvPicPr>
          <p:cNvPr id="4" name="Picture 3" descr="Screenshot of sample table 6B Part 1">
            <a:extLst>
              <a:ext uri="{FF2B5EF4-FFF2-40B4-BE49-F238E27FC236}">
                <a16:creationId xmlns:a16="http://schemas.microsoft.com/office/drawing/2014/main" id="{F5A61DA2-11BA-4A13-9B7E-CF0D0D2E6703}"/>
              </a:ext>
            </a:extLst>
          </p:cNvPr>
          <p:cNvPicPr>
            <a:picLocks noChangeAspect="1"/>
          </p:cNvPicPr>
          <p:nvPr/>
        </p:nvPicPr>
        <p:blipFill>
          <a:blip r:embed="rId3"/>
          <a:stretch>
            <a:fillRect/>
          </a:stretch>
        </p:blipFill>
        <p:spPr>
          <a:xfrm>
            <a:off x="4005777" y="643811"/>
            <a:ext cx="7940684" cy="2496911"/>
          </a:xfrm>
          <a:prstGeom prst="rect">
            <a:avLst/>
          </a:prstGeom>
        </p:spPr>
      </p:pic>
      <p:sp>
        <p:nvSpPr>
          <p:cNvPr id="3" name="Text Placeholder 2"/>
          <p:cNvSpPr>
            <a:spLocks noGrp="1"/>
          </p:cNvSpPr>
          <p:nvPr>
            <p:ph type="body" idx="1"/>
          </p:nvPr>
        </p:nvSpPr>
        <p:spPr>
          <a:xfrm>
            <a:off x="245539" y="2217141"/>
            <a:ext cx="3276392" cy="4158340"/>
          </a:xfrm>
        </p:spPr>
        <p:txBody>
          <a:bodyPr/>
          <a:lstStyle/>
          <a:p>
            <a:pPr>
              <a:buClr>
                <a:schemeClr val="bg1"/>
              </a:buClr>
            </a:pPr>
            <a:r>
              <a:rPr lang="en-US" sz="2000" dirty="0"/>
              <a:t>The information that is populated into Tables 6A (predoc) and 6B (postdoc) is drawn from Applicants and Entrants section.</a:t>
            </a:r>
          </a:p>
        </p:txBody>
      </p:sp>
      <p:sp>
        <p:nvSpPr>
          <p:cNvPr id="2" name="Title 1"/>
          <p:cNvSpPr>
            <a:spLocks noGrp="1"/>
          </p:cNvSpPr>
          <p:nvPr>
            <p:ph type="title"/>
          </p:nvPr>
        </p:nvSpPr>
        <p:spPr>
          <a:xfrm>
            <a:off x="230794" y="873210"/>
            <a:ext cx="3612972" cy="1216847"/>
          </a:xfrm>
        </p:spPr>
        <p:txBody>
          <a:bodyPr/>
          <a:lstStyle/>
          <a:p>
            <a:r>
              <a:rPr lang="en-US" sz="3200" dirty="0"/>
              <a:t>Generate </a:t>
            </a:r>
            <a:br>
              <a:rPr lang="en-US" sz="3200" dirty="0"/>
            </a:br>
            <a:r>
              <a:rPr lang="en-US" sz="3200" dirty="0"/>
              <a:t>Table 6</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728379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Appointments Training Positions Awarded screen. &#10;"/>
          <p:cNvPicPr>
            <a:picLocks noChangeAspect="1"/>
          </p:cNvPicPr>
          <p:nvPr/>
        </p:nvPicPr>
        <p:blipFill>
          <a:blip r:embed="rId2"/>
          <a:stretch>
            <a:fillRect/>
          </a:stretch>
        </p:blipFill>
        <p:spPr>
          <a:xfrm>
            <a:off x="4534251" y="436670"/>
            <a:ext cx="6585093" cy="5908460"/>
          </a:xfrm>
          <a:prstGeom prst="rect">
            <a:avLst/>
          </a:prstGeom>
        </p:spPr>
      </p:pic>
      <p:sp>
        <p:nvSpPr>
          <p:cNvPr id="3" name="Text Placeholder 2"/>
          <p:cNvSpPr>
            <a:spLocks noGrp="1"/>
          </p:cNvSpPr>
          <p:nvPr>
            <p:ph type="body" idx="1"/>
          </p:nvPr>
        </p:nvSpPr>
        <p:spPr>
          <a:xfrm>
            <a:off x="245539" y="2266672"/>
            <a:ext cx="3616410" cy="4134127"/>
          </a:xfrm>
        </p:spPr>
        <p:txBody>
          <a:bodyPr/>
          <a:lstStyle/>
          <a:p>
            <a:pPr>
              <a:spcAft>
                <a:spcPts val="0"/>
              </a:spcAft>
              <a:buClr>
                <a:schemeClr val="bg1"/>
              </a:buClr>
            </a:pPr>
            <a:r>
              <a:rPr lang="en-US" sz="2000" dirty="0"/>
              <a:t>Utilize for Renewal or Revision RTDs.</a:t>
            </a:r>
          </a:p>
          <a:p>
            <a:pPr>
              <a:spcAft>
                <a:spcPts val="0"/>
              </a:spcAft>
              <a:buClr>
                <a:schemeClr val="bg1"/>
              </a:buClr>
            </a:pPr>
            <a:endParaRPr lang="en-US" sz="2000" dirty="0"/>
          </a:p>
          <a:p>
            <a:pPr>
              <a:spcAft>
                <a:spcPts val="0"/>
              </a:spcAft>
              <a:buClr>
                <a:schemeClr val="bg1"/>
              </a:buClr>
            </a:pPr>
            <a:r>
              <a:rPr lang="en-US" sz="2000" dirty="0"/>
              <a:t>Awarded Positions displayed as read-only from eRA database.</a:t>
            </a:r>
          </a:p>
          <a:p>
            <a:pPr>
              <a:spcAft>
                <a:spcPts val="0"/>
              </a:spcAft>
              <a:buClr>
                <a:schemeClr val="bg1"/>
              </a:buClr>
            </a:pPr>
            <a:endParaRPr lang="en-US" sz="2000" dirty="0"/>
          </a:p>
          <a:p>
            <a:pPr>
              <a:spcAft>
                <a:spcPts val="0"/>
              </a:spcAft>
              <a:buClr>
                <a:schemeClr val="bg1"/>
              </a:buClr>
            </a:pPr>
            <a:r>
              <a:rPr lang="en-US" sz="2000" dirty="0"/>
              <a:t>User enters Appointed Positions.</a:t>
            </a:r>
          </a:p>
        </p:txBody>
      </p:sp>
      <p:sp>
        <p:nvSpPr>
          <p:cNvPr id="2" name="Title 1"/>
          <p:cNvSpPr>
            <a:spLocks noGrp="1"/>
          </p:cNvSpPr>
          <p:nvPr>
            <p:ph type="title"/>
          </p:nvPr>
        </p:nvSpPr>
        <p:spPr>
          <a:xfrm>
            <a:off x="245539" y="995653"/>
            <a:ext cx="3616410" cy="1021492"/>
          </a:xfrm>
        </p:spPr>
        <p:txBody>
          <a:bodyPr/>
          <a:lstStyle/>
          <a:p>
            <a:r>
              <a:rPr lang="en-US" sz="3200" dirty="0"/>
              <a:t>Modify RTD: Appointments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671207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able 7">
            <a:extLst>
              <a:ext uri="{FF2B5EF4-FFF2-40B4-BE49-F238E27FC236}">
                <a16:creationId xmlns:a16="http://schemas.microsoft.com/office/drawing/2014/main" id="{95D39B37-0BEE-4D17-9B11-E85DE7876C8D}"/>
              </a:ext>
            </a:extLst>
          </p:cNvPr>
          <p:cNvPicPr>
            <a:picLocks noChangeAspect="1"/>
          </p:cNvPicPr>
          <p:nvPr/>
        </p:nvPicPr>
        <p:blipFill>
          <a:blip r:embed="rId2"/>
          <a:stretch>
            <a:fillRect/>
          </a:stretch>
        </p:blipFill>
        <p:spPr>
          <a:xfrm>
            <a:off x="3861949" y="1129001"/>
            <a:ext cx="8111477" cy="5001208"/>
          </a:xfrm>
          <a:prstGeom prst="rect">
            <a:avLst/>
          </a:prstGeom>
        </p:spPr>
      </p:pic>
      <p:sp>
        <p:nvSpPr>
          <p:cNvPr id="3" name="Text Placeholder 2"/>
          <p:cNvSpPr>
            <a:spLocks noGrp="1"/>
          </p:cNvSpPr>
          <p:nvPr>
            <p:ph type="body" idx="1"/>
          </p:nvPr>
        </p:nvSpPr>
        <p:spPr>
          <a:xfrm>
            <a:off x="245539" y="2126707"/>
            <a:ext cx="3616410" cy="4134127"/>
          </a:xfrm>
        </p:spPr>
        <p:txBody>
          <a:bodyPr/>
          <a:lstStyle/>
          <a:p>
            <a:pPr>
              <a:buClr>
                <a:schemeClr val="bg1"/>
              </a:buClr>
            </a:pPr>
            <a:r>
              <a:rPr lang="en-US" sz="2000" dirty="0"/>
              <a:t>The information that is populated into Tables 7 is drawn from Appointments section accessed from the RTD menu.</a:t>
            </a:r>
          </a:p>
        </p:txBody>
      </p:sp>
      <p:sp>
        <p:nvSpPr>
          <p:cNvPr id="2" name="Title 1"/>
          <p:cNvSpPr>
            <a:spLocks noGrp="1"/>
          </p:cNvSpPr>
          <p:nvPr>
            <p:ph type="title"/>
          </p:nvPr>
        </p:nvSpPr>
        <p:spPr>
          <a:xfrm>
            <a:off x="245539" y="995653"/>
            <a:ext cx="3616410" cy="1021492"/>
          </a:xfrm>
        </p:spPr>
        <p:txBody>
          <a:bodyPr/>
          <a:lstStyle/>
          <a:p>
            <a:r>
              <a:rPr lang="en-US" sz="3200" dirty="0"/>
              <a:t>Generate </a:t>
            </a:r>
            <a:br>
              <a:rPr lang="en-US" sz="3200" dirty="0"/>
            </a:br>
            <a:r>
              <a:rPr lang="en-US" sz="3200" dirty="0"/>
              <a:t>Table 7</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87353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573798"/>
            <a:ext cx="11591925"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1F497D">
                    <a:lumMod val="75000"/>
                  </a:srgbClr>
                </a:solidFill>
                <a:effectLst/>
                <a:uLnTx/>
                <a:uFillTx/>
                <a:latin typeface="Georgia"/>
                <a:ea typeface="+mn-ea"/>
                <a:cs typeface="+mn-cs"/>
              </a:rPr>
              <a:t>xTract</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pre-populates data when available either from Personal Profile, eRA Systems, and xTrain itself.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Certain data created within xTRACT is available to all users, for example, user profiles, and related data such as degrees. To find a profile someone created, search for the person’s name, and make sure to search for people not affiliated with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If a profile has been set up with the person’s support and degrees, this information will be available when they are added to an RTD.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xTRACT does not update personal profiles of users, any changes made in xTRACT stay in xTRACT.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If an individual has an eRA Commons account, please use it in RTDs, rather than create a profile for them in xTRACT, as a profile will not pre-populate the individual's data that exists on their eRA Commons account.</a:t>
            </a:r>
          </a:p>
        </p:txBody>
      </p:sp>
      <p:sp>
        <p:nvSpPr>
          <p:cNvPr id="2" name="Title 1"/>
          <p:cNvSpPr>
            <a:spLocks noGrp="1"/>
          </p:cNvSpPr>
          <p:nvPr>
            <p:ph type="title"/>
          </p:nvPr>
        </p:nvSpPr>
        <p:spPr>
          <a:xfrm>
            <a:off x="963084" y="279400"/>
            <a:ext cx="10363200" cy="1524000"/>
          </a:xfrm>
        </p:spPr>
        <p:txBody>
          <a:bodyPr>
            <a:normAutofit/>
          </a:bodyPr>
          <a:lstStyle/>
          <a:p>
            <a:r>
              <a:rPr lang="en-US" sz="4400" dirty="0"/>
              <a:t>xTRACT Pre-Populates Data</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397031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5757" y="2539931"/>
            <a:ext cx="10972800" cy="2585323"/>
          </a:xfrm>
          <a:prstGeom prst="rect">
            <a:avLst/>
          </a:prstGeom>
        </p:spPr>
        <p:txBody>
          <a:bodyPr wrap="square">
            <a:spAutoFit/>
          </a:bodyPr>
          <a:lstStyle/>
          <a:p>
            <a:pPr marL="228600" indent="-228600">
              <a:buFont typeface="Arial" pitchFamily="34" charset="0"/>
              <a:buChar char="•"/>
              <a:defRPr/>
            </a:pPr>
            <a:r>
              <a:rPr lang="en-US" dirty="0" err="1">
                <a:solidFill>
                  <a:schemeClr val="tx2">
                    <a:lumMod val="75000"/>
                  </a:schemeClr>
                </a:solidFill>
              </a:rPr>
              <a:t>xTRACT</a:t>
            </a:r>
            <a:r>
              <a:rPr lang="en-US" dirty="0">
                <a:solidFill>
                  <a:schemeClr val="tx2">
                    <a:lumMod val="75000"/>
                  </a:schemeClr>
                </a:solidFill>
              </a:rPr>
              <a:t> Online Help: </a:t>
            </a:r>
            <a:r>
              <a:rPr lang="en-US" dirty="0">
                <a:solidFill>
                  <a:schemeClr val="tx2">
                    <a:lumMod val="75000"/>
                  </a:schemeClr>
                </a:solidFill>
                <a:hlinkClick r:id="rId2"/>
              </a:rPr>
              <a:t>https://era.nih.gov/erahelp/xtract/</a:t>
            </a: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r>
              <a:rPr lang="en-US" dirty="0" err="1">
                <a:solidFill>
                  <a:schemeClr val="tx2">
                    <a:lumMod val="75000"/>
                  </a:schemeClr>
                </a:solidFill>
              </a:rPr>
              <a:t>xTRACT</a:t>
            </a:r>
            <a:r>
              <a:rPr lang="en-US" dirty="0">
                <a:solidFill>
                  <a:schemeClr val="tx2">
                    <a:lumMod val="75000"/>
                  </a:schemeClr>
                </a:solidFill>
              </a:rPr>
              <a:t> User Guide: </a:t>
            </a:r>
            <a:r>
              <a:rPr lang="en-US" dirty="0">
                <a:solidFill>
                  <a:schemeClr val="tx2">
                    <a:lumMod val="75000"/>
                  </a:schemeClr>
                </a:solidFill>
                <a:hlinkClick r:id="rId3"/>
              </a:rPr>
              <a:t>https://era.nih.gov/files/_userguide.pdf</a:t>
            </a: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r>
              <a:rPr lang="en-US" dirty="0">
                <a:solidFill>
                  <a:schemeClr val="tx2">
                    <a:lumMod val="75000"/>
                  </a:schemeClr>
                </a:solidFill>
              </a:rPr>
              <a:t>Training Tables: </a:t>
            </a:r>
            <a:r>
              <a:rPr lang="en-US" dirty="0">
                <a:solidFill>
                  <a:schemeClr val="tx2">
                    <a:lumMod val="75000"/>
                  </a:schemeClr>
                </a:solidFill>
                <a:hlinkClick r:id="rId4"/>
              </a:rPr>
              <a:t>https://grants.nih.gov/grants/funding/datatables/Consolidated_Training_Tables.pdf</a:t>
            </a: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r>
              <a:rPr lang="en-US" dirty="0"/>
              <a:t>  </a:t>
            </a:r>
            <a:r>
              <a:rPr lang="en-US" dirty="0">
                <a:solidFill>
                  <a:schemeClr val="tx2">
                    <a:lumMod val="75000"/>
                  </a:schemeClr>
                </a:solidFill>
              </a:rPr>
              <a:t>Instructional videos: </a:t>
            </a:r>
            <a:r>
              <a:rPr lang="en-US" u="sng" dirty="0">
                <a:hlinkClick r:id="rId5"/>
              </a:rPr>
              <a:t>https://era.nih.gov/era_training/era_videos.cfm#xTRACT</a:t>
            </a:r>
            <a:endParaRPr lang="en-US" dirty="0"/>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sz="4400" dirty="0" err="1"/>
              <a:t>xTRACT</a:t>
            </a:r>
            <a:r>
              <a:rPr lang="en-US" sz="4400" dirty="0"/>
              <a:t> Resource Links</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40</a:t>
            </a:fld>
            <a:endParaRPr lang="en-US" dirty="0">
              <a:solidFill>
                <a:srgbClr val="9BBB59">
                  <a:shade val="75000"/>
                </a:srgbClr>
              </a:solidFill>
            </a:endParaRPr>
          </a:p>
        </p:txBody>
      </p:sp>
    </p:spTree>
    <p:extLst>
      <p:ext uri="{BB962C8B-B14F-4D97-AF65-F5344CB8AC3E}">
        <p14:creationId xmlns:p14="http://schemas.microsoft.com/office/powerpoint/2010/main" val="2282020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135" y="2740027"/>
            <a:ext cx="11714206" cy="2123658"/>
          </a:xfrm>
          <a:prstGeom prst="rect">
            <a:avLst/>
          </a:prstGeom>
        </p:spPr>
        <p:txBody>
          <a:bodyPr wrap="square">
            <a:spAutoFit/>
          </a:bodyPr>
          <a:lstStyle/>
          <a:p>
            <a:pPr>
              <a:defRPr/>
            </a:pPr>
            <a:r>
              <a:rPr lang="en-US" dirty="0">
                <a:solidFill>
                  <a:schemeClr val="tx2">
                    <a:lumMod val="75000"/>
                  </a:schemeClr>
                </a:solidFill>
              </a:rPr>
              <a:t>xTrain is an application that allows program directors/principal investigators, university administrators, and trainees to electronically prepare and submit PHS 2271 Statement of Appointment Forms (2271) and PHS 416-7 Termination Notices (TN) associated with institutional research training grants, institutional career development awards, individual fellowships, and research education awards. </a:t>
            </a:r>
          </a:p>
          <a:p>
            <a:pPr marL="285750" indent="-285750">
              <a:buFont typeface="Arial" panose="020B0604020202020204" pitchFamily="34" charset="0"/>
              <a:buChar char="•"/>
              <a:defRPr/>
            </a:pPr>
            <a:endParaRPr lang="en-US" dirty="0">
              <a:solidFill>
                <a:schemeClr val="tx2">
                  <a:lumMod val="75000"/>
                </a:schemeClr>
              </a:solidFill>
            </a:endParaRPr>
          </a:p>
          <a:p>
            <a:pPr>
              <a:defRPr/>
            </a:pPr>
            <a:r>
              <a:rPr lang="en-US" dirty="0">
                <a:solidFill>
                  <a:schemeClr val="tx2">
                    <a:lumMod val="75000"/>
                  </a:schemeClr>
                </a:solidFill>
              </a:rPr>
              <a:t>Agency staff also uses xTrain to review and process the appointments and termination notices that are submitted electronically. </a:t>
            </a:r>
          </a:p>
          <a:p>
            <a:pPr marL="228600" indent="-228600">
              <a:buFont typeface="Arial" pitchFamily="34" charset="0"/>
              <a:buChar char="•"/>
              <a:defRPr/>
            </a:pPr>
            <a:endParaRPr lang="en-US" sz="600"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dirty="0"/>
              <a:t>What is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41</a:t>
            </a:fld>
            <a:endParaRPr lang="en-US" dirty="0">
              <a:solidFill>
                <a:srgbClr val="9BBB59">
                  <a:shade val="75000"/>
                </a:srgbClr>
              </a:solidFill>
            </a:endParaRPr>
          </a:p>
        </p:txBody>
      </p:sp>
    </p:spTree>
    <p:extLst>
      <p:ext uri="{BB962C8B-B14F-4D97-AF65-F5344CB8AC3E}">
        <p14:creationId xmlns:p14="http://schemas.microsoft.com/office/powerpoint/2010/main" val="2572162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eRA Commons header"/>
          <p:cNvGrpSpPr/>
          <p:nvPr/>
        </p:nvGrpSpPr>
        <p:grpSpPr>
          <a:xfrm>
            <a:off x="1828800" y="3292561"/>
            <a:ext cx="10109629" cy="3140294"/>
            <a:chOff x="1828800" y="3292561"/>
            <a:chExt cx="10109629" cy="3140294"/>
          </a:xfrm>
        </p:grpSpPr>
        <p:pic>
          <p:nvPicPr>
            <p:cNvPr id="8" name="Picture 7" title="&quot;"/>
            <p:cNvPicPr>
              <a:picLocks noChangeAspect="1"/>
            </p:cNvPicPr>
            <p:nvPr/>
          </p:nvPicPr>
          <p:blipFill>
            <a:blip r:embed="rId2"/>
            <a:stretch>
              <a:fillRect/>
            </a:stretch>
          </p:blipFill>
          <p:spPr>
            <a:xfrm>
              <a:off x="1828800" y="4769144"/>
              <a:ext cx="10109629" cy="1663711"/>
            </a:xfrm>
            <a:prstGeom prst="rect">
              <a:avLst/>
            </a:prstGeom>
          </p:spPr>
        </p:pic>
        <p:sp>
          <p:nvSpPr>
            <p:cNvPr id="9" name="Rounded Rectangular Callout 8"/>
            <p:cNvSpPr/>
            <p:nvPr/>
          </p:nvSpPr>
          <p:spPr>
            <a:xfrm>
              <a:off x="6370939" y="3292561"/>
              <a:ext cx="4590290" cy="993688"/>
            </a:xfrm>
            <a:prstGeom prst="wedgeRoundRectCallout">
              <a:avLst>
                <a:gd name="adj1" fmla="val 36691"/>
                <a:gd name="adj2" fmla="val 15653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Click on the Institution hyperlink to change the “Default Institution” if there are multiple affiliations</a:t>
              </a:r>
            </a:p>
          </p:txBody>
        </p:sp>
      </p:grpSp>
      <p:sp>
        <p:nvSpPr>
          <p:cNvPr id="4" name="Content Placeholder 3"/>
          <p:cNvSpPr>
            <a:spLocks noGrp="1"/>
          </p:cNvSpPr>
          <p:nvPr>
            <p:ph sz="quarter" idx="13"/>
          </p:nvPr>
        </p:nvSpPr>
        <p:spPr>
          <a:xfrm>
            <a:off x="4165600" y="1013254"/>
            <a:ext cx="7518400" cy="5082746"/>
          </a:xfrm>
        </p:spPr>
        <p:txBody>
          <a:bodyPr/>
          <a:lstStyle/>
          <a:p>
            <a:pPr marL="0" indent="0">
              <a:buNone/>
            </a:pPr>
            <a:r>
              <a:rPr lang="en-US" sz="2400" dirty="0">
                <a:solidFill>
                  <a:srgbClr val="1F497D"/>
                </a:solidFill>
              </a:rPr>
              <a:t>The xTrain functions available to users are based on the “roles” associated with their accounts. If a user has a Trainee Role and a PD/PI role they will have the option to view “My Appointments and Terminations” or “My Grants”.</a:t>
            </a:r>
          </a:p>
          <a:p>
            <a:endParaRPr lang="en-US" sz="2400" dirty="0">
              <a:solidFill>
                <a:srgbClr val="1F497D"/>
              </a:solidFill>
            </a:endParaRPr>
          </a:p>
          <a:p>
            <a:endParaRPr lang="en-US" sz="2400" dirty="0">
              <a:solidFill>
                <a:srgbClr val="1F497D"/>
              </a:solidFill>
            </a:endParaRPr>
          </a:p>
          <a:p>
            <a:endParaRPr lang="en-US" sz="2400" dirty="0">
              <a:solidFill>
                <a:srgbClr val="1F497D"/>
              </a:solidFill>
            </a:endParaRPr>
          </a:p>
        </p:txBody>
      </p:sp>
      <p:sp>
        <p:nvSpPr>
          <p:cNvPr id="3" name="Text Placeholder 2"/>
          <p:cNvSpPr>
            <a:spLocks noGrp="1"/>
          </p:cNvSpPr>
          <p:nvPr>
            <p:ph type="body" idx="1"/>
          </p:nvPr>
        </p:nvSpPr>
        <p:spPr>
          <a:xfrm>
            <a:off x="167779" y="1445739"/>
            <a:ext cx="3749879" cy="4144963"/>
          </a:xfrm>
        </p:spPr>
        <p:txBody>
          <a:bodyPr/>
          <a:lstStyle/>
          <a:p>
            <a:pPr>
              <a:buClr>
                <a:schemeClr val="bg1"/>
              </a:buClr>
            </a:pPr>
            <a:r>
              <a:rPr lang="en-US" sz="2000" dirty="0"/>
              <a:t>xTrain tab will appear for users with the following roles:</a:t>
            </a:r>
          </a:p>
          <a:p>
            <a:pPr marL="342900" indent="-342900">
              <a:buClr>
                <a:schemeClr val="bg1"/>
              </a:buClr>
              <a:buFont typeface="Arial" panose="020B0604020202020204" pitchFamily="34" charset="0"/>
              <a:buChar char="•"/>
            </a:pPr>
            <a:r>
              <a:rPr lang="en-US" sz="2000" dirty="0"/>
              <a:t>PD/PI </a:t>
            </a:r>
          </a:p>
          <a:p>
            <a:pPr marL="342900" indent="-342900">
              <a:buClr>
                <a:schemeClr val="bg1"/>
              </a:buClr>
              <a:buFont typeface="Arial" panose="020B0604020202020204" pitchFamily="34" charset="0"/>
              <a:buChar char="•"/>
            </a:pPr>
            <a:r>
              <a:rPr lang="en-US" sz="2000" dirty="0"/>
              <a:t>ASST</a:t>
            </a:r>
          </a:p>
          <a:p>
            <a:pPr marL="342900" indent="-342900">
              <a:buClr>
                <a:schemeClr val="bg1"/>
              </a:buClr>
              <a:buFont typeface="Arial" panose="020B0604020202020204" pitchFamily="34" charset="0"/>
              <a:buChar char="•"/>
            </a:pPr>
            <a:r>
              <a:rPr lang="en-US" sz="2000" dirty="0"/>
              <a:t>TRAINEE</a:t>
            </a:r>
          </a:p>
          <a:p>
            <a:pPr marL="342900" indent="-342900">
              <a:buClr>
                <a:schemeClr val="bg1"/>
              </a:buClr>
              <a:buFont typeface="Arial" panose="020B0604020202020204" pitchFamily="34" charset="0"/>
              <a:buChar char="•"/>
            </a:pPr>
            <a:r>
              <a:rPr lang="en-US" sz="2000" dirty="0"/>
              <a:t>BO</a:t>
            </a:r>
          </a:p>
          <a:p>
            <a:pPr marL="342900" indent="-342900">
              <a:buClr>
                <a:schemeClr val="bg1"/>
              </a:buClr>
              <a:buFont typeface="Arial" panose="020B0604020202020204" pitchFamily="34" charset="0"/>
              <a:buChar char="•"/>
            </a:pPr>
            <a:r>
              <a:rPr lang="en-US" sz="2000" dirty="0"/>
              <a:t>SPONSOR</a:t>
            </a:r>
          </a:p>
          <a:p>
            <a:pPr marL="342900" indent="-342900">
              <a:buClr>
                <a:schemeClr val="bg1"/>
              </a:buClr>
              <a:buFont typeface="Arial" panose="020B0604020202020204" pitchFamily="34" charset="0"/>
              <a:buChar char="•"/>
            </a:pPr>
            <a:endParaRPr lang="en-US" sz="2000" dirty="0"/>
          </a:p>
          <a:p>
            <a:pPr>
              <a:buClr>
                <a:schemeClr val="bg1"/>
              </a:buClr>
            </a:pPr>
            <a:endParaRPr lang="en-US" sz="2000" dirty="0"/>
          </a:p>
        </p:txBody>
      </p:sp>
      <p:sp>
        <p:nvSpPr>
          <p:cNvPr id="2" name="Title 1"/>
          <p:cNvSpPr>
            <a:spLocks noGrp="1"/>
          </p:cNvSpPr>
          <p:nvPr>
            <p:ph type="title"/>
          </p:nvPr>
        </p:nvSpPr>
        <p:spPr>
          <a:xfrm>
            <a:off x="167779" y="897922"/>
            <a:ext cx="3749879" cy="537519"/>
          </a:xfrm>
        </p:spPr>
        <p:txBody>
          <a:bodyPr/>
          <a:lstStyle/>
          <a:p>
            <a:r>
              <a:rPr lang="en-US" sz="3200" dirty="0"/>
              <a:t>Accessing xTrain</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42</a:t>
            </a:fld>
            <a:endParaRPr lang="en-US" dirty="0">
              <a:solidFill>
                <a:srgbClr val="9BBB59">
                  <a:shade val="75000"/>
                </a:srgbClr>
              </a:solidFill>
            </a:endParaRPr>
          </a:p>
        </p:txBody>
      </p:sp>
    </p:spTree>
    <p:extLst>
      <p:ext uri="{BB962C8B-B14F-4D97-AF65-F5344CB8AC3E}">
        <p14:creationId xmlns:p14="http://schemas.microsoft.com/office/powerpoint/2010/main" val="1516327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1265" y="4882811"/>
            <a:ext cx="2403380" cy="1130560"/>
          </a:xfrm>
          <a:prstGeom prst="roundRect">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Routing captures the user’s electronic signature.</a:t>
            </a:r>
          </a:p>
        </p:txBody>
      </p:sp>
      <p:sp>
        <p:nvSpPr>
          <p:cNvPr id="16" name="Text Box 18"/>
          <p:cNvSpPr txBox="1">
            <a:spLocks noChangeArrowheads="1"/>
          </p:cNvSpPr>
          <p:nvPr/>
        </p:nvSpPr>
        <p:spPr bwMode="auto">
          <a:xfrm>
            <a:off x="8493459" y="59876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4" y="4351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10" name="Line 20" descr="&quot;"/>
          <p:cNvSpPr>
            <a:spLocks noChangeShapeType="1"/>
          </p:cNvSpPr>
          <p:nvPr/>
        </p:nvSpPr>
        <p:spPr bwMode="auto">
          <a:xfrm flipV="1">
            <a:off x="5239850" y="5479452"/>
            <a:ext cx="2581876" cy="0"/>
          </a:xfrm>
          <a:prstGeom prst="line">
            <a:avLst/>
          </a:prstGeom>
          <a:noFill/>
          <a:ln w="127000">
            <a:solidFill>
              <a:srgbClr val="808080"/>
            </a:solidFill>
            <a:round/>
            <a:headEnd/>
            <a:tailEnd type="triangle" w="med" len="med"/>
          </a:ln>
        </p:spPr>
        <p:txBody>
          <a:bodyPr/>
          <a:lstStyle/>
          <a:p>
            <a:endParaRPr lang="en-US"/>
          </a:p>
        </p:txBody>
      </p:sp>
      <p:sp>
        <p:nvSpPr>
          <p:cNvPr id="24" name="Text Box 19"/>
          <p:cNvSpPr txBox="1">
            <a:spLocks noChangeArrowheads="1"/>
          </p:cNvSpPr>
          <p:nvPr/>
        </p:nvSpPr>
        <p:spPr bwMode="auto">
          <a:xfrm>
            <a:off x="5461214" y="4973109"/>
            <a:ext cx="1697572"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routes form to Agency</a:t>
            </a:r>
          </a:p>
        </p:txBody>
      </p:sp>
      <p:sp>
        <p:nvSpPr>
          <p:cNvPr id="17" name="Text Box 25"/>
          <p:cNvSpPr txBox="1">
            <a:spLocks noChangeArrowheads="1"/>
          </p:cNvSpPr>
          <p:nvPr/>
        </p:nvSpPr>
        <p:spPr bwMode="auto">
          <a:xfrm>
            <a:off x="2604641" y="5917388"/>
            <a:ext cx="956683" cy="366713"/>
          </a:xfrm>
          <a:prstGeom prst="rect">
            <a:avLst/>
          </a:prstGeom>
          <a:noFill/>
          <a:ln w="9525">
            <a:noFill/>
            <a:miter lim="800000"/>
            <a:headEnd/>
            <a:tailEnd/>
          </a:ln>
        </p:spPr>
        <p:txBody>
          <a:bodyPr wrap="square">
            <a:spAutoFit/>
          </a:bodyPr>
          <a:lstStyle/>
          <a:p>
            <a:pPr algn="ctr"/>
            <a:r>
              <a:rPr lang="en-US" b="0" dirty="0"/>
              <a:t>BO</a:t>
            </a:r>
          </a:p>
        </p:txBody>
      </p:sp>
      <p:pic>
        <p:nvPicPr>
          <p:cNvPr id="25" name="Picture 24" descr="&quot;"/>
          <p:cNvPicPr>
            <a:picLocks noChangeAspect="1" noChangeArrowheads="1"/>
          </p:cNvPicPr>
          <p:nvPr/>
        </p:nvPicPr>
        <p:blipFill>
          <a:blip r:embed="rId4" cstate="print"/>
          <a:srcRect/>
          <a:stretch>
            <a:fillRect/>
          </a:stretch>
        </p:blipFill>
        <p:spPr bwMode="auto">
          <a:xfrm>
            <a:off x="3227056" y="4812766"/>
            <a:ext cx="1758604" cy="1553444"/>
          </a:xfrm>
          <a:prstGeom prst="rect">
            <a:avLst/>
          </a:prstGeom>
          <a:noFill/>
          <a:ln w="9525">
            <a:noFill/>
            <a:miter lim="800000"/>
            <a:headEnd/>
            <a:tailEnd/>
          </a:ln>
        </p:spPr>
      </p:pic>
      <p:sp>
        <p:nvSpPr>
          <p:cNvPr id="15" name="Line 16" descr="&quot;"/>
          <p:cNvSpPr>
            <a:spLocks noChangeShapeType="1"/>
          </p:cNvSpPr>
          <p:nvPr/>
        </p:nvSpPr>
        <p:spPr bwMode="auto">
          <a:xfrm>
            <a:off x="2438400" y="3648299"/>
            <a:ext cx="1024517" cy="1529008"/>
          </a:xfrm>
          <a:prstGeom prst="line">
            <a:avLst/>
          </a:prstGeom>
          <a:noFill/>
          <a:ln w="127000">
            <a:solidFill>
              <a:srgbClr val="808080"/>
            </a:solidFill>
            <a:round/>
            <a:headEnd/>
            <a:tailEnd type="triangle" w="med" len="med"/>
          </a:ln>
        </p:spPr>
        <p:txBody>
          <a:bodyPr/>
          <a:lstStyle/>
          <a:p>
            <a:endParaRPr lang="en-US"/>
          </a:p>
        </p:txBody>
      </p:sp>
      <p:sp>
        <p:nvSpPr>
          <p:cNvPr id="26" name="Text Box 15"/>
          <p:cNvSpPr txBox="1">
            <a:spLocks noChangeArrowheads="1"/>
          </p:cNvSpPr>
          <p:nvPr/>
        </p:nvSpPr>
        <p:spPr bwMode="auto">
          <a:xfrm>
            <a:off x="1035494" y="3867623"/>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reviews form and routes it to BO</a:t>
            </a:r>
          </a:p>
        </p:txBody>
      </p:sp>
      <p:sp>
        <p:nvSpPr>
          <p:cNvPr id="11" name="Line 2" descr="&quot;"/>
          <p:cNvSpPr>
            <a:spLocks noChangeShapeType="1"/>
          </p:cNvSpPr>
          <p:nvPr/>
        </p:nvSpPr>
        <p:spPr bwMode="auto">
          <a:xfrm>
            <a:off x="4015000" y="3445251"/>
            <a:ext cx="4590001" cy="0"/>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639806" y="3101085"/>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form back to PD/PI</a:t>
            </a:r>
          </a:p>
        </p:txBody>
      </p:sp>
      <p:sp>
        <p:nvSpPr>
          <p:cNvPr id="14" name="trainee"/>
          <p:cNvSpPr txBox="1">
            <a:spLocks noChangeArrowheads="1"/>
          </p:cNvSpPr>
          <p:nvPr/>
        </p:nvSpPr>
        <p:spPr bwMode="auto">
          <a:xfrm>
            <a:off x="10200067" y="2840037"/>
            <a:ext cx="1752600" cy="366713"/>
          </a:xfrm>
          <a:prstGeom prst="rect">
            <a:avLst/>
          </a:prstGeom>
          <a:noFill/>
          <a:ln w="9525">
            <a:noFill/>
            <a:miter lim="800000"/>
            <a:headEnd/>
            <a:tailEnd/>
          </a:ln>
        </p:spPr>
        <p:txBody>
          <a:bodyPr>
            <a:spAutoFit/>
          </a:bodyPr>
          <a:lstStyle/>
          <a:p>
            <a:pPr algn="ctr"/>
            <a:r>
              <a:rPr lang="en-US" b="0" dirty="0"/>
              <a:t>TRAINEE</a:t>
            </a:r>
          </a:p>
        </p:txBody>
      </p:sp>
      <p:pic>
        <p:nvPicPr>
          <p:cNvPr id="19" name="Picture 5" title="&quot;"/>
          <p:cNvPicPr>
            <a:picLocks noChangeAspect="1" noChangeArrowheads="1"/>
          </p:cNvPicPr>
          <p:nvPr/>
        </p:nvPicPr>
        <p:blipFill>
          <a:blip r:embed="rId5" cstate="print"/>
          <a:srcRect/>
          <a:stretch>
            <a:fillRect/>
          </a:stretch>
        </p:blipFill>
        <p:spPr bwMode="auto">
          <a:xfrm>
            <a:off x="9000206" y="1681666"/>
            <a:ext cx="1537472" cy="1507550"/>
          </a:xfrm>
          <a:prstGeom prst="rect">
            <a:avLst/>
          </a:prstGeom>
          <a:noFill/>
          <a:ln w="9525">
            <a:noFill/>
            <a:miter lim="800000"/>
            <a:headEnd/>
            <a:tailEnd/>
          </a:ln>
        </p:spPr>
      </p:pic>
      <p:sp>
        <p:nvSpPr>
          <p:cNvPr id="12" name="Line 3" title="&quot;"/>
          <p:cNvSpPr>
            <a:spLocks noChangeShapeType="1"/>
          </p:cNvSpPr>
          <p:nvPr/>
        </p:nvSpPr>
        <p:spPr bwMode="auto">
          <a:xfrm>
            <a:off x="3462917" y="2127102"/>
            <a:ext cx="5262587" cy="74996"/>
          </a:xfrm>
          <a:prstGeom prst="line">
            <a:avLst/>
          </a:prstGeom>
          <a:noFill/>
          <a:ln w="127000">
            <a:solidFill>
              <a:srgbClr val="808080"/>
            </a:solidFill>
            <a:round/>
            <a:headEnd/>
            <a:tailEnd type="triangle" w="med" len="med"/>
          </a:ln>
        </p:spPr>
        <p:txBody>
          <a:bodyPr/>
          <a:lstStyle/>
          <a:p>
            <a:endParaRPr lang="en-US"/>
          </a:p>
        </p:txBody>
      </p:sp>
      <p:sp>
        <p:nvSpPr>
          <p:cNvPr id="21" name="Text Box 8"/>
          <p:cNvSpPr txBox="1">
            <a:spLocks noChangeArrowheads="1"/>
          </p:cNvSpPr>
          <p:nvPr/>
        </p:nvSpPr>
        <p:spPr bwMode="auto">
          <a:xfrm>
            <a:off x="4037368" y="1714883"/>
            <a:ext cx="3918337" cy="1015663"/>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or ASST completes and routes form to the Trainee for electronic signature.</a:t>
            </a:r>
          </a:p>
        </p:txBody>
      </p:sp>
      <p:pic>
        <p:nvPicPr>
          <p:cNvPr id="20" name="Picture 6" descr="Program Director/Principal Investigator (PD/PI; PI Role) icon"/>
          <p:cNvPicPr>
            <a:picLocks noChangeAspect="1" noChangeArrowheads="1"/>
          </p:cNvPicPr>
          <p:nvPr/>
        </p:nvPicPr>
        <p:blipFill>
          <a:blip r:embed="rId6" cstate="print"/>
          <a:srcRect/>
          <a:stretch>
            <a:fillRect/>
          </a:stretch>
        </p:blipFill>
        <p:spPr bwMode="auto">
          <a:xfrm>
            <a:off x="1737392" y="1946529"/>
            <a:ext cx="1721250" cy="1552053"/>
          </a:xfrm>
          <a:prstGeom prst="rect">
            <a:avLst/>
          </a:prstGeom>
          <a:noFill/>
          <a:ln w="9525">
            <a:noFill/>
            <a:miter lim="800000"/>
            <a:headEnd/>
            <a:tailEnd/>
          </a:ln>
        </p:spPr>
      </p:pic>
      <p:sp>
        <p:nvSpPr>
          <p:cNvPr id="13" name="PD/PI or ASST" title="&quot;"/>
          <p:cNvSpPr txBox="1">
            <a:spLocks noChangeArrowheads="1"/>
          </p:cNvSpPr>
          <p:nvPr/>
        </p:nvSpPr>
        <p:spPr bwMode="auto">
          <a:xfrm>
            <a:off x="201261" y="1998690"/>
            <a:ext cx="2295001" cy="369332"/>
          </a:xfrm>
          <a:prstGeom prst="rect">
            <a:avLst/>
          </a:prstGeom>
          <a:noFill/>
          <a:ln w="9525">
            <a:noFill/>
            <a:miter lim="800000"/>
            <a:headEnd/>
            <a:tailEnd/>
          </a:ln>
        </p:spPr>
        <p:txBody>
          <a:bodyPr wrap="square">
            <a:spAutoFit/>
          </a:bodyPr>
          <a:lstStyle/>
          <a:p>
            <a:pPr algn="ctr"/>
            <a:r>
              <a:rPr lang="en-US" b="0" dirty="0"/>
              <a:t>PD/PI or ASST</a:t>
            </a:r>
          </a:p>
        </p:txBody>
      </p:sp>
      <p:sp>
        <p:nvSpPr>
          <p:cNvPr id="5" name="Title 4"/>
          <p:cNvSpPr>
            <a:spLocks noGrp="1"/>
          </p:cNvSpPr>
          <p:nvPr>
            <p:ph type="title"/>
          </p:nvPr>
        </p:nvSpPr>
        <p:spPr/>
        <p:txBody>
          <a:bodyPr/>
          <a:lstStyle/>
          <a:p>
            <a:r>
              <a:rPr lang="en-US" dirty="0"/>
              <a:t>Example Work Flow in xTrain</a:t>
            </a:r>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43</a:t>
            </a:fld>
            <a:endParaRPr lang="en-US" dirty="0">
              <a:solidFill>
                <a:srgbClr val="9BBB59">
                  <a:shade val="75000"/>
                </a:srgbClr>
              </a:solidFill>
            </a:endParaRPr>
          </a:p>
        </p:txBody>
      </p:sp>
    </p:spTree>
    <p:extLst>
      <p:ext uri="{BB962C8B-B14F-4D97-AF65-F5344CB8AC3E}">
        <p14:creationId xmlns:p14="http://schemas.microsoft.com/office/powerpoint/2010/main" val="3235923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10626811" cy="3631763"/>
          </a:xfrm>
          <a:prstGeom prst="rect">
            <a:avLst/>
          </a:prstGeom>
        </p:spPr>
        <p:txBody>
          <a:bodyPr wrap="square">
            <a:spAutoFit/>
          </a:bodyPr>
          <a:lstStyle/>
          <a:p>
            <a:pPr>
              <a:spcAft>
                <a:spcPts val="1200"/>
              </a:spcAft>
              <a:defRPr/>
            </a:pPr>
            <a:r>
              <a:rPr lang="en-US" sz="2000" dirty="0">
                <a:solidFill>
                  <a:schemeClr val="tx2">
                    <a:lumMod val="75000"/>
                  </a:schemeClr>
                </a:solidFill>
              </a:rPr>
              <a:t>PD/PI or ASST may create, modify, route, and submit forms, based on the activity code.</a:t>
            </a:r>
          </a:p>
          <a:p>
            <a:pPr marL="800100" lvl="1" indent="-342900">
              <a:spcAft>
                <a:spcPts val="1200"/>
              </a:spcAft>
              <a:buFont typeface="Arial" panose="020B0604020202020204" pitchFamily="34" charset="0"/>
              <a:buChar char="•"/>
              <a:defRPr/>
            </a:pPr>
            <a:r>
              <a:rPr lang="en-US" sz="2000" dirty="0">
                <a:solidFill>
                  <a:schemeClr val="tx2">
                    <a:lumMod val="75000"/>
                  </a:schemeClr>
                </a:solidFill>
              </a:rPr>
              <a:t>Training (T) – work on and submit 2271, work on TN.</a:t>
            </a:r>
          </a:p>
          <a:p>
            <a:pPr marL="800100" lvl="1" indent="-342900">
              <a:spcAft>
                <a:spcPts val="1200"/>
              </a:spcAft>
              <a:buFont typeface="Arial" panose="020B0604020202020204" pitchFamily="34" charset="0"/>
              <a:buChar char="•"/>
              <a:defRPr/>
            </a:pPr>
            <a:r>
              <a:rPr lang="en-US" sz="2000" dirty="0">
                <a:solidFill>
                  <a:schemeClr val="tx2">
                    <a:lumMod val="75000"/>
                  </a:schemeClr>
                </a:solidFill>
              </a:rPr>
              <a:t>Fellowships (F) – work on TN.</a:t>
            </a:r>
          </a:p>
          <a:p>
            <a:pPr marL="800100" lvl="1" indent="-342900">
              <a:spcAft>
                <a:spcPts val="1200"/>
              </a:spcAft>
              <a:buFont typeface="Arial" panose="020B0604020202020204" pitchFamily="34" charset="0"/>
              <a:buChar char="•"/>
              <a:defRPr/>
            </a:pPr>
            <a:r>
              <a:rPr lang="en-US" sz="2000" dirty="0">
                <a:solidFill>
                  <a:schemeClr val="tx2">
                    <a:lumMod val="75000"/>
                  </a:schemeClr>
                </a:solidFill>
              </a:rPr>
              <a:t>Career Development (K/R) – work on and submit 2271 and TN.</a:t>
            </a:r>
          </a:p>
          <a:p>
            <a:pPr>
              <a:spcAft>
                <a:spcPts val="1200"/>
              </a:spcAft>
              <a:defRPr/>
            </a:pPr>
            <a:r>
              <a:rPr lang="en-US" sz="2000" dirty="0">
                <a:solidFill>
                  <a:schemeClr val="tx2">
                    <a:lumMod val="75000"/>
                  </a:schemeClr>
                </a:solidFill>
              </a:rPr>
              <a:t>Multi-PIs, can perform the same actions as the Contact PI.</a:t>
            </a:r>
          </a:p>
          <a:p>
            <a:pPr>
              <a:spcAft>
                <a:spcPts val="1200"/>
              </a:spcAft>
              <a:defRPr/>
            </a:pPr>
            <a:r>
              <a:rPr lang="en-US" sz="2000" dirty="0">
                <a:solidFill>
                  <a:schemeClr val="tx2">
                    <a:lumMod val="75000"/>
                  </a:schemeClr>
                </a:solidFill>
              </a:rPr>
              <a:t>Fellows are PD/PIs on Fellowship grants.</a:t>
            </a:r>
          </a:p>
          <a:p>
            <a:pPr>
              <a:spcAft>
                <a:spcPts val="1200"/>
              </a:spcAft>
              <a:defRPr/>
            </a:pPr>
            <a:r>
              <a:rPr lang="en-US" sz="2000" dirty="0">
                <a:solidFill>
                  <a:schemeClr val="tx2">
                    <a:lumMod val="75000"/>
                  </a:schemeClr>
                </a:solidFill>
              </a:rPr>
              <a:t>ASST must be delegated xTrain by a PD/PI on the grant, to access it in xTrain.</a:t>
            </a:r>
          </a:p>
          <a:p>
            <a:pPr>
              <a:spcAft>
                <a:spcPts val="1200"/>
              </a:spcAft>
              <a:defRPr/>
            </a:pPr>
            <a:endParaRPr lang="en-US" sz="2000" dirty="0">
              <a:solidFill>
                <a:schemeClr val="tx2">
                  <a:lumMod val="75000"/>
                </a:schemeClr>
              </a:solidFill>
            </a:endParaRPr>
          </a:p>
        </p:txBody>
      </p:sp>
      <p:sp>
        <p:nvSpPr>
          <p:cNvPr id="2" name="Title 1"/>
          <p:cNvSpPr>
            <a:spLocks noGrp="1"/>
          </p:cNvSpPr>
          <p:nvPr>
            <p:ph type="title"/>
          </p:nvPr>
        </p:nvSpPr>
        <p:spPr>
          <a:xfrm>
            <a:off x="486032" y="279400"/>
            <a:ext cx="11172568" cy="1524000"/>
          </a:xfrm>
        </p:spPr>
        <p:txBody>
          <a:bodyPr/>
          <a:lstStyle/>
          <a:p>
            <a:r>
              <a:rPr lang="en-US" dirty="0"/>
              <a:t>What do the PD/PI and ASST do in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44</a:t>
            </a:fld>
            <a:endParaRPr lang="en-US" dirty="0">
              <a:solidFill>
                <a:srgbClr val="9BBB59">
                  <a:shade val="75000"/>
                </a:srgbClr>
              </a:solidFill>
            </a:endParaRPr>
          </a:p>
        </p:txBody>
      </p:sp>
    </p:spTree>
    <p:extLst>
      <p:ext uri="{BB962C8B-B14F-4D97-AF65-F5344CB8AC3E}">
        <p14:creationId xmlns:p14="http://schemas.microsoft.com/office/powerpoint/2010/main" val="3410488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the eRA Commons Delegation screen."/>
          <p:cNvGrpSpPr/>
          <p:nvPr/>
        </p:nvGrpSpPr>
        <p:grpSpPr>
          <a:xfrm>
            <a:off x="3871784" y="914400"/>
            <a:ext cx="8246005" cy="5181125"/>
            <a:chOff x="3871784" y="914400"/>
            <a:chExt cx="8246005" cy="5181125"/>
          </a:xfrm>
        </p:grpSpPr>
        <p:pic>
          <p:nvPicPr>
            <p:cNvPr id="8" name="Picture 7" title="&quot;"/>
            <p:cNvPicPr>
              <a:picLocks noChangeAspect="1"/>
            </p:cNvPicPr>
            <p:nvPr/>
          </p:nvPicPr>
          <p:blipFill>
            <a:blip r:embed="rId2"/>
            <a:stretch>
              <a:fillRect/>
            </a:stretch>
          </p:blipFill>
          <p:spPr>
            <a:xfrm>
              <a:off x="3871784" y="2401756"/>
              <a:ext cx="8246005" cy="3693769"/>
            </a:xfrm>
            <a:prstGeom prst="rect">
              <a:avLst/>
            </a:prstGeom>
          </p:spPr>
        </p:pic>
        <p:sp>
          <p:nvSpPr>
            <p:cNvPr id="9" name="Rounded Rectangular Callout 8"/>
            <p:cNvSpPr/>
            <p:nvPr/>
          </p:nvSpPr>
          <p:spPr>
            <a:xfrm>
              <a:off x="4975654" y="914400"/>
              <a:ext cx="4753232" cy="1407513"/>
            </a:xfrm>
            <a:prstGeom prst="wedgeRoundRectCallout">
              <a:avLst>
                <a:gd name="adj1" fmla="val -44688"/>
                <a:gd name="adj2" fmla="val 15361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Delegations tab will display your current delegations. You may search for users at your institution to whom you wish to delegate xTrain or SPONSOR duties.</a:t>
              </a:r>
            </a:p>
          </p:txBody>
        </p:sp>
      </p:grpSp>
      <p:sp>
        <p:nvSpPr>
          <p:cNvPr id="3" name="Text Placeholder 2"/>
          <p:cNvSpPr>
            <a:spLocks noGrp="1"/>
          </p:cNvSpPr>
          <p:nvPr>
            <p:ph type="body" idx="1"/>
          </p:nvPr>
        </p:nvSpPr>
        <p:spPr>
          <a:xfrm>
            <a:off x="205946" y="2041051"/>
            <a:ext cx="3632886" cy="3918423"/>
          </a:xfrm>
        </p:spPr>
        <p:txBody>
          <a:bodyPr/>
          <a:lstStyle/>
          <a:p>
            <a:pPr lvl="0">
              <a:buClr>
                <a:prstClr val="white"/>
              </a:buClr>
            </a:pPr>
            <a:r>
              <a:rPr lang="en-US" sz="2000" dirty="0"/>
              <a:t>The PD/PI or the SPONSOR may delegate xTrain privileges to a user with the ASST Role.</a:t>
            </a:r>
          </a:p>
          <a:p>
            <a:pPr lvl="0">
              <a:buClr>
                <a:prstClr val="white"/>
              </a:buClr>
            </a:pPr>
            <a:r>
              <a:rPr lang="en-US" sz="2000" dirty="0"/>
              <a:t>Once delegated the ASST will have access to all of the PD/PI’s grants within xTrain.</a:t>
            </a:r>
          </a:p>
          <a:p>
            <a:pPr lvl="0">
              <a:buClr>
                <a:prstClr val="white"/>
              </a:buClr>
            </a:pPr>
            <a:r>
              <a:rPr lang="en-US" sz="2000" dirty="0"/>
              <a:t>The Sponsor delegation will allow the ASST to route forms on behalf of the SPONSOR.</a:t>
            </a:r>
          </a:p>
          <a:p>
            <a:pPr lvl="0">
              <a:buClr>
                <a:prstClr val="white"/>
              </a:buClr>
            </a:pPr>
            <a:r>
              <a:rPr lang="en-US" sz="2000" dirty="0"/>
              <a:t>ASST users may NOT submit forms to NIH.</a:t>
            </a:r>
          </a:p>
          <a:p>
            <a:endParaRPr lang="en-US" dirty="0"/>
          </a:p>
        </p:txBody>
      </p:sp>
      <p:sp>
        <p:nvSpPr>
          <p:cNvPr id="2" name="Title 1"/>
          <p:cNvSpPr>
            <a:spLocks noGrp="1"/>
          </p:cNvSpPr>
          <p:nvPr>
            <p:ph type="title"/>
          </p:nvPr>
        </p:nvSpPr>
        <p:spPr>
          <a:xfrm>
            <a:off x="205946" y="914400"/>
            <a:ext cx="3632886" cy="990600"/>
          </a:xfrm>
        </p:spPr>
        <p:txBody>
          <a:bodyPr/>
          <a:lstStyle/>
          <a:p>
            <a:r>
              <a:rPr lang="en-US" sz="3200" dirty="0"/>
              <a:t>Delegating Access to xTrain</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45</a:t>
            </a:fld>
            <a:endParaRPr lang="en-US" dirty="0">
              <a:solidFill>
                <a:srgbClr val="9BBB59">
                  <a:shade val="75000"/>
                </a:srgbClr>
              </a:solidFill>
            </a:endParaRPr>
          </a:p>
        </p:txBody>
      </p:sp>
    </p:spTree>
    <p:extLst>
      <p:ext uri="{BB962C8B-B14F-4D97-AF65-F5344CB8AC3E}">
        <p14:creationId xmlns:p14="http://schemas.microsoft.com/office/powerpoint/2010/main" val="1765238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9630032" cy="3247043"/>
          </a:xfrm>
          <a:prstGeom prst="rect">
            <a:avLst/>
          </a:prstGeom>
        </p:spPr>
        <p:txBody>
          <a:bodyPr wrap="square">
            <a:spAutoFit/>
          </a:bodyPr>
          <a:lstStyle/>
          <a:p>
            <a:pPr>
              <a:spcAft>
                <a:spcPts val="1200"/>
              </a:spcAft>
              <a:defRPr/>
            </a:pPr>
            <a:r>
              <a:rPr lang="en-US" sz="2000" dirty="0">
                <a:solidFill>
                  <a:schemeClr val="tx2">
                    <a:lumMod val="75000"/>
                  </a:schemeClr>
                </a:solidFill>
              </a:rPr>
              <a:t>The TRAINEE is the person at grantee Institution who will be appointed to a grant.</a:t>
            </a:r>
          </a:p>
          <a:p>
            <a:pPr>
              <a:spcBef>
                <a:spcPts val="600"/>
              </a:spcBef>
              <a:spcAft>
                <a:spcPts val="600"/>
              </a:spcAft>
              <a:defRPr/>
            </a:pPr>
            <a:r>
              <a:rPr lang="en-US" sz="2000" dirty="0">
                <a:solidFill>
                  <a:schemeClr val="tx2">
                    <a:lumMod val="75000"/>
                  </a:schemeClr>
                </a:solidFill>
              </a:rPr>
              <a:t>The TRAINEE is responsible for:</a:t>
            </a:r>
          </a:p>
          <a:p>
            <a:pPr marL="342900" indent="-342900">
              <a:spcBef>
                <a:spcPts val="600"/>
              </a:spcBef>
              <a:spcAft>
                <a:spcPts val="600"/>
              </a:spcAft>
              <a:buFont typeface="Arial" panose="020B0604020202020204" pitchFamily="34" charset="0"/>
              <a:buChar char="•"/>
              <a:defRPr/>
            </a:pPr>
            <a:r>
              <a:rPr lang="en-US" sz="2000" dirty="0">
                <a:solidFill>
                  <a:schemeClr val="tx2">
                    <a:lumMod val="75000"/>
                  </a:schemeClr>
                </a:solidFill>
              </a:rPr>
              <a:t>Completing their Personal Profile (PPF); the 2271 Appointment Form populates certain required fields from the PPF.</a:t>
            </a:r>
          </a:p>
          <a:p>
            <a:pPr marL="342900" indent="-342900">
              <a:spcBef>
                <a:spcPts val="600"/>
              </a:spcBef>
              <a:spcAft>
                <a:spcPts val="600"/>
              </a:spcAft>
              <a:buFont typeface="Arial" panose="020B0604020202020204" pitchFamily="34" charset="0"/>
              <a:buChar char="•"/>
              <a:defRPr/>
            </a:pPr>
            <a:r>
              <a:rPr lang="en-US" sz="2000" dirty="0">
                <a:solidFill>
                  <a:schemeClr val="tx2">
                    <a:lumMod val="75000"/>
                  </a:schemeClr>
                </a:solidFill>
              </a:rPr>
              <a:t>Electronically sign the 2271 by routing to the PD/PI. Without the Trainee’s signature, the form may not be submitted to the Agency.</a:t>
            </a:r>
          </a:p>
          <a:p>
            <a:pPr marL="342900" indent="-342900">
              <a:spcBef>
                <a:spcPts val="600"/>
              </a:spcBef>
              <a:spcAft>
                <a:spcPts val="600"/>
              </a:spcAft>
              <a:buFont typeface="Arial" panose="020B0604020202020204" pitchFamily="34" charset="0"/>
              <a:buChar char="•"/>
              <a:defRPr/>
            </a:pPr>
            <a:r>
              <a:rPr lang="en-US" sz="2000" dirty="0">
                <a:solidFill>
                  <a:schemeClr val="tx2">
                    <a:lumMod val="75000"/>
                  </a:schemeClr>
                </a:solidFill>
              </a:rPr>
              <a:t>Provide the Training Received, Post Award Information and Post Award Mailing Address on the Termination form.</a:t>
            </a:r>
          </a:p>
        </p:txBody>
      </p:sp>
      <p:sp>
        <p:nvSpPr>
          <p:cNvPr id="2" name="Title 1"/>
          <p:cNvSpPr>
            <a:spLocks noGrp="1"/>
          </p:cNvSpPr>
          <p:nvPr>
            <p:ph type="title"/>
          </p:nvPr>
        </p:nvSpPr>
        <p:spPr>
          <a:xfrm>
            <a:off x="486032" y="279400"/>
            <a:ext cx="11172568" cy="1524000"/>
          </a:xfrm>
        </p:spPr>
        <p:txBody>
          <a:bodyPr/>
          <a:lstStyle/>
          <a:p>
            <a:r>
              <a:rPr lang="en-US" dirty="0"/>
              <a:t>What does the TRAINEE do in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46</a:t>
            </a:fld>
            <a:endParaRPr lang="en-US" dirty="0">
              <a:solidFill>
                <a:srgbClr val="9BBB59">
                  <a:shade val="75000"/>
                </a:srgbClr>
              </a:solidFill>
            </a:endParaRPr>
          </a:p>
        </p:txBody>
      </p:sp>
    </p:spTree>
    <p:extLst>
      <p:ext uri="{BB962C8B-B14F-4D97-AF65-F5344CB8AC3E}">
        <p14:creationId xmlns:p14="http://schemas.microsoft.com/office/powerpoint/2010/main" val="1451106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Create New Trainee Profile screen."/>
          <p:cNvGrpSpPr/>
          <p:nvPr/>
        </p:nvGrpSpPr>
        <p:grpSpPr>
          <a:xfrm>
            <a:off x="4343529" y="3614506"/>
            <a:ext cx="6734175" cy="2384530"/>
            <a:chOff x="4343529" y="3525606"/>
            <a:chExt cx="6734175" cy="2384530"/>
          </a:xfrm>
        </p:grpSpPr>
        <p:pic>
          <p:nvPicPr>
            <p:cNvPr id="6" name="Picture 5" title="&quot;"/>
            <p:cNvPicPr>
              <a:picLocks noChangeAspect="1"/>
            </p:cNvPicPr>
            <p:nvPr/>
          </p:nvPicPr>
          <p:blipFill>
            <a:blip r:embed="rId2"/>
            <a:stretch>
              <a:fillRect/>
            </a:stretch>
          </p:blipFill>
          <p:spPr>
            <a:xfrm>
              <a:off x="4343529" y="3814636"/>
              <a:ext cx="6734175" cy="209550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7" name="Isosceles Triangle 6" title="&quot;"/>
            <p:cNvSpPr/>
            <p:nvPr/>
          </p:nvSpPr>
          <p:spPr>
            <a:xfrm>
              <a:off x="4753232" y="3525606"/>
              <a:ext cx="247136" cy="280601"/>
            </a:xfrm>
            <a:prstGeom prst="triangl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quot;"/>
            <p:cNvSpPr/>
            <p:nvPr/>
          </p:nvSpPr>
          <p:spPr>
            <a:xfrm>
              <a:off x="4772025" y="3800350"/>
              <a:ext cx="207169" cy="45719"/>
            </a:xfrm>
            <a:prstGeom prst="rect">
              <a:avLst/>
            </a:prstGeom>
            <a:solidFill>
              <a:schemeClr val="bg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descr="Screenshot of Identify Trainee Screen."/>
          <p:cNvGrpSpPr/>
          <p:nvPr/>
        </p:nvGrpSpPr>
        <p:grpSpPr>
          <a:xfrm>
            <a:off x="3912972" y="434625"/>
            <a:ext cx="8221363" cy="3180757"/>
            <a:chOff x="3912972" y="434625"/>
            <a:chExt cx="8221363" cy="3180757"/>
          </a:xfrm>
        </p:grpSpPr>
        <p:pic>
          <p:nvPicPr>
            <p:cNvPr id="4" name="Picture 3" title="&quot;"/>
            <p:cNvPicPr>
              <a:picLocks noChangeAspect="1"/>
            </p:cNvPicPr>
            <p:nvPr/>
          </p:nvPicPr>
          <p:blipFill>
            <a:blip r:embed="rId3"/>
            <a:stretch>
              <a:fillRect/>
            </a:stretch>
          </p:blipFill>
          <p:spPr>
            <a:xfrm>
              <a:off x="3912972" y="434625"/>
              <a:ext cx="7026876" cy="3180757"/>
            </a:xfrm>
            <a:prstGeom prst="rect">
              <a:avLst/>
            </a:prstGeom>
          </p:spPr>
        </p:pic>
        <p:sp>
          <p:nvSpPr>
            <p:cNvPr id="10" name="Rounded Rectangular Callout 9"/>
            <p:cNvSpPr/>
            <p:nvPr/>
          </p:nvSpPr>
          <p:spPr>
            <a:xfrm>
              <a:off x="7710616" y="1293343"/>
              <a:ext cx="4423719" cy="952673"/>
            </a:xfrm>
            <a:prstGeom prst="wedgeRoundRectCallout">
              <a:avLst>
                <a:gd name="adj1" fmla="val 4198"/>
                <a:gd name="adj2" fmla="val 13467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If the Trainee has an eRA Commons account, you may search for the account to create the appointment.</a:t>
              </a:r>
            </a:p>
          </p:txBody>
        </p:sp>
      </p:grpSp>
      <p:sp>
        <p:nvSpPr>
          <p:cNvPr id="3" name="Text Placeholder 2"/>
          <p:cNvSpPr>
            <a:spLocks noGrp="1"/>
          </p:cNvSpPr>
          <p:nvPr>
            <p:ph type="body" idx="1"/>
          </p:nvPr>
        </p:nvSpPr>
        <p:spPr>
          <a:xfrm>
            <a:off x="205946" y="1905001"/>
            <a:ext cx="3632886" cy="4054474"/>
          </a:xfrm>
        </p:spPr>
        <p:txBody>
          <a:bodyPr/>
          <a:lstStyle/>
          <a:p>
            <a:pPr>
              <a:buClr>
                <a:prstClr val="white"/>
              </a:buClr>
            </a:pPr>
            <a:r>
              <a:rPr lang="en-US" sz="2000" dirty="0"/>
              <a:t>The TRAINEE role will be added to an existing account during the  appointment process. </a:t>
            </a:r>
          </a:p>
          <a:p>
            <a:pPr>
              <a:buClr>
                <a:prstClr val="white"/>
              </a:buClr>
            </a:pPr>
            <a:r>
              <a:rPr lang="en-US" sz="2000" dirty="0"/>
              <a:t>The PD/PI or ASST may create a new TRAINEE account  by selecting the Create New Trainee Profile.</a:t>
            </a:r>
          </a:p>
          <a:p>
            <a:pPr>
              <a:buClr>
                <a:prstClr val="white"/>
              </a:buClr>
            </a:pPr>
            <a:r>
              <a:rPr lang="en-US" sz="2000" dirty="0"/>
              <a:t>The TRAINEE will receive an invitation to complete the registration process.</a:t>
            </a:r>
          </a:p>
          <a:p>
            <a:pPr>
              <a:buClr>
                <a:prstClr val="white"/>
              </a:buClr>
            </a:pPr>
            <a:endParaRPr lang="en-US" sz="2000" dirty="0"/>
          </a:p>
          <a:p>
            <a:pPr lvl="0">
              <a:buClr>
                <a:prstClr val="white"/>
              </a:buClr>
            </a:pPr>
            <a:endParaRPr lang="en-US" sz="2000" dirty="0"/>
          </a:p>
        </p:txBody>
      </p:sp>
      <p:sp>
        <p:nvSpPr>
          <p:cNvPr id="2" name="Title 1"/>
          <p:cNvSpPr>
            <a:spLocks noGrp="1"/>
          </p:cNvSpPr>
          <p:nvPr>
            <p:ph type="title"/>
          </p:nvPr>
        </p:nvSpPr>
        <p:spPr>
          <a:xfrm>
            <a:off x="205946" y="914400"/>
            <a:ext cx="3632886" cy="990600"/>
          </a:xfrm>
        </p:spPr>
        <p:txBody>
          <a:bodyPr/>
          <a:lstStyle/>
          <a:p>
            <a:r>
              <a:rPr lang="en-US" sz="3200" dirty="0"/>
              <a:t>TRAINEE Account set-up</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47</a:t>
            </a:fld>
            <a:endParaRPr lang="en-US" dirty="0">
              <a:solidFill>
                <a:srgbClr val="9BBB59">
                  <a:shade val="75000"/>
                </a:srgbClr>
              </a:solidFill>
            </a:endParaRPr>
          </a:p>
        </p:txBody>
      </p:sp>
    </p:spTree>
    <p:extLst>
      <p:ext uri="{BB962C8B-B14F-4D97-AF65-F5344CB8AC3E}">
        <p14:creationId xmlns:p14="http://schemas.microsoft.com/office/powerpoint/2010/main" val="3689265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11755394" cy="2862322"/>
          </a:xfrm>
          <a:prstGeom prst="rect">
            <a:avLst/>
          </a:prstGeom>
        </p:spPr>
        <p:txBody>
          <a:bodyPr wrap="square">
            <a:spAutoFit/>
          </a:bodyPr>
          <a:lstStyle/>
          <a:p>
            <a:pPr>
              <a:spcAft>
                <a:spcPts val="1200"/>
              </a:spcAft>
              <a:defRPr/>
            </a:pPr>
            <a:r>
              <a:rPr lang="en-US" sz="2000" dirty="0">
                <a:solidFill>
                  <a:schemeClr val="tx2">
                    <a:lumMod val="75000"/>
                  </a:schemeClr>
                </a:solidFill>
              </a:rPr>
              <a:t>The BO has signature or other authority related to administering training grants.</a:t>
            </a:r>
          </a:p>
          <a:p>
            <a:pPr>
              <a:spcAft>
                <a:spcPts val="1200"/>
              </a:spcAft>
              <a:defRPr/>
            </a:pPr>
            <a:r>
              <a:rPr lang="en-US" sz="2000" dirty="0">
                <a:solidFill>
                  <a:schemeClr val="tx2">
                    <a:lumMod val="75000"/>
                  </a:schemeClr>
                </a:solidFill>
              </a:rPr>
              <a:t>BOs are the only users with the authority to submit Termination Notices on behalf of the institution for institutional research training programs and fellowships.      </a:t>
            </a:r>
          </a:p>
          <a:p>
            <a:pPr>
              <a:spcAft>
                <a:spcPts val="1200"/>
              </a:spcAft>
              <a:defRPr/>
            </a:pPr>
            <a:r>
              <a:rPr lang="en-US" sz="2000" dirty="0">
                <a:solidFill>
                  <a:schemeClr val="tx2">
                    <a:lumMod val="75000"/>
                  </a:schemeClr>
                </a:solidFill>
              </a:rPr>
              <a:t>The BO is NOT involved in termination notices for Career and Research Education grants (K/R Activity codes).</a:t>
            </a:r>
          </a:p>
          <a:p>
            <a:pPr>
              <a:spcAft>
                <a:spcPts val="1200"/>
              </a:spcAft>
              <a:defRPr/>
            </a:pPr>
            <a:r>
              <a:rPr lang="en-US" sz="2000" dirty="0">
                <a:solidFill>
                  <a:schemeClr val="tx2">
                    <a:lumMod val="75000"/>
                  </a:schemeClr>
                </a:solidFill>
              </a:rPr>
              <a:t>    </a:t>
            </a:r>
          </a:p>
          <a:p>
            <a:pPr>
              <a:spcAft>
                <a:spcPts val="1200"/>
              </a:spcAft>
              <a:defRPr/>
            </a:pPr>
            <a:endParaRPr lang="en-US" sz="2000" dirty="0">
              <a:solidFill>
                <a:schemeClr val="tx2">
                  <a:lumMod val="75000"/>
                </a:schemeClr>
              </a:solidFill>
            </a:endParaRPr>
          </a:p>
        </p:txBody>
      </p:sp>
      <p:sp>
        <p:nvSpPr>
          <p:cNvPr id="2" name="Title 1"/>
          <p:cNvSpPr>
            <a:spLocks noGrp="1"/>
          </p:cNvSpPr>
          <p:nvPr>
            <p:ph type="title"/>
          </p:nvPr>
        </p:nvSpPr>
        <p:spPr>
          <a:xfrm>
            <a:off x="486032" y="279400"/>
            <a:ext cx="11172568" cy="1524000"/>
          </a:xfrm>
        </p:spPr>
        <p:txBody>
          <a:bodyPr/>
          <a:lstStyle/>
          <a:p>
            <a:r>
              <a:rPr lang="en-US" dirty="0"/>
              <a:t>What does the BO do in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48</a:t>
            </a:fld>
            <a:endParaRPr lang="en-US" dirty="0">
              <a:solidFill>
                <a:srgbClr val="9BBB59">
                  <a:shade val="75000"/>
                </a:srgbClr>
              </a:solidFill>
            </a:endParaRPr>
          </a:p>
        </p:txBody>
      </p:sp>
    </p:spTree>
    <p:extLst>
      <p:ext uri="{BB962C8B-B14F-4D97-AF65-F5344CB8AC3E}">
        <p14:creationId xmlns:p14="http://schemas.microsoft.com/office/powerpoint/2010/main" val="2711063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11755394" cy="3016210"/>
          </a:xfrm>
          <a:prstGeom prst="rect">
            <a:avLst/>
          </a:prstGeom>
        </p:spPr>
        <p:txBody>
          <a:bodyPr wrap="square">
            <a:spAutoFit/>
          </a:bodyPr>
          <a:lstStyle/>
          <a:p>
            <a:pPr>
              <a:spcAft>
                <a:spcPts val="1200"/>
              </a:spcAft>
              <a:defRPr/>
            </a:pPr>
            <a:r>
              <a:rPr lang="en-US" sz="2000" dirty="0">
                <a:solidFill>
                  <a:schemeClr val="tx2">
                    <a:lumMod val="75000"/>
                  </a:schemeClr>
                </a:solidFill>
              </a:rPr>
              <a:t>Applicable to Fellowship grants ONLY, the SPONSOR is the Fellow’s mentor at the grantee Institution.</a:t>
            </a:r>
          </a:p>
          <a:p>
            <a:pPr>
              <a:spcAft>
                <a:spcPts val="1200"/>
              </a:spcAft>
              <a:defRPr/>
            </a:pPr>
            <a:r>
              <a:rPr lang="en-US" sz="2000" dirty="0">
                <a:solidFill>
                  <a:schemeClr val="tx2">
                    <a:lumMod val="75000"/>
                  </a:schemeClr>
                </a:solidFill>
              </a:rPr>
              <a:t>When completing a Termination notice, the PD/PI should route the Termination notice to the SPONSOR for review, before the notice is sent to the BO for submission.</a:t>
            </a:r>
          </a:p>
          <a:p>
            <a:pPr>
              <a:spcAft>
                <a:spcPts val="1200"/>
              </a:spcAft>
              <a:defRPr/>
            </a:pPr>
            <a:r>
              <a:rPr lang="en-US" sz="2000" dirty="0">
                <a:solidFill>
                  <a:schemeClr val="tx2">
                    <a:lumMod val="75000"/>
                  </a:schemeClr>
                </a:solidFill>
              </a:rPr>
              <a:t>The SPONSOR may initiate the Termination if the Fellow is not available.</a:t>
            </a:r>
          </a:p>
          <a:p>
            <a:pPr>
              <a:spcAft>
                <a:spcPts val="1200"/>
              </a:spcAft>
              <a:defRPr/>
            </a:pPr>
            <a:r>
              <a:rPr lang="en-US" sz="2000" dirty="0">
                <a:solidFill>
                  <a:schemeClr val="tx2">
                    <a:lumMod val="75000"/>
                  </a:schemeClr>
                </a:solidFill>
              </a:rPr>
              <a:t>The Sponsor may delegate their duties to an ASST.</a:t>
            </a:r>
          </a:p>
          <a:p>
            <a:pPr>
              <a:spcAft>
                <a:spcPts val="1200"/>
              </a:spcAft>
              <a:defRPr/>
            </a:pPr>
            <a:r>
              <a:rPr lang="en-US" sz="2000" dirty="0">
                <a:solidFill>
                  <a:schemeClr val="tx2">
                    <a:lumMod val="75000"/>
                  </a:schemeClr>
                </a:solidFill>
              </a:rPr>
              <a:t>    </a:t>
            </a:r>
          </a:p>
          <a:p>
            <a:pPr>
              <a:spcAft>
                <a:spcPts val="1200"/>
              </a:spcAft>
              <a:defRPr/>
            </a:pPr>
            <a:endParaRPr lang="en-US" sz="2000" dirty="0">
              <a:solidFill>
                <a:schemeClr val="tx2">
                  <a:lumMod val="75000"/>
                </a:schemeClr>
              </a:solidFill>
            </a:endParaRPr>
          </a:p>
        </p:txBody>
      </p:sp>
      <p:sp>
        <p:nvSpPr>
          <p:cNvPr id="2" name="Title 1"/>
          <p:cNvSpPr>
            <a:spLocks noGrp="1"/>
          </p:cNvSpPr>
          <p:nvPr>
            <p:ph type="title"/>
          </p:nvPr>
        </p:nvSpPr>
        <p:spPr>
          <a:xfrm>
            <a:off x="486032" y="279400"/>
            <a:ext cx="11172568" cy="1524000"/>
          </a:xfrm>
        </p:spPr>
        <p:txBody>
          <a:bodyPr/>
          <a:lstStyle/>
          <a:p>
            <a:r>
              <a:rPr lang="en-US" dirty="0"/>
              <a:t>What does the SPONSOR do in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49</a:t>
            </a:fld>
            <a:endParaRPr lang="en-US" dirty="0">
              <a:solidFill>
                <a:srgbClr val="9BBB59">
                  <a:shade val="75000"/>
                </a:srgbClr>
              </a:solidFill>
            </a:endParaRPr>
          </a:p>
        </p:txBody>
      </p:sp>
    </p:spTree>
    <p:extLst>
      <p:ext uri="{BB962C8B-B14F-4D97-AF65-F5344CB8AC3E}">
        <p14:creationId xmlns:p14="http://schemas.microsoft.com/office/powerpoint/2010/main" val="4537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573798"/>
            <a:ext cx="1159192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xTRACT allows users to upload of specific data via a CSV file. Please note, when uploading data regarding individuals, Commons IDs are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Users can upload: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Funding Sources for the organization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Faculty Members Data for an RTD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Participating Student Data for an RTD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Participating Trainee Data for an RTD</a:t>
            </a:r>
          </a:p>
        </p:txBody>
      </p:sp>
      <p:sp>
        <p:nvSpPr>
          <p:cNvPr id="2" name="Title 1"/>
          <p:cNvSpPr>
            <a:spLocks noGrp="1"/>
          </p:cNvSpPr>
          <p:nvPr>
            <p:ph type="title"/>
          </p:nvPr>
        </p:nvSpPr>
        <p:spPr>
          <a:xfrm>
            <a:off x="963084" y="279400"/>
            <a:ext cx="10363200" cy="1524000"/>
          </a:xfrm>
        </p:spPr>
        <p:txBody>
          <a:bodyPr>
            <a:normAutofit/>
          </a:bodyPr>
          <a:lstStyle/>
          <a:p>
            <a:r>
              <a:rPr lang="en-US" sz="4400" dirty="0"/>
              <a:t>Upload of Bulk Data</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626014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creenshot of My Grants screen"/>
          <p:cNvGrpSpPr/>
          <p:nvPr/>
        </p:nvGrpSpPr>
        <p:grpSpPr>
          <a:xfrm>
            <a:off x="235808" y="2848669"/>
            <a:ext cx="11696830" cy="2720561"/>
            <a:chOff x="235808" y="2848669"/>
            <a:chExt cx="11696830" cy="2720561"/>
          </a:xfrm>
        </p:grpSpPr>
        <p:pic>
          <p:nvPicPr>
            <p:cNvPr id="9" name="Picture 8" descr="&quot;"/>
            <p:cNvPicPr>
              <a:picLocks noChangeAspect="1"/>
            </p:cNvPicPr>
            <p:nvPr/>
          </p:nvPicPr>
          <p:blipFill>
            <a:blip r:embed="rId2"/>
            <a:stretch>
              <a:fillRect/>
            </a:stretch>
          </p:blipFill>
          <p:spPr>
            <a:xfrm>
              <a:off x="235808" y="2848669"/>
              <a:ext cx="11696830" cy="2720561"/>
            </a:xfrm>
            <a:prstGeom prst="rect">
              <a:avLst/>
            </a:prstGeom>
          </p:spPr>
        </p:pic>
        <p:sp>
          <p:nvSpPr>
            <p:cNvPr id="10" name="Rounded Rectangular Callout 9"/>
            <p:cNvSpPr/>
            <p:nvPr/>
          </p:nvSpPr>
          <p:spPr>
            <a:xfrm>
              <a:off x="9020434" y="3105665"/>
              <a:ext cx="2800863" cy="775333"/>
            </a:xfrm>
            <a:prstGeom prst="wedgeRoundRectCallout">
              <a:avLst>
                <a:gd name="adj1" fmla="val -1952"/>
                <a:gd name="adj2" fmla="val 21144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Access to Trainee Roster and Pending Submission</a:t>
              </a:r>
            </a:p>
          </p:txBody>
        </p:sp>
      </p:grpSp>
      <p:sp>
        <p:nvSpPr>
          <p:cNvPr id="2" name="Title 1"/>
          <p:cNvSpPr>
            <a:spLocks noGrp="1"/>
          </p:cNvSpPr>
          <p:nvPr>
            <p:ph type="title"/>
          </p:nvPr>
        </p:nvSpPr>
        <p:spPr>
          <a:xfrm>
            <a:off x="486032" y="279400"/>
            <a:ext cx="11172568" cy="1524000"/>
          </a:xfrm>
        </p:spPr>
        <p:txBody>
          <a:bodyPr/>
          <a:lstStyle/>
          <a:p>
            <a:r>
              <a:rPr lang="en-US" dirty="0"/>
              <a:t>My Grants Screen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50</a:t>
            </a:fld>
            <a:endParaRPr lang="en-US" dirty="0">
              <a:solidFill>
                <a:srgbClr val="9BBB59">
                  <a:shade val="75000"/>
                </a:srgbClr>
              </a:solidFill>
            </a:endParaRPr>
          </a:p>
        </p:txBody>
      </p:sp>
    </p:spTree>
    <p:extLst>
      <p:ext uri="{BB962C8B-B14F-4D97-AF65-F5344CB8AC3E}">
        <p14:creationId xmlns:p14="http://schemas.microsoft.com/office/powerpoint/2010/main" val="1833180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creenshot of the View Trainee Roster Screen"/>
          <p:cNvGrpSpPr/>
          <p:nvPr/>
        </p:nvGrpSpPr>
        <p:grpSpPr>
          <a:xfrm>
            <a:off x="364731" y="2479589"/>
            <a:ext cx="11557475" cy="3690842"/>
            <a:chOff x="364731" y="2479589"/>
            <a:chExt cx="11557475" cy="3690842"/>
          </a:xfrm>
        </p:grpSpPr>
        <p:pic>
          <p:nvPicPr>
            <p:cNvPr id="5" name="Picture 4" title="&quot;"/>
            <p:cNvPicPr>
              <a:picLocks noChangeAspect="1"/>
            </p:cNvPicPr>
            <p:nvPr/>
          </p:nvPicPr>
          <p:blipFill>
            <a:blip r:embed="rId2"/>
            <a:stretch>
              <a:fillRect/>
            </a:stretch>
          </p:blipFill>
          <p:spPr>
            <a:xfrm>
              <a:off x="364731" y="3108743"/>
              <a:ext cx="10832545" cy="3061688"/>
            </a:xfrm>
            <a:prstGeom prst="rect">
              <a:avLst/>
            </a:prstGeom>
          </p:spPr>
        </p:pic>
        <p:sp>
          <p:nvSpPr>
            <p:cNvPr id="8" name="Rounded Rectangular Callout 7"/>
            <p:cNvSpPr/>
            <p:nvPr/>
          </p:nvSpPr>
          <p:spPr>
            <a:xfrm>
              <a:off x="9547655" y="2619376"/>
              <a:ext cx="2374551" cy="772736"/>
            </a:xfrm>
            <a:prstGeom prst="wedgeRoundRectCallout">
              <a:avLst>
                <a:gd name="adj1" fmla="val 4379"/>
                <a:gd name="adj2" fmla="val 161428"/>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Available actions for the appointment.</a:t>
              </a:r>
            </a:p>
          </p:txBody>
        </p:sp>
        <p:sp>
          <p:nvSpPr>
            <p:cNvPr id="7" name="Rounded Rectangular Callout 6"/>
            <p:cNvSpPr/>
            <p:nvPr/>
          </p:nvSpPr>
          <p:spPr>
            <a:xfrm>
              <a:off x="6096001" y="2693773"/>
              <a:ext cx="3031524" cy="775333"/>
            </a:xfrm>
            <a:prstGeom prst="wedgeRoundRectCallout">
              <a:avLst>
                <a:gd name="adj1" fmla="val -57930"/>
                <a:gd name="adj2" fmla="val 188070"/>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Status hyperlink will take you to the routing history.</a:t>
              </a:r>
            </a:p>
          </p:txBody>
        </p:sp>
        <p:sp>
          <p:nvSpPr>
            <p:cNvPr id="6" name="Rounded Rectangular Callout 5"/>
            <p:cNvSpPr/>
            <p:nvPr/>
          </p:nvSpPr>
          <p:spPr>
            <a:xfrm>
              <a:off x="1985319" y="2479589"/>
              <a:ext cx="2792627" cy="869283"/>
            </a:xfrm>
            <a:prstGeom prst="wedgeRoundRectCallout">
              <a:avLst>
                <a:gd name="adj1" fmla="val 6086"/>
                <a:gd name="adj2" fmla="val 14059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Locate trainees to be appointed to the grant.</a:t>
              </a:r>
            </a:p>
          </p:txBody>
        </p:sp>
      </p:grpSp>
      <p:sp>
        <p:nvSpPr>
          <p:cNvPr id="2" name="Title 1"/>
          <p:cNvSpPr>
            <a:spLocks noGrp="1"/>
          </p:cNvSpPr>
          <p:nvPr>
            <p:ph type="title"/>
          </p:nvPr>
        </p:nvSpPr>
        <p:spPr>
          <a:xfrm>
            <a:off x="486032" y="279400"/>
            <a:ext cx="11172568" cy="1524000"/>
          </a:xfrm>
        </p:spPr>
        <p:txBody>
          <a:bodyPr/>
          <a:lstStyle/>
          <a:p>
            <a:r>
              <a:rPr lang="en-US" dirty="0"/>
              <a:t>View Trainee Roster</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51</a:t>
            </a:fld>
            <a:endParaRPr lang="en-US" dirty="0">
              <a:solidFill>
                <a:srgbClr val="9BBB59">
                  <a:shade val="75000"/>
                </a:srgbClr>
              </a:solidFill>
            </a:endParaRPr>
          </a:p>
        </p:txBody>
      </p:sp>
    </p:spTree>
    <p:extLst>
      <p:ext uri="{BB962C8B-B14F-4D97-AF65-F5344CB8AC3E}">
        <p14:creationId xmlns:p14="http://schemas.microsoft.com/office/powerpoint/2010/main" val="1477990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gency"/>
          <p:cNvSpPr txBox="1">
            <a:spLocks noChangeArrowheads="1"/>
          </p:cNvSpPr>
          <p:nvPr/>
        </p:nvSpPr>
        <p:spPr bwMode="auto">
          <a:xfrm>
            <a:off x="8255000" y="5913438"/>
            <a:ext cx="1752600" cy="366712"/>
          </a:xfrm>
          <a:prstGeom prst="rect">
            <a:avLst/>
          </a:prstGeom>
          <a:noFill/>
          <a:ln w="9525">
            <a:noFill/>
            <a:miter lim="800000"/>
            <a:headEnd/>
            <a:tailEnd/>
          </a:ln>
        </p:spPr>
        <p:txBody>
          <a:bodyPr>
            <a:spAutoFit/>
          </a:bodyPr>
          <a:lstStyle/>
          <a:p>
            <a:pPr algn="ctr"/>
            <a:r>
              <a:rPr lang="en-US" b="0" dirty="0"/>
              <a:t>Agency</a:t>
            </a:r>
          </a:p>
        </p:txBody>
      </p:sp>
      <p:grpSp>
        <p:nvGrpSpPr>
          <p:cNvPr id="15" name="Group 45" descr="&quot;"/>
          <p:cNvGrpSpPr>
            <a:grpSpLocks/>
          </p:cNvGrpSpPr>
          <p:nvPr/>
        </p:nvGrpSpPr>
        <p:grpSpPr bwMode="auto">
          <a:xfrm>
            <a:off x="7569200" y="3856038"/>
            <a:ext cx="3086100" cy="2044700"/>
            <a:chOff x="1296" y="2665"/>
            <a:chExt cx="1944" cy="1288"/>
          </a:xfrm>
        </p:grpSpPr>
        <p:pic>
          <p:nvPicPr>
            <p:cNvPr id="16" name="Picture 40" descr="&quot;"/>
            <p:cNvPicPr>
              <a:picLocks noChangeAspect="1" noChangeArrowheads="1"/>
            </p:cNvPicPr>
            <p:nvPr/>
          </p:nvPicPr>
          <p:blipFill>
            <a:blip r:embed="rId2" cstate="print"/>
            <a:srcRect/>
            <a:stretch>
              <a:fillRect/>
            </a:stretch>
          </p:blipFill>
          <p:spPr bwMode="auto">
            <a:xfrm>
              <a:off x="1296" y="2665"/>
              <a:ext cx="1944" cy="1288"/>
            </a:xfrm>
            <a:prstGeom prst="rect">
              <a:avLst/>
            </a:prstGeom>
            <a:noFill/>
            <a:ln w="9525">
              <a:noFill/>
              <a:miter lim="800000"/>
              <a:headEnd/>
              <a:tailEnd/>
            </a:ln>
          </p:spPr>
        </p:pic>
        <p:sp>
          <p:nvSpPr>
            <p:cNvPr id="17" name="Oval 44" descr="&quot;"/>
            <p:cNvSpPr>
              <a:spLocks noChangeArrowheads="1"/>
            </p:cNvSpPr>
            <p:nvPr/>
          </p:nvSpPr>
          <p:spPr bwMode="auto">
            <a:xfrm>
              <a:off x="2112" y="2779"/>
              <a:ext cx="336" cy="336"/>
            </a:xfrm>
            <a:prstGeom prst="ellipse">
              <a:avLst/>
            </a:prstGeom>
            <a:solidFill>
              <a:schemeClr val="bg1"/>
            </a:solidFill>
            <a:ln w="9525">
              <a:solidFill>
                <a:schemeClr val="tx1"/>
              </a:solidFill>
              <a:round/>
              <a:headEnd/>
              <a:tailEnd/>
            </a:ln>
          </p:spPr>
          <p:txBody>
            <a:bodyPr wrap="none" anchor="ctr"/>
            <a:lstStyle/>
            <a:p>
              <a:endParaRPr lang="en-US" dirty="0"/>
            </a:p>
          </p:txBody>
        </p:sp>
        <p:pic>
          <p:nvPicPr>
            <p:cNvPr id="18" name="Picture 41" descr="&quot;"/>
            <p:cNvPicPr>
              <a:picLocks noChangeAspect="1" noChangeArrowheads="1"/>
            </p:cNvPicPr>
            <p:nvPr/>
          </p:nvPicPr>
          <p:blipFill>
            <a:blip r:embed="rId3" cstate="print"/>
            <a:srcRect/>
            <a:stretch>
              <a:fillRect/>
            </a:stretch>
          </p:blipFill>
          <p:spPr bwMode="auto">
            <a:xfrm>
              <a:off x="2160" y="2827"/>
              <a:ext cx="240" cy="234"/>
            </a:xfrm>
            <a:prstGeom prst="rect">
              <a:avLst/>
            </a:prstGeom>
            <a:noFill/>
            <a:ln w="9525">
              <a:noFill/>
              <a:miter lim="800000"/>
              <a:headEnd/>
              <a:tailEnd/>
            </a:ln>
          </p:spPr>
        </p:pic>
      </p:grpSp>
      <p:sp>
        <p:nvSpPr>
          <p:cNvPr id="19" name="Text Box 46"/>
          <p:cNvSpPr txBox="1">
            <a:spLocks noChangeArrowheads="1"/>
          </p:cNvSpPr>
          <p:nvPr/>
        </p:nvSpPr>
        <p:spPr bwMode="auto">
          <a:xfrm>
            <a:off x="4292600" y="4197350"/>
            <a:ext cx="2133600" cy="1616075"/>
          </a:xfrm>
          <a:prstGeom prst="rect">
            <a:avLst/>
          </a:prstGeom>
          <a:solidFill>
            <a:srgbClr val="DDDDDD"/>
          </a:solidFill>
          <a:ln w="9525">
            <a:noFill/>
            <a:miter lim="800000"/>
            <a:headEnd/>
            <a:tailEnd/>
          </a:ln>
        </p:spPr>
        <p:txBody>
          <a:bodyPr>
            <a:spAutoFit/>
          </a:bodyPr>
          <a:lstStyle/>
          <a:p>
            <a:pPr algn="ctr"/>
            <a:r>
              <a:rPr lang="en-US" sz="2000" b="0" dirty="0"/>
              <a:t>PD/PI reviews completed 2271 and routes it to Agency for final approval</a:t>
            </a:r>
          </a:p>
        </p:txBody>
      </p:sp>
      <p:sp>
        <p:nvSpPr>
          <p:cNvPr id="20" name="Line 47" title="&quot;"/>
          <p:cNvSpPr>
            <a:spLocks noChangeShapeType="1"/>
          </p:cNvSpPr>
          <p:nvPr/>
        </p:nvSpPr>
        <p:spPr bwMode="auto">
          <a:xfrm flipV="1">
            <a:off x="6426200" y="4806950"/>
            <a:ext cx="838200" cy="0"/>
          </a:xfrm>
          <a:prstGeom prst="line">
            <a:avLst/>
          </a:prstGeom>
          <a:noFill/>
          <a:ln w="127000">
            <a:solidFill>
              <a:srgbClr val="808080"/>
            </a:solidFill>
            <a:round/>
            <a:headEnd/>
            <a:tailEnd type="triangle" w="med" len="med"/>
          </a:ln>
        </p:spPr>
        <p:txBody>
          <a:bodyPr/>
          <a:lstStyle/>
          <a:p>
            <a:endParaRPr lang="en-US" dirty="0"/>
          </a:p>
        </p:txBody>
      </p:sp>
      <p:sp>
        <p:nvSpPr>
          <p:cNvPr id="21" name="Line 49" title="&quot;"/>
          <p:cNvSpPr>
            <a:spLocks noChangeShapeType="1"/>
          </p:cNvSpPr>
          <p:nvPr/>
        </p:nvSpPr>
        <p:spPr bwMode="auto">
          <a:xfrm>
            <a:off x="5283200" y="3587750"/>
            <a:ext cx="0" cy="609600"/>
          </a:xfrm>
          <a:prstGeom prst="line">
            <a:avLst/>
          </a:prstGeom>
          <a:noFill/>
          <a:ln w="127000">
            <a:solidFill>
              <a:srgbClr val="808080"/>
            </a:solidFill>
            <a:round/>
            <a:headEnd/>
            <a:tailEnd/>
          </a:ln>
        </p:spPr>
        <p:txBody>
          <a:bodyPr/>
          <a:lstStyle/>
          <a:p>
            <a:endParaRPr lang="en-US" dirty="0"/>
          </a:p>
        </p:txBody>
      </p:sp>
      <p:sp>
        <p:nvSpPr>
          <p:cNvPr id="6" name="Line 35" descr="&quot;"/>
          <p:cNvSpPr>
            <a:spLocks noChangeShapeType="1"/>
          </p:cNvSpPr>
          <p:nvPr/>
        </p:nvSpPr>
        <p:spPr bwMode="auto">
          <a:xfrm>
            <a:off x="5880100" y="2639487"/>
            <a:ext cx="4267200" cy="0"/>
          </a:xfrm>
          <a:prstGeom prst="line">
            <a:avLst/>
          </a:prstGeom>
          <a:noFill/>
          <a:ln w="127000">
            <a:solidFill>
              <a:srgbClr val="808080"/>
            </a:solidFill>
            <a:round/>
            <a:headEnd type="triangle" w="med" len="med"/>
            <a:tailEnd/>
          </a:ln>
        </p:spPr>
        <p:txBody>
          <a:bodyPr/>
          <a:lstStyle/>
          <a:p>
            <a:endParaRPr lang="en-US" dirty="0"/>
          </a:p>
        </p:txBody>
      </p:sp>
      <p:sp>
        <p:nvSpPr>
          <p:cNvPr id="13" name="Text Box 32"/>
          <p:cNvSpPr txBox="1">
            <a:spLocks noChangeArrowheads="1"/>
          </p:cNvSpPr>
          <p:nvPr/>
        </p:nvSpPr>
        <p:spPr bwMode="auto">
          <a:xfrm>
            <a:off x="6413500" y="2182287"/>
            <a:ext cx="3124200" cy="1323439"/>
          </a:xfrm>
          <a:prstGeom prst="rect">
            <a:avLst/>
          </a:prstGeom>
          <a:solidFill>
            <a:srgbClr val="FFFFCC"/>
          </a:solidFill>
          <a:ln w="9525">
            <a:noFill/>
            <a:miter lim="800000"/>
            <a:headEnd/>
            <a:tailEnd/>
          </a:ln>
        </p:spPr>
        <p:txBody>
          <a:bodyPr>
            <a:spAutoFit/>
          </a:bodyPr>
          <a:lstStyle/>
          <a:p>
            <a:pPr algn="ctr"/>
            <a:r>
              <a:rPr lang="en-US" sz="2000" b="0" dirty="0"/>
              <a:t>Trainee fills out the 2271 form  and updates profile  and routes it back to PD/PI</a:t>
            </a:r>
          </a:p>
        </p:txBody>
      </p:sp>
      <p:sp>
        <p:nvSpPr>
          <p:cNvPr id="14" name="Trainee"/>
          <p:cNvSpPr txBox="1">
            <a:spLocks noChangeArrowheads="1"/>
          </p:cNvSpPr>
          <p:nvPr/>
        </p:nvSpPr>
        <p:spPr bwMode="auto">
          <a:xfrm>
            <a:off x="10210799" y="2570162"/>
            <a:ext cx="1752600" cy="366713"/>
          </a:xfrm>
          <a:prstGeom prst="rect">
            <a:avLst/>
          </a:prstGeom>
          <a:noFill/>
          <a:ln w="9525">
            <a:noFill/>
            <a:miter lim="800000"/>
            <a:headEnd/>
            <a:tailEnd/>
          </a:ln>
        </p:spPr>
        <p:txBody>
          <a:bodyPr>
            <a:spAutoFit/>
          </a:bodyPr>
          <a:lstStyle/>
          <a:p>
            <a:pPr algn="ctr"/>
            <a:r>
              <a:rPr lang="en-US" b="0" dirty="0"/>
              <a:t>Trainee</a:t>
            </a:r>
          </a:p>
        </p:txBody>
      </p:sp>
      <p:pic>
        <p:nvPicPr>
          <p:cNvPr id="9" name="Picture 25" descr="&quot;"/>
          <p:cNvPicPr>
            <a:picLocks noChangeAspect="1" noChangeArrowheads="1"/>
          </p:cNvPicPr>
          <p:nvPr/>
        </p:nvPicPr>
        <p:blipFill>
          <a:blip r:embed="rId4" cstate="print"/>
          <a:srcRect/>
          <a:stretch>
            <a:fillRect/>
          </a:stretch>
        </p:blipFill>
        <p:spPr bwMode="auto">
          <a:xfrm>
            <a:off x="10356182" y="1123950"/>
            <a:ext cx="1438022" cy="1514474"/>
          </a:xfrm>
          <a:prstGeom prst="rect">
            <a:avLst/>
          </a:prstGeom>
          <a:noFill/>
          <a:ln w="9525">
            <a:noFill/>
            <a:miter lim="800000"/>
            <a:headEnd/>
            <a:tailEnd/>
          </a:ln>
        </p:spPr>
      </p:pic>
      <p:sp>
        <p:nvSpPr>
          <p:cNvPr id="7" name="Line 34" title="&quot;"/>
          <p:cNvSpPr>
            <a:spLocks noChangeShapeType="1"/>
          </p:cNvSpPr>
          <p:nvPr/>
        </p:nvSpPr>
        <p:spPr bwMode="auto">
          <a:xfrm>
            <a:off x="5969000" y="1422400"/>
            <a:ext cx="4267200" cy="0"/>
          </a:xfrm>
          <a:prstGeom prst="line">
            <a:avLst/>
          </a:prstGeom>
          <a:noFill/>
          <a:ln w="127000">
            <a:solidFill>
              <a:srgbClr val="808080"/>
            </a:solidFill>
            <a:round/>
            <a:headEnd/>
            <a:tailEnd type="triangle" w="med" len="med"/>
          </a:ln>
        </p:spPr>
        <p:txBody>
          <a:bodyPr/>
          <a:lstStyle/>
          <a:p>
            <a:endParaRPr lang="en-US" dirty="0"/>
          </a:p>
        </p:txBody>
      </p:sp>
      <p:sp>
        <p:nvSpPr>
          <p:cNvPr id="12" name="Text Box 31"/>
          <p:cNvSpPr txBox="1">
            <a:spLocks noChangeArrowheads="1"/>
          </p:cNvSpPr>
          <p:nvPr/>
        </p:nvSpPr>
        <p:spPr bwMode="auto">
          <a:xfrm>
            <a:off x="6426200" y="812800"/>
            <a:ext cx="3124200" cy="1311275"/>
          </a:xfrm>
          <a:prstGeom prst="rect">
            <a:avLst/>
          </a:prstGeom>
          <a:solidFill>
            <a:srgbClr val="DDDDDD"/>
          </a:solidFill>
          <a:ln w="9525">
            <a:noFill/>
            <a:miter lim="800000"/>
            <a:headEnd/>
            <a:tailEnd/>
          </a:ln>
        </p:spPr>
        <p:txBody>
          <a:bodyPr>
            <a:spAutoFit/>
          </a:bodyPr>
          <a:lstStyle/>
          <a:p>
            <a:pPr algn="ctr"/>
            <a:r>
              <a:rPr lang="en-US" sz="2000" b="0" dirty="0"/>
              <a:t>PD/PI identifies Trainee, initiates Appointment by filling out the 2271 and routes 2271 to Trainee</a:t>
            </a:r>
          </a:p>
        </p:txBody>
      </p:sp>
      <p:sp>
        <p:nvSpPr>
          <p:cNvPr id="11" name="Text Box 29"/>
          <p:cNvSpPr txBox="1">
            <a:spLocks noChangeArrowheads="1"/>
          </p:cNvSpPr>
          <p:nvPr/>
        </p:nvSpPr>
        <p:spPr bwMode="auto">
          <a:xfrm>
            <a:off x="3886200" y="2844800"/>
            <a:ext cx="2438400" cy="641350"/>
          </a:xfrm>
          <a:prstGeom prst="rect">
            <a:avLst/>
          </a:prstGeom>
          <a:noFill/>
          <a:ln w="9525">
            <a:noFill/>
            <a:miter lim="800000"/>
            <a:headEnd/>
            <a:tailEnd/>
          </a:ln>
        </p:spPr>
        <p:txBody>
          <a:bodyPr>
            <a:spAutoFit/>
          </a:bodyPr>
          <a:lstStyle/>
          <a:p>
            <a:pPr algn="ctr"/>
            <a:r>
              <a:rPr lang="en-US" b="0" dirty="0"/>
              <a:t>Program Director/ Principal Investigator</a:t>
            </a:r>
          </a:p>
        </p:txBody>
      </p:sp>
      <p:pic>
        <p:nvPicPr>
          <p:cNvPr id="10" name="Picture 28" descr="&quot;"/>
          <p:cNvPicPr>
            <a:picLocks noChangeAspect="1" noChangeArrowheads="1"/>
          </p:cNvPicPr>
          <p:nvPr/>
        </p:nvPicPr>
        <p:blipFill>
          <a:blip r:embed="rId5" cstate="print"/>
          <a:srcRect/>
          <a:stretch>
            <a:fillRect/>
          </a:stretch>
        </p:blipFill>
        <p:spPr bwMode="auto">
          <a:xfrm>
            <a:off x="4010639" y="1098551"/>
            <a:ext cx="1656122" cy="1604962"/>
          </a:xfrm>
          <a:prstGeom prst="rect">
            <a:avLst/>
          </a:prstGeom>
          <a:noFill/>
          <a:ln w="9525">
            <a:noFill/>
            <a:miter lim="800000"/>
            <a:headEnd/>
            <a:tailEnd/>
          </a:ln>
        </p:spPr>
      </p:pic>
      <p:sp>
        <p:nvSpPr>
          <p:cNvPr id="44" name="TextBox 43"/>
          <p:cNvSpPr txBox="1"/>
          <p:nvPr/>
        </p:nvSpPr>
        <p:spPr>
          <a:xfrm>
            <a:off x="472460" y="2385219"/>
            <a:ext cx="3324840" cy="1015663"/>
          </a:xfrm>
          <a:prstGeom prst="rect">
            <a:avLst/>
          </a:prstGeom>
          <a:noFill/>
        </p:spPr>
        <p:txBody>
          <a:bodyPr wrap="square" rtlCol="0">
            <a:spAutoFit/>
          </a:bodyPr>
          <a:lstStyle/>
          <a:p>
            <a:pPr lvl="0" eaLnBrk="0" fontAlgn="base" hangingPunct="0">
              <a:spcBef>
                <a:spcPct val="20000"/>
              </a:spcBef>
              <a:spcAft>
                <a:spcPts val="1000"/>
              </a:spcAft>
              <a:buClr>
                <a:prstClr val="white"/>
              </a:buClr>
              <a:buSzPct val="85000"/>
            </a:pPr>
            <a:r>
              <a:rPr lang="en-US" sz="2000" dirty="0">
                <a:solidFill>
                  <a:srgbClr val="FFFFFF"/>
                </a:solidFill>
              </a:rPr>
              <a:t>This  work flow also applies to Re-Appointments and Amendments</a:t>
            </a:r>
          </a:p>
        </p:txBody>
      </p:sp>
      <p:sp>
        <p:nvSpPr>
          <p:cNvPr id="2" name="Title 1"/>
          <p:cNvSpPr>
            <a:spLocks noGrp="1"/>
          </p:cNvSpPr>
          <p:nvPr>
            <p:ph type="title"/>
          </p:nvPr>
        </p:nvSpPr>
        <p:spPr>
          <a:xfrm>
            <a:off x="508000" y="1168400"/>
            <a:ext cx="3149600" cy="990600"/>
          </a:xfrm>
        </p:spPr>
        <p:txBody>
          <a:bodyPr/>
          <a:lstStyle/>
          <a:p>
            <a:r>
              <a:rPr lang="en-US" sz="3200" dirty="0"/>
              <a:t>Appointment Flow</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52</a:t>
            </a:fld>
            <a:endParaRPr lang="en-US" dirty="0">
              <a:solidFill>
                <a:srgbClr val="9BBB59">
                  <a:shade val="75000"/>
                </a:srgbClr>
              </a:solidFill>
            </a:endParaRPr>
          </a:p>
        </p:txBody>
      </p:sp>
    </p:spTree>
    <p:extLst>
      <p:ext uri="{BB962C8B-B14F-4D97-AF65-F5344CB8AC3E}">
        <p14:creationId xmlns:p14="http://schemas.microsoft.com/office/powerpoint/2010/main" val="3851703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Statement of Appointment Screen."/>
          <p:cNvGrpSpPr/>
          <p:nvPr/>
        </p:nvGrpSpPr>
        <p:grpSpPr>
          <a:xfrm>
            <a:off x="4405648" y="746126"/>
            <a:ext cx="7421490" cy="5629275"/>
            <a:chOff x="4405648" y="746126"/>
            <a:chExt cx="7421490" cy="5629275"/>
          </a:xfrm>
        </p:grpSpPr>
        <p:pic>
          <p:nvPicPr>
            <p:cNvPr id="8" name="AXU4.png" descr="&quot;"/>
            <p:cNvPicPr/>
            <p:nvPr/>
          </p:nvPicPr>
          <p:blipFill>
            <a:blip r:embed="rId2"/>
            <a:stretch>
              <a:fillRect/>
            </a:stretch>
          </p:blipFill>
          <p:spPr>
            <a:xfrm>
              <a:off x="4405648" y="746126"/>
              <a:ext cx="6858000" cy="5629275"/>
            </a:xfrm>
            <a:prstGeom prst="rect">
              <a:avLst/>
            </a:prstGeom>
          </p:spPr>
        </p:pic>
        <p:sp>
          <p:nvSpPr>
            <p:cNvPr id="7" name="Rounded Rectangular Callout 6"/>
            <p:cNvSpPr/>
            <p:nvPr/>
          </p:nvSpPr>
          <p:spPr>
            <a:xfrm>
              <a:off x="8616779" y="4522573"/>
              <a:ext cx="3210359" cy="950159"/>
            </a:xfrm>
            <a:prstGeom prst="wedgeRoundRectCallout">
              <a:avLst>
                <a:gd name="adj1" fmla="val -71648"/>
                <a:gd name="adj2" fmla="val 10803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Stipend level amounts are dictated by the Fiscal Year of the appointment.</a:t>
              </a:r>
            </a:p>
          </p:txBody>
        </p:sp>
        <p:sp>
          <p:nvSpPr>
            <p:cNvPr id="6" name="Rounded Rectangular Callout 5"/>
            <p:cNvSpPr/>
            <p:nvPr/>
          </p:nvSpPr>
          <p:spPr>
            <a:xfrm>
              <a:off x="6590272" y="2108886"/>
              <a:ext cx="2817340" cy="670073"/>
            </a:xfrm>
            <a:prstGeom prst="wedgeRoundRectCallout">
              <a:avLst>
                <a:gd name="adj1" fmla="val -70955"/>
                <a:gd name="adj2" fmla="val 249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Address is populated from the Trainee’s PPF</a:t>
              </a:r>
            </a:p>
          </p:txBody>
        </p:sp>
      </p:grpSp>
      <p:sp>
        <p:nvSpPr>
          <p:cNvPr id="3" name="Text Placeholder 2"/>
          <p:cNvSpPr>
            <a:spLocks noGrp="1"/>
          </p:cNvSpPr>
          <p:nvPr>
            <p:ph type="body" idx="1"/>
          </p:nvPr>
        </p:nvSpPr>
        <p:spPr>
          <a:xfrm>
            <a:off x="209725" y="1981201"/>
            <a:ext cx="3632433" cy="4144963"/>
          </a:xfrm>
        </p:spPr>
        <p:txBody>
          <a:bodyPr/>
          <a:lstStyle/>
          <a:p>
            <a:pPr lvl="0">
              <a:buClr>
                <a:prstClr val="white"/>
              </a:buClr>
            </a:pPr>
            <a:r>
              <a:rPr lang="en-US" sz="2000" dirty="0"/>
              <a:t>Required by Training Grants  (T) and Career Development Grants (K/R).</a:t>
            </a:r>
          </a:p>
          <a:p>
            <a:pPr lvl="0">
              <a:buClr>
                <a:prstClr val="white"/>
              </a:buClr>
            </a:pPr>
            <a:r>
              <a:rPr lang="en-US" sz="2000" dirty="0"/>
              <a:t>Initiated by PD/PI or ASST.</a:t>
            </a:r>
          </a:p>
          <a:p>
            <a:pPr lvl="0">
              <a:buClr>
                <a:prstClr val="white"/>
              </a:buClr>
            </a:pPr>
            <a:r>
              <a:rPr lang="en-US" sz="2000" dirty="0"/>
              <a:t>Must be electronically signed by the Trainee/ Appointee.</a:t>
            </a:r>
          </a:p>
          <a:p>
            <a:pPr lvl="0">
              <a:buClr>
                <a:prstClr val="white"/>
              </a:buClr>
            </a:pPr>
            <a:r>
              <a:rPr lang="en-US" sz="2000" dirty="0"/>
              <a:t>Prepopulates Trainee’s information, such as Prior NRSA Support and Address.</a:t>
            </a:r>
          </a:p>
          <a:p>
            <a:pPr lvl="0">
              <a:buClr>
                <a:prstClr val="white"/>
              </a:buClr>
            </a:pPr>
            <a:r>
              <a:rPr lang="en-US" sz="2000" dirty="0"/>
              <a:t>Submitted by PD/PI.</a:t>
            </a:r>
          </a:p>
          <a:p>
            <a:endParaRPr lang="en-US" dirty="0"/>
          </a:p>
        </p:txBody>
      </p:sp>
      <p:sp>
        <p:nvSpPr>
          <p:cNvPr id="2" name="Title 1"/>
          <p:cNvSpPr>
            <a:spLocks noGrp="1"/>
          </p:cNvSpPr>
          <p:nvPr>
            <p:ph type="title"/>
          </p:nvPr>
        </p:nvSpPr>
        <p:spPr/>
        <p:txBody>
          <a:bodyPr/>
          <a:lstStyle/>
          <a:p>
            <a:r>
              <a:rPr lang="en-US" sz="3200" dirty="0"/>
              <a:t>Appointment Form (2271)</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53</a:t>
            </a:fld>
            <a:endParaRPr lang="en-US" dirty="0">
              <a:solidFill>
                <a:srgbClr val="9BBB59">
                  <a:shade val="75000"/>
                </a:srgbClr>
              </a:solidFill>
            </a:endParaRPr>
          </a:p>
        </p:txBody>
      </p:sp>
    </p:spTree>
    <p:extLst>
      <p:ext uri="{BB962C8B-B14F-4D97-AF65-F5344CB8AC3E}">
        <p14:creationId xmlns:p14="http://schemas.microsoft.com/office/powerpoint/2010/main" val="1740201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Statement of Appointment PDF"/>
          <p:cNvPicPr>
            <a:picLocks noChangeAspect="1"/>
          </p:cNvPicPr>
          <p:nvPr/>
        </p:nvPicPr>
        <p:blipFill>
          <a:blip r:embed="rId2"/>
          <a:stretch>
            <a:fillRect/>
          </a:stretch>
        </p:blipFill>
        <p:spPr>
          <a:xfrm>
            <a:off x="5129428" y="304801"/>
            <a:ext cx="5720770" cy="6198095"/>
          </a:xfrm>
          <a:prstGeom prst="rect">
            <a:avLst/>
          </a:prstGeom>
        </p:spPr>
      </p:pic>
      <p:sp>
        <p:nvSpPr>
          <p:cNvPr id="3" name="Text Placeholder 2"/>
          <p:cNvSpPr>
            <a:spLocks noGrp="1"/>
          </p:cNvSpPr>
          <p:nvPr>
            <p:ph type="body" idx="1"/>
          </p:nvPr>
        </p:nvSpPr>
        <p:spPr>
          <a:xfrm>
            <a:off x="201337" y="1872144"/>
            <a:ext cx="3640822" cy="4144963"/>
          </a:xfrm>
        </p:spPr>
        <p:txBody>
          <a:bodyPr/>
          <a:lstStyle/>
          <a:p>
            <a:pPr lvl="0">
              <a:buClr>
                <a:prstClr val="white"/>
              </a:buClr>
            </a:pPr>
            <a:r>
              <a:rPr lang="en-US" sz="2000" dirty="0"/>
              <a:t>The PDF indicates when demographic data has been completed; data will not be displayed.</a:t>
            </a:r>
          </a:p>
          <a:p>
            <a:pPr lvl="0">
              <a:buClr>
                <a:prstClr val="white"/>
              </a:buClr>
            </a:pPr>
            <a:r>
              <a:rPr lang="en-US" sz="2000" dirty="0"/>
              <a:t>Data is populated from the Trainee’s Profile, Grant, and appointment form in xTrain.</a:t>
            </a:r>
          </a:p>
          <a:p>
            <a:pPr lvl="0">
              <a:buClr>
                <a:prstClr val="white"/>
              </a:buClr>
            </a:pPr>
            <a:r>
              <a:rPr lang="en-US" sz="2000" dirty="0"/>
              <a:t>The PDF cannot be modified, if data needs to be corrected it should be done through the appropriate module.</a:t>
            </a:r>
          </a:p>
          <a:p>
            <a:endParaRPr lang="en-US" dirty="0"/>
          </a:p>
        </p:txBody>
      </p:sp>
      <p:sp>
        <p:nvSpPr>
          <p:cNvPr id="2" name="Title 1"/>
          <p:cNvSpPr>
            <a:spLocks noGrp="1"/>
          </p:cNvSpPr>
          <p:nvPr>
            <p:ph type="title"/>
          </p:nvPr>
        </p:nvSpPr>
        <p:spPr>
          <a:xfrm>
            <a:off x="508000" y="872455"/>
            <a:ext cx="3149600" cy="990600"/>
          </a:xfrm>
        </p:spPr>
        <p:txBody>
          <a:bodyPr/>
          <a:lstStyle/>
          <a:p>
            <a:r>
              <a:rPr lang="en-US" sz="3200" dirty="0"/>
              <a:t>Appointment Form PDF</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54</a:t>
            </a:fld>
            <a:endParaRPr lang="en-US" dirty="0">
              <a:solidFill>
                <a:srgbClr val="9BBB59">
                  <a:shade val="75000"/>
                </a:srgbClr>
              </a:solidFill>
            </a:endParaRPr>
          </a:p>
        </p:txBody>
      </p:sp>
    </p:spTree>
    <p:extLst>
      <p:ext uri="{BB962C8B-B14F-4D97-AF65-F5344CB8AC3E}">
        <p14:creationId xmlns:p14="http://schemas.microsoft.com/office/powerpoint/2010/main" val="3655508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Statement of Appointment PDF continued"/>
          <p:cNvPicPr>
            <a:picLocks noChangeAspect="1"/>
          </p:cNvPicPr>
          <p:nvPr/>
        </p:nvPicPr>
        <p:blipFill>
          <a:blip r:embed="rId2"/>
          <a:stretch>
            <a:fillRect/>
          </a:stretch>
        </p:blipFill>
        <p:spPr>
          <a:xfrm>
            <a:off x="5542700" y="626706"/>
            <a:ext cx="4438650" cy="5786973"/>
          </a:xfrm>
          <a:prstGeom prst="rect">
            <a:avLst/>
          </a:prstGeom>
        </p:spPr>
      </p:pic>
      <p:sp>
        <p:nvSpPr>
          <p:cNvPr id="3" name="Text Placeholder 2"/>
          <p:cNvSpPr>
            <a:spLocks noGrp="1"/>
          </p:cNvSpPr>
          <p:nvPr>
            <p:ph type="body" idx="1"/>
          </p:nvPr>
        </p:nvSpPr>
        <p:spPr>
          <a:xfrm>
            <a:off x="230659" y="2260601"/>
            <a:ext cx="3632887" cy="4144963"/>
          </a:xfrm>
        </p:spPr>
        <p:txBody>
          <a:bodyPr/>
          <a:lstStyle/>
          <a:p>
            <a:pPr lvl="0">
              <a:buClr>
                <a:prstClr val="white"/>
              </a:buClr>
            </a:pPr>
            <a:r>
              <a:rPr lang="en-US" sz="2000" dirty="0"/>
              <a:t>The PDF form captures the electronic signature of PD/PI and Trainee</a:t>
            </a:r>
          </a:p>
          <a:p>
            <a:pPr lvl="0">
              <a:buClr>
                <a:prstClr val="white"/>
              </a:buClr>
            </a:pPr>
            <a:r>
              <a:rPr lang="en-US" sz="2000" dirty="0"/>
              <a:t>The form is finalized when the PD/PI submits it to agency. </a:t>
            </a:r>
          </a:p>
          <a:p>
            <a:endParaRPr lang="en-US" dirty="0"/>
          </a:p>
        </p:txBody>
      </p:sp>
      <p:sp>
        <p:nvSpPr>
          <p:cNvPr id="2" name="Title 1"/>
          <p:cNvSpPr>
            <a:spLocks noGrp="1"/>
          </p:cNvSpPr>
          <p:nvPr>
            <p:ph type="title"/>
          </p:nvPr>
        </p:nvSpPr>
        <p:spPr>
          <a:xfrm>
            <a:off x="508000" y="1295400"/>
            <a:ext cx="3149600" cy="990600"/>
          </a:xfrm>
        </p:spPr>
        <p:txBody>
          <a:bodyPr/>
          <a:lstStyle/>
          <a:p>
            <a:r>
              <a:rPr lang="en-US" sz="3200" dirty="0"/>
              <a:t>Appointment Form PDF Cont.</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55</a:t>
            </a:fld>
            <a:endParaRPr lang="en-US" dirty="0">
              <a:solidFill>
                <a:srgbClr val="9BBB59">
                  <a:shade val="75000"/>
                </a:srgbClr>
              </a:solidFill>
            </a:endParaRPr>
          </a:p>
        </p:txBody>
      </p:sp>
    </p:spTree>
    <p:extLst>
      <p:ext uri="{BB962C8B-B14F-4D97-AF65-F5344CB8AC3E}">
        <p14:creationId xmlns:p14="http://schemas.microsoft.com/office/powerpoint/2010/main" val="607095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the Pending Submissions screen"/>
          <p:cNvGrpSpPr/>
          <p:nvPr/>
        </p:nvGrpSpPr>
        <p:grpSpPr>
          <a:xfrm>
            <a:off x="3657600" y="1169773"/>
            <a:ext cx="8413819" cy="4725549"/>
            <a:chOff x="3657600" y="1169773"/>
            <a:chExt cx="8413819" cy="4725549"/>
          </a:xfrm>
        </p:grpSpPr>
        <p:pic>
          <p:nvPicPr>
            <p:cNvPr id="7" name="Picture 6" descr="&quot;"/>
            <p:cNvPicPr>
              <a:picLocks noChangeAspect="1"/>
            </p:cNvPicPr>
            <p:nvPr/>
          </p:nvPicPr>
          <p:blipFill>
            <a:blip r:embed="rId2"/>
            <a:stretch>
              <a:fillRect/>
            </a:stretch>
          </p:blipFill>
          <p:spPr>
            <a:xfrm>
              <a:off x="3657600" y="2389343"/>
              <a:ext cx="8413819" cy="3110563"/>
            </a:xfrm>
            <a:prstGeom prst="rect">
              <a:avLst/>
            </a:prstGeom>
          </p:spPr>
        </p:pic>
        <p:sp>
          <p:nvSpPr>
            <p:cNvPr id="8" name="Rounded Rectangular Callout 7"/>
            <p:cNvSpPr/>
            <p:nvPr/>
          </p:nvSpPr>
          <p:spPr>
            <a:xfrm>
              <a:off x="8666206" y="5231027"/>
              <a:ext cx="2759675" cy="664295"/>
            </a:xfrm>
            <a:prstGeom prst="wedgeRoundRectCallout">
              <a:avLst>
                <a:gd name="adj1" fmla="val -1993"/>
                <a:gd name="adj2" fmla="val -11410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Submit to Agency Comments are optional.</a:t>
              </a:r>
            </a:p>
          </p:txBody>
        </p:sp>
        <p:sp>
          <p:nvSpPr>
            <p:cNvPr id="9" name="Rounded Rectangular Callout 8"/>
            <p:cNvSpPr/>
            <p:nvPr/>
          </p:nvSpPr>
          <p:spPr>
            <a:xfrm>
              <a:off x="7133968" y="1169773"/>
              <a:ext cx="3575221" cy="950159"/>
            </a:xfrm>
            <a:prstGeom prst="wedgeRoundRectCallout">
              <a:avLst>
                <a:gd name="adj1" fmla="val -14275"/>
                <a:gd name="adj2" fmla="val 20427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Ensure to preview the PDF before submitting to agency.</a:t>
              </a:r>
            </a:p>
          </p:txBody>
        </p:sp>
      </p:grpSp>
      <p:sp>
        <p:nvSpPr>
          <p:cNvPr id="3" name="Text Placeholder 2"/>
          <p:cNvSpPr>
            <a:spLocks noGrp="1"/>
          </p:cNvSpPr>
          <p:nvPr>
            <p:ph type="body" idx="1"/>
          </p:nvPr>
        </p:nvSpPr>
        <p:spPr>
          <a:xfrm>
            <a:off x="201337" y="1872144"/>
            <a:ext cx="3299744" cy="4144963"/>
          </a:xfrm>
        </p:spPr>
        <p:txBody>
          <a:bodyPr/>
          <a:lstStyle/>
          <a:p>
            <a:pPr lvl="0">
              <a:buClr>
                <a:prstClr val="white"/>
              </a:buClr>
            </a:pPr>
            <a:r>
              <a:rPr lang="en-US" sz="2000" dirty="0"/>
              <a:t>The Pending Submission Screen allows the PD/PI to submit multiple 2271 forms at once.</a:t>
            </a:r>
          </a:p>
          <a:p>
            <a:pPr lvl="0">
              <a:buClr>
                <a:prstClr val="white"/>
              </a:buClr>
            </a:pPr>
            <a:r>
              <a:rPr lang="en-US" sz="2000" dirty="0"/>
              <a:t>Forms must be In-Progress PI, and error free before submission.</a:t>
            </a:r>
          </a:p>
        </p:txBody>
      </p:sp>
      <p:sp>
        <p:nvSpPr>
          <p:cNvPr id="2" name="Title 1"/>
          <p:cNvSpPr>
            <a:spLocks noGrp="1"/>
          </p:cNvSpPr>
          <p:nvPr>
            <p:ph type="title"/>
          </p:nvPr>
        </p:nvSpPr>
        <p:spPr>
          <a:xfrm>
            <a:off x="508000" y="872455"/>
            <a:ext cx="3149600" cy="990600"/>
          </a:xfrm>
        </p:spPr>
        <p:txBody>
          <a:bodyPr/>
          <a:lstStyle/>
          <a:p>
            <a:r>
              <a:rPr lang="en-US" sz="3200" dirty="0"/>
              <a:t>Pending Submissions</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56</a:t>
            </a:fld>
            <a:endParaRPr lang="en-US" dirty="0">
              <a:solidFill>
                <a:srgbClr val="9BBB59">
                  <a:shade val="75000"/>
                </a:srgbClr>
              </a:solidFill>
            </a:endParaRPr>
          </a:p>
        </p:txBody>
      </p:sp>
    </p:spTree>
    <p:extLst>
      <p:ext uri="{BB962C8B-B14F-4D97-AF65-F5344CB8AC3E}">
        <p14:creationId xmlns:p14="http://schemas.microsoft.com/office/powerpoint/2010/main" val="3478076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XU3.png" descr="Screenshot of 2271 form that can be modified when selecting amendment."/>
          <p:cNvPicPr/>
          <p:nvPr/>
        </p:nvPicPr>
        <p:blipFill rotWithShape="1">
          <a:blip r:embed="rId2"/>
          <a:srcRect t="23936"/>
          <a:stretch/>
        </p:blipFill>
        <p:spPr bwMode="auto">
          <a:xfrm>
            <a:off x="3902534" y="3928578"/>
            <a:ext cx="8052623" cy="1599340"/>
          </a:xfrm>
          <a:prstGeom prst="rect">
            <a:avLst/>
          </a:prstGeom>
          <a:ln>
            <a:noFill/>
          </a:ln>
          <a:extLst>
            <a:ext uri="{53640926-AAD7-44D8-BBD7-CCE9431645EC}">
              <a14:shadowObscured xmlns:a14="http://schemas.microsoft.com/office/drawing/2010/main"/>
            </a:ext>
          </a:extLst>
        </p:spPr>
      </p:pic>
      <p:pic>
        <p:nvPicPr>
          <p:cNvPr id="9" name="Picture 8" descr="Screenshot of the Trainee Roster"/>
          <p:cNvPicPr>
            <a:picLocks noChangeAspect="1"/>
          </p:cNvPicPr>
          <p:nvPr/>
        </p:nvPicPr>
        <p:blipFill>
          <a:blip r:embed="rId3"/>
          <a:stretch>
            <a:fillRect/>
          </a:stretch>
        </p:blipFill>
        <p:spPr>
          <a:xfrm>
            <a:off x="3926879" y="683741"/>
            <a:ext cx="8028278" cy="2269096"/>
          </a:xfrm>
          <a:prstGeom prst="rect">
            <a:avLst/>
          </a:prstGeom>
        </p:spPr>
      </p:pic>
      <p:sp>
        <p:nvSpPr>
          <p:cNvPr id="11" name="Rounded Rectangular Callout 10" title="&quot;"/>
          <p:cNvSpPr/>
          <p:nvPr/>
        </p:nvSpPr>
        <p:spPr>
          <a:xfrm>
            <a:off x="3902534" y="3770084"/>
            <a:ext cx="8052623" cy="1916327"/>
          </a:xfrm>
          <a:prstGeom prst="wedgeRoundRectCallout">
            <a:avLst>
              <a:gd name="adj1" fmla="val 44026"/>
              <a:gd name="adj2" fmla="val -137672"/>
              <a:gd name="adj3" fmla="val 16667"/>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black"/>
              </a:solidFill>
              <a:latin typeface="Calibri" panose="020F0502020204030204" pitchFamily="34" charset="0"/>
            </a:endParaRPr>
          </a:p>
        </p:txBody>
      </p:sp>
      <p:sp>
        <p:nvSpPr>
          <p:cNvPr id="3" name="Text Placeholder 2"/>
          <p:cNvSpPr>
            <a:spLocks noGrp="1"/>
          </p:cNvSpPr>
          <p:nvPr>
            <p:ph type="body" idx="1"/>
          </p:nvPr>
        </p:nvSpPr>
        <p:spPr>
          <a:xfrm>
            <a:off x="181233" y="1725828"/>
            <a:ext cx="3608173" cy="4522572"/>
          </a:xfrm>
        </p:spPr>
        <p:txBody>
          <a:bodyPr/>
          <a:lstStyle/>
          <a:p>
            <a:pPr lvl="0">
              <a:buClr>
                <a:prstClr val="white"/>
              </a:buClr>
            </a:pPr>
            <a:r>
              <a:rPr lang="en-US" sz="2000" dirty="0"/>
              <a:t>Grantees should use an Amendment form if they need to make changes to the following:</a:t>
            </a:r>
          </a:p>
          <a:p>
            <a:pPr marL="342900" lvl="0" indent="-342900">
              <a:buClr>
                <a:prstClr val="white"/>
              </a:buClr>
              <a:buFont typeface="Arial" panose="020B0604020202020204" pitchFamily="34" charset="0"/>
              <a:buChar char="•"/>
            </a:pPr>
            <a:r>
              <a:rPr lang="en-US" sz="2000" dirty="0"/>
              <a:t>Changes to Appointment Period</a:t>
            </a:r>
          </a:p>
          <a:p>
            <a:pPr marL="342900" lvl="0" indent="-342900">
              <a:buClr>
                <a:prstClr val="white"/>
              </a:buClr>
              <a:buFont typeface="Arial" panose="020B0604020202020204" pitchFamily="34" charset="0"/>
              <a:buChar char="•"/>
            </a:pPr>
            <a:r>
              <a:rPr lang="en-US" sz="2000" dirty="0"/>
              <a:t>Changes to Stipend Level </a:t>
            </a:r>
          </a:p>
          <a:p>
            <a:pPr lvl="0">
              <a:buClr>
                <a:prstClr val="white"/>
              </a:buClr>
            </a:pPr>
            <a:r>
              <a:rPr lang="en-US" sz="2000" dirty="0"/>
              <a:t>Once accepted, by agency, the amendment will replace the original appointment.</a:t>
            </a:r>
          </a:p>
          <a:p>
            <a:endParaRPr lang="en-US" dirty="0"/>
          </a:p>
        </p:txBody>
      </p:sp>
      <p:sp>
        <p:nvSpPr>
          <p:cNvPr id="2" name="Title 1"/>
          <p:cNvSpPr>
            <a:spLocks noGrp="1"/>
          </p:cNvSpPr>
          <p:nvPr>
            <p:ph type="title"/>
          </p:nvPr>
        </p:nvSpPr>
        <p:spPr>
          <a:xfrm>
            <a:off x="483287" y="1013255"/>
            <a:ext cx="3149600" cy="562232"/>
          </a:xfrm>
        </p:spPr>
        <p:txBody>
          <a:bodyPr/>
          <a:lstStyle/>
          <a:p>
            <a:r>
              <a:rPr lang="en-US" sz="3200" dirty="0"/>
              <a:t>Amendments</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57</a:t>
            </a:fld>
            <a:endParaRPr lang="en-US" dirty="0">
              <a:solidFill>
                <a:srgbClr val="9BBB59">
                  <a:shade val="75000"/>
                </a:srgbClr>
              </a:solidFill>
            </a:endParaRPr>
          </a:p>
        </p:txBody>
      </p:sp>
    </p:spTree>
    <p:extLst>
      <p:ext uri="{BB962C8B-B14F-4D97-AF65-F5344CB8AC3E}">
        <p14:creationId xmlns:p14="http://schemas.microsoft.com/office/powerpoint/2010/main" val="3139829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XU3.png" descr="Screenshot of Reappointment Screen"/>
          <p:cNvPicPr/>
          <p:nvPr/>
        </p:nvPicPr>
        <p:blipFill>
          <a:blip r:embed="rId2"/>
          <a:stretch>
            <a:fillRect/>
          </a:stretch>
        </p:blipFill>
        <p:spPr>
          <a:xfrm>
            <a:off x="3999292" y="3158332"/>
            <a:ext cx="7830490" cy="2967832"/>
          </a:xfrm>
          <a:prstGeom prst="rect">
            <a:avLst/>
          </a:prstGeom>
        </p:spPr>
      </p:pic>
      <p:pic>
        <p:nvPicPr>
          <p:cNvPr id="4" name="Picture 3" descr="Screenshot of Trainee Roster Screen"/>
          <p:cNvPicPr>
            <a:picLocks noChangeAspect="1"/>
          </p:cNvPicPr>
          <p:nvPr/>
        </p:nvPicPr>
        <p:blipFill>
          <a:blip r:embed="rId3"/>
          <a:stretch>
            <a:fillRect/>
          </a:stretch>
        </p:blipFill>
        <p:spPr>
          <a:xfrm>
            <a:off x="3871382" y="1314450"/>
            <a:ext cx="8111068" cy="862072"/>
          </a:xfrm>
          <a:prstGeom prst="rect">
            <a:avLst/>
          </a:prstGeom>
        </p:spPr>
      </p:pic>
      <p:sp>
        <p:nvSpPr>
          <p:cNvPr id="10" name="Rounded Rectangular Callout 9" descr="&quot;"/>
          <p:cNvSpPr/>
          <p:nvPr/>
        </p:nvSpPr>
        <p:spPr>
          <a:xfrm>
            <a:off x="3902534" y="3057526"/>
            <a:ext cx="8052623" cy="3068638"/>
          </a:xfrm>
          <a:prstGeom prst="wedgeRoundRectCallout">
            <a:avLst>
              <a:gd name="adj1" fmla="val 44263"/>
              <a:gd name="adj2" fmla="val -93285"/>
              <a:gd name="adj3" fmla="val 16667"/>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black"/>
              </a:solidFill>
              <a:latin typeface="Calibri" panose="020F0502020204030204" pitchFamily="34" charset="0"/>
            </a:endParaRPr>
          </a:p>
        </p:txBody>
      </p:sp>
      <p:sp>
        <p:nvSpPr>
          <p:cNvPr id="3" name="Text Placeholder 2"/>
          <p:cNvSpPr>
            <a:spLocks noGrp="1"/>
          </p:cNvSpPr>
          <p:nvPr>
            <p:ph type="body" idx="1"/>
          </p:nvPr>
        </p:nvSpPr>
        <p:spPr>
          <a:xfrm>
            <a:off x="257576" y="1618880"/>
            <a:ext cx="3554569" cy="4144963"/>
          </a:xfrm>
        </p:spPr>
        <p:txBody>
          <a:bodyPr/>
          <a:lstStyle/>
          <a:p>
            <a:pPr lvl="0">
              <a:buClr>
                <a:prstClr val="white"/>
              </a:buClr>
            </a:pPr>
            <a:r>
              <a:rPr lang="en-US" sz="2000" dirty="0"/>
              <a:t>If a Trainee will be continuing on another year of the grant a “new” appointment form is not necessary. In the Trainee Roster  the Action column contains an option to “Re-Appoint” trainee.</a:t>
            </a:r>
          </a:p>
          <a:p>
            <a:pPr lvl="0">
              <a:buClr>
                <a:prstClr val="white"/>
              </a:buClr>
            </a:pPr>
            <a:r>
              <a:rPr lang="en-US" sz="2000" dirty="0"/>
              <a:t>The PD/PI or ASST will select the grant year to which the trainee is to be re-appointed, and enter the new appointment start and end date.</a:t>
            </a:r>
          </a:p>
          <a:p>
            <a:pPr lvl="0">
              <a:buClr>
                <a:prstClr val="white"/>
              </a:buClr>
            </a:pPr>
            <a:endParaRPr lang="en-US" sz="2000" dirty="0"/>
          </a:p>
          <a:p>
            <a:endParaRPr lang="en-US" dirty="0"/>
          </a:p>
        </p:txBody>
      </p:sp>
      <p:sp>
        <p:nvSpPr>
          <p:cNvPr id="2" name="Title 1"/>
          <p:cNvSpPr>
            <a:spLocks noGrp="1"/>
          </p:cNvSpPr>
          <p:nvPr>
            <p:ph type="title"/>
          </p:nvPr>
        </p:nvSpPr>
        <p:spPr>
          <a:xfrm>
            <a:off x="257577" y="914400"/>
            <a:ext cx="3554569" cy="656823"/>
          </a:xfrm>
        </p:spPr>
        <p:txBody>
          <a:bodyPr/>
          <a:lstStyle/>
          <a:p>
            <a:r>
              <a:rPr lang="en-US" sz="3200" dirty="0"/>
              <a:t>Reappointment</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58</a:t>
            </a:fld>
            <a:endParaRPr lang="en-US" dirty="0">
              <a:solidFill>
                <a:srgbClr val="9BBB59">
                  <a:shade val="75000"/>
                </a:srgbClr>
              </a:solidFill>
            </a:endParaRPr>
          </a:p>
        </p:txBody>
      </p:sp>
    </p:spTree>
    <p:extLst>
      <p:ext uri="{BB962C8B-B14F-4D97-AF65-F5344CB8AC3E}">
        <p14:creationId xmlns:p14="http://schemas.microsoft.com/office/powerpoint/2010/main" val="1270059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8493459" y="59876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4" y="4351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19" y="2832"/>
              <a:ext cx="240" cy="234"/>
            </a:xfrm>
            <a:prstGeom prst="rect">
              <a:avLst/>
            </a:prstGeom>
            <a:noFill/>
            <a:ln w="9525">
              <a:noFill/>
              <a:miter lim="800000"/>
              <a:headEnd/>
              <a:tailEnd/>
            </a:ln>
          </p:spPr>
        </p:pic>
      </p:grpSp>
      <p:sp>
        <p:nvSpPr>
          <p:cNvPr id="10" name="Line 20" descr="&quot;"/>
          <p:cNvSpPr>
            <a:spLocks noChangeShapeType="1"/>
          </p:cNvSpPr>
          <p:nvPr/>
        </p:nvSpPr>
        <p:spPr bwMode="auto">
          <a:xfrm flipV="1">
            <a:off x="5239850" y="5479452"/>
            <a:ext cx="2581876" cy="0"/>
          </a:xfrm>
          <a:prstGeom prst="line">
            <a:avLst/>
          </a:prstGeom>
          <a:noFill/>
          <a:ln w="127000">
            <a:solidFill>
              <a:srgbClr val="808080"/>
            </a:solidFill>
            <a:round/>
            <a:headEnd/>
            <a:tailEnd type="triangle" w="med" len="med"/>
          </a:ln>
        </p:spPr>
        <p:txBody>
          <a:bodyPr/>
          <a:lstStyle/>
          <a:p>
            <a:endParaRPr lang="en-US"/>
          </a:p>
        </p:txBody>
      </p:sp>
      <p:sp>
        <p:nvSpPr>
          <p:cNvPr id="24" name="Text Box 19"/>
          <p:cNvSpPr txBox="1">
            <a:spLocks noChangeArrowheads="1"/>
          </p:cNvSpPr>
          <p:nvPr/>
        </p:nvSpPr>
        <p:spPr bwMode="auto">
          <a:xfrm>
            <a:off x="5482975" y="4917844"/>
            <a:ext cx="1697572"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approves and routes TN to Agency</a:t>
            </a:r>
          </a:p>
        </p:txBody>
      </p:sp>
      <p:sp>
        <p:nvSpPr>
          <p:cNvPr id="17" name="Text Box 25"/>
          <p:cNvSpPr txBox="1">
            <a:spLocks noChangeArrowheads="1"/>
          </p:cNvSpPr>
          <p:nvPr/>
        </p:nvSpPr>
        <p:spPr bwMode="auto">
          <a:xfrm>
            <a:off x="1329317" y="5908598"/>
            <a:ext cx="2133600" cy="366713"/>
          </a:xfrm>
          <a:prstGeom prst="rect">
            <a:avLst/>
          </a:prstGeom>
          <a:noFill/>
          <a:ln w="9525">
            <a:noFill/>
            <a:miter lim="800000"/>
            <a:headEnd/>
            <a:tailEnd/>
          </a:ln>
        </p:spPr>
        <p:txBody>
          <a:bodyPr>
            <a:spAutoFit/>
          </a:bodyPr>
          <a:lstStyle/>
          <a:p>
            <a:pPr algn="ctr"/>
            <a:r>
              <a:rPr lang="en-US" b="0" dirty="0"/>
              <a:t>Business Official</a:t>
            </a:r>
          </a:p>
        </p:txBody>
      </p:sp>
      <p:pic>
        <p:nvPicPr>
          <p:cNvPr id="25" name="Picture 24" descr="&quot;"/>
          <p:cNvPicPr>
            <a:picLocks noChangeAspect="1" noChangeArrowheads="1"/>
          </p:cNvPicPr>
          <p:nvPr/>
        </p:nvPicPr>
        <p:blipFill>
          <a:blip r:embed="rId4" cstate="print"/>
          <a:srcRect/>
          <a:stretch>
            <a:fillRect/>
          </a:stretch>
        </p:blipFill>
        <p:spPr bwMode="auto">
          <a:xfrm>
            <a:off x="3227056" y="4812766"/>
            <a:ext cx="1758604" cy="1553444"/>
          </a:xfrm>
          <a:prstGeom prst="rect">
            <a:avLst/>
          </a:prstGeom>
          <a:noFill/>
          <a:ln w="9525">
            <a:noFill/>
            <a:miter lim="800000"/>
            <a:headEnd/>
            <a:tailEnd/>
          </a:ln>
        </p:spPr>
      </p:pic>
      <p:sp>
        <p:nvSpPr>
          <p:cNvPr id="15" name="Line 16" descr="&quot;"/>
          <p:cNvSpPr>
            <a:spLocks noChangeShapeType="1"/>
          </p:cNvSpPr>
          <p:nvPr/>
        </p:nvSpPr>
        <p:spPr bwMode="auto">
          <a:xfrm>
            <a:off x="2438400" y="3648299"/>
            <a:ext cx="1024517" cy="1529008"/>
          </a:xfrm>
          <a:prstGeom prst="line">
            <a:avLst/>
          </a:prstGeom>
          <a:noFill/>
          <a:ln w="127000">
            <a:solidFill>
              <a:srgbClr val="808080"/>
            </a:solidFill>
            <a:round/>
            <a:headEnd/>
            <a:tailEnd type="triangle" w="med" len="med"/>
          </a:ln>
        </p:spPr>
        <p:txBody>
          <a:bodyPr/>
          <a:lstStyle/>
          <a:p>
            <a:endParaRPr lang="en-US"/>
          </a:p>
        </p:txBody>
      </p:sp>
      <p:sp>
        <p:nvSpPr>
          <p:cNvPr id="26" name="Text Box 15"/>
          <p:cNvSpPr txBox="1">
            <a:spLocks noChangeArrowheads="1"/>
          </p:cNvSpPr>
          <p:nvPr/>
        </p:nvSpPr>
        <p:spPr bwMode="auto">
          <a:xfrm>
            <a:off x="1035494" y="3867623"/>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reviews TN and routes it to BO</a:t>
            </a:r>
          </a:p>
        </p:txBody>
      </p:sp>
      <p:sp>
        <p:nvSpPr>
          <p:cNvPr id="11" name="Line 2" descr="&quot;"/>
          <p:cNvSpPr>
            <a:spLocks noChangeShapeType="1"/>
          </p:cNvSpPr>
          <p:nvPr/>
        </p:nvSpPr>
        <p:spPr bwMode="auto">
          <a:xfrm>
            <a:off x="4015000" y="3521451"/>
            <a:ext cx="4590001" cy="0"/>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639806" y="3062985"/>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TN back to PD/PI</a:t>
            </a:r>
          </a:p>
        </p:txBody>
      </p:sp>
      <p:sp>
        <p:nvSpPr>
          <p:cNvPr id="14" name="Text Box 10"/>
          <p:cNvSpPr txBox="1">
            <a:spLocks noChangeArrowheads="1"/>
          </p:cNvSpPr>
          <p:nvPr/>
        </p:nvSpPr>
        <p:spPr bwMode="auto">
          <a:xfrm>
            <a:off x="10200067" y="2840037"/>
            <a:ext cx="1752600" cy="366713"/>
          </a:xfrm>
          <a:prstGeom prst="rect">
            <a:avLst/>
          </a:prstGeom>
          <a:noFill/>
          <a:ln w="9525">
            <a:noFill/>
            <a:miter lim="800000"/>
            <a:headEnd/>
            <a:tailEnd/>
          </a:ln>
        </p:spPr>
        <p:txBody>
          <a:bodyPr>
            <a:spAutoFit/>
          </a:bodyPr>
          <a:lstStyle/>
          <a:p>
            <a:pPr algn="ctr"/>
            <a:r>
              <a:rPr lang="en-US" b="0"/>
              <a:t>Trainee</a:t>
            </a:r>
          </a:p>
        </p:txBody>
      </p:sp>
      <p:pic>
        <p:nvPicPr>
          <p:cNvPr id="19" name="Picture 5" descr="&quot;"/>
          <p:cNvPicPr>
            <a:picLocks noChangeAspect="1" noChangeArrowheads="1"/>
          </p:cNvPicPr>
          <p:nvPr/>
        </p:nvPicPr>
        <p:blipFill>
          <a:blip r:embed="rId5" cstate="print"/>
          <a:srcRect/>
          <a:stretch>
            <a:fillRect/>
          </a:stretch>
        </p:blipFill>
        <p:spPr bwMode="auto">
          <a:xfrm>
            <a:off x="9000206" y="1681666"/>
            <a:ext cx="1537472" cy="1507550"/>
          </a:xfrm>
          <a:prstGeom prst="rect">
            <a:avLst/>
          </a:prstGeom>
          <a:noFill/>
          <a:ln w="9525">
            <a:noFill/>
            <a:miter lim="800000"/>
            <a:headEnd/>
            <a:tailEnd/>
          </a:ln>
        </p:spPr>
      </p:pic>
      <p:sp>
        <p:nvSpPr>
          <p:cNvPr id="12" name="Line 3" descr="&quot;"/>
          <p:cNvSpPr>
            <a:spLocks noChangeShapeType="1"/>
          </p:cNvSpPr>
          <p:nvPr/>
        </p:nvSpPr>
        <p:spPr bwMode="auto">
          <a:xfrm>
            <a:off x="3462917" y="2127102"/>
            <a:ext cx="5262587" cy="74996"/>
          </a:xfrm>
          <a:prstGeom prst="line">
            <a:avLst/>
          </a:prstGeom>
          <a:noFill/>
          <a:ln w="127000">
            <a:solidFill>
              <a:srgbClr val="808080"/>
            </a:solidFill>
            <a:round/>
            <a:headEnd/>
            <a:tailEnd type="triangle" w="med" len="med"/>
          </a:ln>
        </p:spPr>
        <p:txBody>
          <a:bodyPr/>
          <a:lstStyle/>
          <a:p>
            <a:endParaRPr lang="en-US"/>
          </a:p>
        </p:txBody>
      </p:sp>
      <p:sp>
        <p:nvSpPr>
          <p:cNvPr id="21" name="Text Box 8"/>
          <p:cNvSpPr txBox="1">
            <a:spLocks noChangeArrowheads="1"/>
          </p:cNvSpPr>
          <p:nvPr/>
        </p:nvSpPr>
        <p:spPr bwMode="auto">
          <a:xfrm>
            <a:off x="4015001" y="1601004"/>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locates Trainee on Roster, initiates a Termination Notice (TN), inputs additional info and routes TN to Trainee</a:t>
            </a:r>
          </a:p>
        </p:txBody>
      </p:sp>
      <p:sp>
        <p:nvSpPr>
          <p:cNvPr id="13" name="Text Box 7"/>
          <p:cNvSpPr txBox="1">
            <a:spLocks noChangeArrowheads="1"/>
          </p:cNvSpPr>
          <p:nvPr/>
        </p:nvSpPr>
        <p:spPr bwMode="auto">
          <a:xfrm>
            <a:off x="309640" y="1629137"/>
            <a:ext cx="2295001" cy="923330"/>
          </a:xfrm>
          <a:prstGeom prst="rect">
            <a:avLst/>
          </a:prstGeom>
          <a:noFill/>
          <a:ln w="9525">
            <a:noFill/>
            <a:miter lim="800000"/>
            <a:headEnd/>
            <a:tailEnd/>
          </a:ln>
        </p:spPr>
        <p:txBody>
          <a:bodyPr wrap="square">
            <a:spAutoFit/>
          </a:bodyPr>
          <a:lstStyle/>
          <a:p>
            <a:pPr algn="ctr"/>
            <a:r>
              <a:rPr lang="en-US" b="0" dirty="0"/>
              <a:t>Program Director/ Principal Investigator</a:t>
            </a:r>
          </a:p>
        </p:txBody>
      </p:sp>
      <p:pic>
        <p:nvPicPr>
          <p:cNvPr id="20" name="Picture 6" descr="&quot;"/>
          <p:cNvPicPr>
            <a:picLocks noChangeAspect="1" noChangeArrowheads="1"/>
          </p:cNvPicPr>
          <p:nvPr/>
        </p:nvPicPr>
        <p:blipFill>
          <a:blip r:embed="rId6" cstate="print"/>
          <a:srcRect/>
          <a:stretch>
            <a:fillRect/>
          </a:stretch>
        </p:blipFill>
        <p:spPr bwMode="auto">
          <a:xfrm>
            <a:off x="1737392" y="1946529"/>
            <a:ext cx="1721250" cy="1552053"/>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Training (T) Termination Notice Work Flow</a:t>
            </a:r>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59</a:t>
            </a:fld>
            <a:endParaRPr lang="en-US" dirty="0">
              <a:solidFill>
                <a:srgbClr val="9BBB59">
                  <a:shade val="75000"/>
                </a:srgbClr>
              </a:solidFill>
            </a:endParaRPr>
          </a:p>
        </p:txBody>
      </p:sp>
    </p:spTree>
    <p:extLst>
      <p:ext uri="{BB962C8B-B14F-4D97-AF65-F5344CB8AC3E}">
        <p14:creationId xmlns:p14="http://schemas.microsoft.com/office/powerpoint/2010/main" val="101395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Delegate Authority Screen"/>
          <p:cNvPicPr>
            <a:picLocks noChangeAspect="1"/>
          </p:cNvPicPr>
          <p:nvPr/>
        </p:nvPicPr>
        <p:blipFill>
          <a:blip r:embed="rId2"/>
          <a:stretch>
            <a:fillRect/>
          </a:stretch>
        </p:blipFill>
        <p:spPr>
          <a:xfrm>
            <a:off x="4209535" y="4766116"/>
            <a:ext cx="7646901" cy="1651680"/>
          </a:xfrm>
          <a:prstGeom prst="rect">
            <a:avLst/>
          </a:prstGeom>
        </p:spPr>
      </p:pic>
      <p:sp>
        <p:nvSpPr>
          <p:cNvPr id="6" name="TextBox 5"/>
          <p:cNvSpPr txBox="1"/>
          <p:nvPr/>
        </p:nvSpPr>
        <p:spPr>
          <a:xfrm>
            <a:off x="4186089" y="3909647"/>
            <a:ext cx="7548711" cy="1107996"/>
          </a:xfrm>
          <a:prstGeom prst="rect">
            <a:avLst/>
          </a:prstGeom>
          <a:noFill/>
        </p:spPr>
        <p:txBody>
          <a:bodyPr wrap="square" rtlCol="0">
            <a:spAutoFit/>
          </a:bodyPr>
          <a:lstStyle/>
          <a:p>
            <a:pPr marL="273050" marR="0" lvl="0" indent="-273050" algn="l" defTabSz="914400" rtl="0" eaLnBrk="0" fontAlgn="base" latinLnBrk="0" hangingPunct="0">
              <a:lnSpc>
                <a:spcPct val="100000"/>
              </a:lnSpc>
              <a:spcBef>
                <a:spcPct val="20000"/>
              </a:spcBef>
              <a:spcAft>
                <a:spcPct val="0"/>
              </a:spcAft>
              <a:buClr>
                <a:srgbClr val="4F81BD"/>
              </a:buClr>
              <a:buSzPct val="85000"/>
              <a:buFont typeface="Wingdings 2" pitchFamily="18" charset="2"/>
              <a:buChar char=""/>
              <a:tabLst/>
              <a:defRPr/>
            </a:pPr>
            <a:r>
              <a:rPr kumimoji="0" lang="en-US" sz="2400" b="0" i="0" u="none" strike="noStrike" kern="1200" cap="none" spc="0" normalizeH="0" baseline="0" noProof="0" dirty="0">
                <a:ln>
                  <a:noFill/>
                </a:ln>
                <a:solidFill>
                  <a:srgbClr val="1F497D"/>
                </a:solidFill>
                <a:effectLst/>
                <a:uLnTx/>
                <a:uFillTx/>
                <a:latin typeface="Georgia"/>
                <a:ea typeface="+mn-ea"/>
                <a:cs typeface="+mn-cs"/>
              </a:rPr>
              <a:t>xTRACT delegation is granted when the PD/PI delegates xTrain to an ASST.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7" name="Picture 6" descr="Screenshot of eRA Commons header."/>
          <p:cNvPicPr>
            <a:picLocks noChangeAspect="1"/>
          </p:cNvPicPr>
          <p:nvPr/>
        </p:nvPicPr>
        <p:blipFill>
          <a:blip r:embed="rId3"/>
          <a:stretch>
            <a:fillRect/>
          </a:stretch>
        </p:blipFill>
        <p:spPr>
          <a:xfrm>
            <a:off x="4971451" y="1805118"/>
            <a:ext cx="5995859" cy="2113423"/>
          </a:xfrm>
          <a:prstGeom prst="rect">
            <a:avLst/>
          </a:prstGeom>
        </p:spPr>
      </p:pic>
      <p:sp>
        <p:nvSpPr>
          <p:cNvPr id="4" name="Content Placeholder 3"/>
          <p:cNvSpPr>
            <a:spLocks noGrp="1"/>
          </p:cNvSpPr>
          <p:nvPr>
            <p:ph sz="quarter" idx="13"/>
          </p:nvPr>
        </p:nvSpPr>
        <p:spPr>
          <a:xfrm>
            <a:off x="4165600" y="568412"/>
            <a:ext cx="7518400" cy="2379941"/>
          </a:xfrm>
        </p:spPr>
        <p:txBody>
          <a:bodyPr/>
          <a:lstStyle/>
          <a:p>
            <a:r>
              <a:rPr lang="en-US" sz="2400" dirty="0">
                <a:solidFill>
                  <a:srgbClr val="1F497D"/>
                </a:solidFill>
              </a:rPr>
              <a:t>PD/PI accounts may have multiple affiliations. xTRACT will display grants based on the users current default institution.</a:t>
            </a:r>
          </a:p>
          <a:p>
            <a:endParaRPr lang="en-US" sz="2400" dirty="0">
              <a:solidFill>
                <a:srgbClr val="1F497D"/>
              </a:solidFill>
            </a:endParaRPr>
          </a:p>
          <a:p>
            <a:pPr marL="0" indent="0">
              <a:buNone/>
            </a:pPr>
            <a:endParaRPr lang="en-US" sz="2400" dirty="0">
              <a:solidFill>
                <a:srgbClr val="1F497D"/>
              </a:solidFill>
            </a:endParaRPr>
          </a:p>
          <a:p>
            <a:endParaRPr lang="en-US" sz="2400" dirty="0">
              <a:solidFill>
                <a:srgbClr val="1F497D"/>
              </a:solidFill>
            </a:endParaRPr>
          </a:p>
        </p:txBody>
      </p:sp>
      <p:sp>
        <p:nvSpPr>
          <p:cNvPr id="3" name="Text Placeholder 2"/>
          <p:cNvSpPr>
            <a:spLocks noGrp="1"/>
          </p:cNvSpPr>
          <p:nvPr>
            <p:ph type="body" idx="1"/>
          </p:nvPr>
        </p:nvSpPr>
        <p:spPr/>
        <p:txBody>
          <a:bodyPr/>
          <a:lstStyle/>
          <a:p>
            <a:pPr>
              <a:buClr>
                <a:schemeClr val="bg1"/>
              </a:buClr>
            </a:pPr>
            <a:r>
              <a:rPr lang="en-US" sz="2000" dirty="0"/>
              <a:t>Signing Official (SO)</a:t>
            </a:r>
          </a:p>
          <a:p>
            <a:pPr>
              <a:buClr>
                <a:schemeClr val="bg1"/>
              </a:buClr>
            </a:pPr>
            <a:r>
              <a:rPr lang="en-US" sz="2000" dirty="0"/>
              <a:t>Administrative Official (AO)</a:t>
            </a:r>
          </a:p>
          <a:p>
            <a:pPr>
              <a:buClr>
                <a:schemeClr val="bg1"/>
              </a:buClr>
            </a:pPr>
            <a:r>
              <a:rPr lang="en-US" sz="2000" dirty="0"/>
              <a:t>Business Official (BO)</a:t>
            </a:r>
          </a:p>
          <a:p>
            <a:pPr>
              <a:buClr>
                <a:schemeClr val="bg1"/>
              </a:buClr>
            </a:pPr>
            <a:r>
              <a:rPr lang="en-US" sz="2000" dirty="0"/>
              <a:t>Program Director/Principal Investigator (PD/PI)</a:t>
            </a:r>
          </a:p>
          <a:p>
            <a:pPr>
              <a:buClr>
                <a:schemeClr val="bg1"/>
              </a:buClr>
            </a:pPr>
            <a:r>
              <a:rPr lang="en-US" sz="2000" dirty="0"/>
              <a:t>PD/PI Delegate (ASST)</a:t>
            </a:r>
          </a:p>
        </p:txBody>
      </p:sp>
      <p:sp>
        <p:nvSpPr>
          <p:cNvPr id="2" name="Title 1"/>
          <p:cNvSpPr>
            <a:spLocks noGrp="1"/>
          </p:cNvSpPr>
          <p:nvPr>
            <p:ph type="title"/>
          </p:nvPr>
        </p:nvSpPr>
        <p:spPr/>
        <p:txBody>
          <a:bodyPr/>
          <a:lstStyle/>
          <a:p>
            <a:r>
              <a:rPr lang="en-US" sz="3200" dirty="0"/>
              <a:t>xTRACT Users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7520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8493459" y="60638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3" y="4478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30" name="Line 3" descr="&quot;"/>
          <p:cNvSpPr>
            <a:spLocks noChangeShapeType="1"/>
          </p:cNvSpPr>
          <p:nvPr/>
        </p:nvSpPr>
        <p:spPr bwMode="auto">
          <a:xfrm>
            <a:off x="2855463" y="5321025"/>
            <a:ext cx="5262587" cy="74996"/>
          </a:xfrm>
          <a:prstGeom prst="line">
            <a:avLst/>
          </a:prstGeom>
          <a:noFill/>
          <a:ln w="127000">
            <a:solidFill>
              <a:srgbClr val="808080"/>
            </a:solidFill>
            <a:round/>
            <a:headEnd/>
            <a:tailEnd type="triangle" w="med" len="med"/>
          </a:ln>
        </p:spPr>
        <p:txBody>
          <a:bodyPr/>
          <a:lstStyle/>
          <a:p>
            <a:endParaRPr lang="en-US"/>
          </a:p>
        </p:txBody>
      </p:sp>
      <p:sp>
        <p:nvSpPr>
          <p:cNvPr id="26" name="Text Box 15"/>
          <p:cNvSpPr txBox="1">
            <a:spLocks noChangeArrowheads="1"/>
          </p:cNvSpPr>
          <p:nvPr/>
        </p:nvSpPr>
        <p:spPr bwMode="auto">
          <a:xfrm>
            <a:off x="3665992" y="5077793"/>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approves and routes the TN to Agency</a:t>
            </a:r>
          </a:p>
        </p:txBody>
      </p:sp>
      <p:sp>
        <p:nvSpPr>
          <p:cNvPr id="11" name="Line 2" descr="&quot;"/>
          <p:cNvSpPr>
            <a:spLocks noChangeShapeType="1"/>
          </p:cNvSpPr>
          <p:nvPr/>
        </p:nvSpPr>
        <p:spPr bwMode="auto">
          <a:xfrm flipV="1">
            <a:off x="3460636" y="3826251"/>
            <a:ext cx="5144365" cy="49538"/>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258806" y="3355085"/>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TN back to PD/PI</a:t>
            </a:r>
          </a:p>
        </p:txBody>
      </p:sp>
      <p:sp>
        <p:nvSpPr>
          <p:cNvPr id="12" name="Line 3" descr="&quot;"/>
          <p:cNvSpPr>
            <a:spLocks noChangeShapeType="1"/>
          </p:cNvSpPr>
          <p:nvPr/>
        </p:nvSpPr>
        <p:spPr bwMode="auto">
          <a:xfrm>
            <a:off x="3460637" y="2197208"/>
            <a:ext cx="5264868" cy="4890"/>
          </a:xfrm>
          <a:prstGeom prst="line">
            <a:avLst/>
          </a:prstGeom>
          <a:noFill/>
          <a:ln w="127000">
            <a:solidFill>
              <a:srgbClr val="808080"/>
            </a:solidFill>
            <a:round/>
            <a:headEnd/>
            <a:tailEnd type="triangle" w="med" len="med"/>
          </a:ln>
        </p:spPr>
        <p:txBody>
          <a:bodyPr/>
          <a:lstStyle/>
          <a:p>
            <a:endParaRPr lang="en-US"/>
          </a:p>
        </p:txBody>
      </p:sp>
      <p:sp>
        <p:nvSpPr>
          <p:cNvPr id="14" name="Text Box 10"/>
          <p:cNvSpPr txBox="1">
            <a:spLocks noChangeArrowheads="1"/>
          </p:cNvSpPr>
          <p:nvPr/>
        </p:nvSpPr>
        <p:spPr bwMode="auto">
          <a:xfrm>
            <a:off x="8892642" y="3261894"/>
            <a:ext cx="1752600" cy="366713"/>
          </a:xfrm>
          <a:prstGeom prst="rect">
            <a:avLst/>
          </a:prstGeom>
          <a:noFill/>
          <a:ln w="9525">
            <a:noFill/>
            <a:miter lim="800000"/>
            <a:headEnd/>
            <a:tailEnd/>
          </a:ln>
        </p:spPr>
        <p:txBody>
          <a:bodyPr>
            <a:spAutoFit/>
          </a:bodyPr>
          <a:lstStyle/>
          <a:p>
            <a:pPr algn="ctr"/>
            <a:r>
              <a:rPr lang="en-US" b="0" dirty="0"/>
              <a:t>Trainee</a:t>
            </a:r>
          </a:p>
        </p:txBody>
      </p:sp>
      <p:pic>
        <p:nvPicPr>
          <p:cNvPr id="19" name="Picture 5" descr="&quot;"/>
          <p:cNvPicPr>
            <a:picLocks noChangeAspect="1" noChangeArrowheads="1"/>
          </p:cNvPicPr>
          <p:nvPr/>
        </p:nvPicPr>
        <p:blipFill>
          <a:blip r:embed="rId4" cstate="print"/>
          <a:srcRect/>
          <a:stretch>
            <a:fillRect/>
          </a:stretch>
        </p:blipFill>
        <p:spPr bwMode="auto">
          <a:xfrm>
            <a:off x="9000206" y="1808666"/>
            <a:ext cx="1537472" cy="1507550"/>
          </a:xfrm>
          <a:prstGeom prst="rect">
            <a:avLst/>
          </a:prstGeom>
          <a:noFill/>
          <a:ln w="9525">
            <a:noFill/>
            <a:miter lim="800000"/>
            <a:headEnd/>
            <a:tailEnd/>
          </a:ln>
        </p:spPr>
      </p:pic>
      <p:sp>
        <p:nvSpPr>
          <p:cNvPr id="21" name="Text Box 8"/>
          <p:cNvSpPr txBox="1">
            <a:spLocks noChangeArrowheads="1"/>
          </p:cNvSpPr>
          <p:nvPr/>
        </p:nvSpPr>
        <p:spPr bwMode="auto">
          <a:xfrm>
            <a:off x="4015000" y="1728004"/>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locates Trainee on Roster, initiates a Termination Notice (TN), inputs additional info and routes TN to Trainee</a:t>
            </a:r>
          </a:p>
        </p:txBody>
      </p:sp>
      <p:sp>
        <p:nvSpPr>
          <p:cNvPr id="13" name="Text Box 7"/>
          <p:cNvSpPr txBox="1">
            <a:spLocks noChangeArrowheads="1"/>
          </p:cNvSpPr>
          <p:nvPr/>
        </p:nvSpPr>
        <p:spPr bwMode="auto">
          <a:xfrm>
            <a:off x="405546" y="4707099"/>
            <a:ext cx="2295001" cy="923330"/>
          </a:xfrm>
          <a:prstGeom prst="rect">
            <a:avLst/>
          </a:prstGeom>
          <a:noFill/>
          <a:ln w="9525">
            <a:noFill/>
            <a:miter lim="800000"/>
            <a:headEnd/>
            <a:tailEnd/>
          </a:ln>
        </p:spPr>
        <p:txBody>
          <a:bodyPr wrap="square">
            <a:spAutoFit/>
          </a:bodyPr>
          <a:lstStyle/>
          <a:p>
            <a:pPr algn="ctr"/>
            <a:r>
              <a:rPr lang="en-US" b="0" dirty="0"/>
              <a:t>Program Director/ Principal Investigator</a:t>
            </a:r>
          </a:p>
        </p:txBody>
      </p:sp>
      <p:pic>
        <p:nvPicPr>
          <p:cNvPr id="20" name="Picture 6" descr="&quot;"/>
          <p:cNvPicPr>
            <a:picLocks noChangeAspect="1" noChangeArrowheads="1"/>
          </p:cNvPicPr>
          <p:nvPr/>
        </p:nvPicPr>
        <p:blipFill>
          <a:blip r:embed="rId5" cstate="print"/>
          <a:srcRect/>
          <a:stretch>
            <a:fillRect/>
          </a:stretch>
        </p:blipFill>
        <p:spPr bwMode="auto">
          <a:xfrm>
            <a:off x="1066794" y="2562441"/>
            <a:ext cx="2250022" cy="2028847"/>
          </a:xfrm>
          <a:prstGeom prst="rect">
            <a:avLst/>
          </a:prstGeom>
          <a:noFill/>
          <a:ln w="9525">
            <a:noFill/>
            <a:miter lim="800000"/>
            <a:headEnd/>
            <a:tailEnd/>
          </a:ln>
        </p:spPr>
      </p:pic>
      <p:sp>
        <p:nvSpPr>
          <p:cNvPr id="5" name="Title 4"/>
          <p:cNvSpPr>
            <a:spLocks noGrp="1"/>
          </p:cNvSpPr>
          <p:nvPr>
            <p:ph type="title"/>
          </p:nvPr>
        </p:nvSpPr>
        <p:spPr>
          <a:xfrm>
            <a:off x="405546" y="376898"/>
            <a:ext cx="11485033" cy="598612"/>
          </a:xfrm>
        </p:spPr>
        <p:txBody>
          <a:bodyPr>
            <a:normAutofit/>
          </a:bodyPr>
          <a:lstStyle/>
          <a:p>
            <a:r>
              <a:rPr lang="en-US" dirty="0"/>
              <a:t>Career (K/R) Termination Notice Work Flow</a:t>
            </a:r>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60</a:t>
            </a:fld>
            <a:endParaRPr lang="en-US" dirty="0">
              <a:solidFill>
                <a:srgbClr val="9BBB59">
                  <a:shade val="75000"/>
                </a:srgbClr>
              </a:solidFill>
            </a:endParaRPr>
          </a:p>
        </p:txBody>
      </p:sp>
    </p:spTree>
    <p:extLst>
      <p:ext uri="{BB962C8B-B14F-4D97-AF65-F5344CB8AC3E}">
        <p14:creationId xmlns:p14="http://schemas.microsoft.com/office/powerpoint/2010/main" val="75056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8493459" y="59876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3" y="4351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10" name="Line 20" descr="&quot;"/>
          <p:cNvSpPr>
            <a:spLocks noChangeShapeType="1"/>
          </p:cNvSpPr>
          <p:nvPr/>
        </p:nvSpPr>
        <p:spPr bwMode="auto">
          <a:xfrm>
            <a:off x="4744193" y="5434885"/>
            <a:ext cx="3077533" cy="44567"/>
          </a:xfrm>
          <a:prstGeom prst="line">
            <a:avLst/>
          </a:prstGeom>
          <a:noFill/>
          <a:ln w="127000">
            <a:solidFill>
              <a:srgbClr val="808080"/>
            </a:solidFill>
            <a:round/>
            <a:headEnd/>
            <a:tailEnd type="triangle" w="med" len="med"/>
          </a:ln>
        </p:spPr>
        <p:txBody>
          <a:bodyPr/>
          <a:lstStyle/>
          <a:p>
            <a:endParaRPr lang="en-US"/>
          </a:p>
        </p:txBody>
      </p:sp>
      <p:sp>
        <p:nvSpPr>
          <p:cNvPr id="24" name="Text Box 19"/>
          <p:cNvSpPr txBox="1">
            <a:spLocks noChangeArrowheads="1"/>
          </p:cNvSpPr>
          <p:nvPr/>
        </p:nvSpPr>
        <p:spPr bwMode="auto">
          <a:xfrm>
            <a:off x="5177307" y="5044845"/>
            <a:ext cx="2003240"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approves and routes TN to Agency</a:t>
            </a:r>
          </a:p>
        </p:txBody>
      </p:sp>
      <p:sp>
        <p:nvSpPr>
          <p:cNvPr id="17" name="Text Box 25"/>
          <p:cNvSpPr txBox="1">
            <a:spLocks noChangeArrowheads="1"/>
          </p:cNvSpPr>
          <p:nvPr/>
        </p:nvSpPr>
        <p:spPr bwMode="auto">
          <a:xfrm>
            <a:off x="1320731" y="6009613"/>
            <a:ext cx="2133600" cy="366713"/>
          </a:xfrm>
          <a:prstGeom prst="rect">
            <a:avLst/>
          </a:prstGeom>
          <a:noFill/>
          <a:ln w="9525">
            <a:noFill/>
            <a:miter lim="800000"/>
            <a:headEnd/>
            <a:tailEnd/>
          </a:ln>
        </p:spPr>
        <p:txBody>
          <a:bodyPr>
            <a:spAutoFit/>
          </a:bodyPr>
          <a:lstStyle/>
          <a:p>
            <a:pPr algn="ctr"/>
            <a:r>
              <a:rPr lang="en-US" b="0" dirty="0"/>
              <a:t>Business Official</a:t>
            </a:r>
          </a:p>
        </p:txBody>
      </p:sp>
      <p:pic>
        <p:nvPicPr>
          <p:cNvPr id="25" name="Picture 24" descr="&quot;"/>
          <p:cNvPicPr>
            <a:picLocks noChangeAspect="1" noChangeArrowheads="1"/>
          </p:cNvPicPr>
          <p:nvPr/>
        </p:nvPicPr>
        <p:blipFill>
          <a:blip r:embed="rId4" cstate="print"/>
          <a:srcRect/>
          <a:stretch>
            <a:fillRect/>
          </a:stretch>
        </p:blipFill>
        <p:spPr bwMode="auto">
          <a:xfrm>
            <a:off x="2464791" y="4487858"/>
            <a:ext cx="1758604" cy="1553444"/>
          </a:xfrm>
          <a:prstGeom prst="rect">
            <a:avLst/>
          </a:prstGeom>
          <a:noFill/>
          <a:ln w="9525">
            <a:noFill/>
            <a:miter lim="800000"/>
            <a:headEnd/>
            <a:tailEnd/>
          </a:ln>
        </p:spPr>
      </p:pic>
      <p:sp>
        <p:nvSpPr>
          <p:cNvPr id="11" name="Line 2" descr="&quot;"/>
          <p:cNvSpPr>
            <a:spLocks noChangeShapeType="1"/>
          </p:cNvSpPr>
          <p:nvPr/>
        </p:nvSpPr>
        <p:spPr bwMode="auto">
          <a:xfrm flipV="1">
            <a:off x="4235787" y="3103822"/>
            <a:ext cx="4790164" cy="1520053"/>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744193" y="3373902"/>
            <a:ext cx="3573189" cy="707887"/>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Sponsor verifies information and routes the TN to BO</a:t>
            </a:r>
          </a:p>
        </p:txBody>
      </p:sp>
      <p:sp>
        <p:nvSpPr>
          <p:cNvPr id="14" name="Text Box 10"/>
          <p:cNvSpPr txBox="1">
            <a:spLocks noChangeArrowheads="1"/>
          </p:cNvSpPr>
          <p:nvPr/>
        </p:nvSpPr>
        <p:spPr bwMode="auto">
          <a:xfrm>
            <a:off x="10200067" y="2840037"/>
            <a:ext cx="1752600" cy="366713"/>
          </a:xfrm>
          <a:prstGeom prst="rect">
            <a:avLst/>
          </a:prstGeom>
          <a:noFill/>
          <a:ln w="9525">
            <a:noFill/>
            <a:miter lim="800000"/>
            <a:headEnd/>
            <a:tailEnd/>
          </a:ln>
        </p:spPr>
        <p:txBody>
          <a:bodyPr>
            <a:spAutoFit/>
          </a:bodyPr>
          <a:lstStyle/>
          <a:p>
            <a:pPr algn="ctr"/>
            <a:r>
              <a:rPr lang="en-US" b="0" dirty="0"/>
              <a:t>Sponsor</a:t>
            </a:r>
          </a:p>
        </p:txBody>
      </p:sp>
      <p:pic>
        <p:nvPicPr>
          <p:cNvPr id="20" name="Picture 6" descr="&quot;"/>
          <p:cNvPicPr>
            <a:picLocks noChangeAspect="1" noChangeArrowheads="1"/>
          </p:cNvPicPr>
          <p:nvPr/>
        </p:nvPicPr>
        <p:blipFill>
          <a:blip r:embed="rId5" cstate="print"/>
          <a:srcRect/>
          <a:stretch>
            <a:fillRect/>
          </a:stretch>
        </p:blipFill>
        <p:spPr bwMode="auto">
          <a:xfrm>
            <a:off x="9115674" y="1447178"/>
            <a:ext cx="1721250" cy="1552053"/>
          </a:xfrm>
          <a:prstGeom prst="rect">
            <a:avLst/>
          </a:prstGeom>
          <a:noFill/>
          <a:ln w="9525">
            <a:noFill/>
            <a:miter lim="800000"/>
            <a:headEnd/>
            <a:tailEnd/>
          </a:ln>
        </p:spPr>
      </p:pic>
      <p:sp>
        <p:nvSpPr>
          <p:cNvPr id="12" name="Line 3" descr="&quot;"/>
          <p:cNvSpPr>
            <a:spLocks noChangeShapeType="1"/>
          </p:cNvSpPr>
          <p:nvPr/>
        </p:nvSpPr>
        <p:spPr bwMode="auto">
          <a:xfrm>
            <a:off x="3462917" y="2183234"/>
            <a:ext cx="5262587" cy="18863"/>
          </a:xfrm>
          <a:prstGeom prst="line">
            <a:avLst/>
          </a:prstGeom>
          <a:noFill/>
          <a:ln w="127000">
            <a:solidFill>
              <a:srgbClr val="808080"/>
            </a:solidFill>
            <a:round/>
            <a:headEnd/>
            <a:tailEnd type="triangle" w="med" len="med"/>
          </a:ln>
        </p:spPr>
        <p:txBody>
          <a:bodyPr/>
          <a:lstStyle/>
          <a:p>
            <a:endParaRPr lang="en-US"/>
          </a:p>
        </p:txBody>
      </p:sp>
      <p:sp>
        <p:nvSpPr>
          <p:cNvPr id="21" name="Text Box 8"/>
          <p:cNvSpPr txBox="1">
            <a:spLocks noChangeArrowheads="1"/>
          </p:cNvSpPr>
          <p:nvPr/>
        </p:nvSpPr>
        <p:spPr bwMode="auto">
          <a:xfrm>
            <a:off x="4015002" y="1601004"/>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initiates a Termination Notice (TN) from the Trainee Roster, inputs additional info and routes TN to Sponsor</a:t>
            </a:r>
          </a:p>
        </p:txBody>
      </p:sp>
      <p:sp>
        <p:nvSpPr>
          <p:cNvPr id="13" name="Text Box 7"/>
          <p:cNvSpPr txBox="1">
            <a:spLocks noChangeArrowheads="1"/>
          </p:cNvSpPr>
          <p:nvPr/>
        </p:nvSpPr>
        <p:spPr bwMode="auto">
          <a:xfrm>
            <a:off x="309640" y="1629137"/>
            <a:ext cx="2295001" cy="646331"/>
          </a:xfrm>
          <a:prstGeom prst="rect">
            <a:avLst/>
          </a:prstGeom>
          <a:noFill/>
          <a:ln w="9525">
            <a:noFill/>
            <a:miter lim="800000"/>
            <a:headEnd/>
            <a:tailEnd/>
          </a:ln>
        </p:spPr>
        <p:txBody>
          <a:bodyPr wrap="square">
            <a:spAutoFit/>
          </a:bodyPr>
          <a:lstStyle/>
          <a:p>
            <a:pPr algn="ctr"/>
            <a:r>
              <a:rPr lang="en-US" b="0" dirty="0"/>
              <a:t>Fellow </a:t>
            </a:r>
          </a:p>
          <a:p>
            <a:pPr algn="ctr"/>
            <a:r>
              <a:rPr lang="en-US" b="0" dirty="0"/>
              <a:t>(PD/PI)</a:t>
            </a:r>
          </a:p>
        </p:txBody>
      </p:sp>
      <p:pic>
        <p:nvPicPr>
          <p:cNvPr id="19" name="Picture 5" descr="&quot;"/>
          <p:cNvPicPr>
            <a:picLocks noChangeAspect="1" noChangeArrowheads="1"/>
          </p:cNvPicPr>
          <p:nvPr/>
        </p:nvPicPr>
        <p:blipFill>
          <a:blip r:embed="rId6" cstate="print"/>
          <a:srcRect/>
          <a:stretch>
            <a:fillRect/>
          </a:stretch>
        </p:blipFill>
        <p:spPr bwMode="auto">
          <a:xfrm>
            <a:off x="1851539" y="1707375"/>
            <a:ext cx="1537472" cy="150755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Fellowship (F) Termination Notice Work Flow</a:t>
            </a:r>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61</a:t>
            </a:fld>
            <a:endParaRPr lang="en-US" dirty="0">
              <a:solidFill>
                <a:srgbClr val="9BBB59">
                  <a:shade val="75000"/>
                </a:srgbClr>
              </a:solidFill>
            </a:endParaRPr>
          </a:p>
        </p:txBody>
      </p:sp>
    </p:spTree>
    <p:extLst>
      <p:ext uri="{BB962C8B-B14F-4D97-AF65-F5344CB8AC3E}">
        <p14:creationId xmlns:p14="http://schemas.microsoft.com/office/powerpoint/2010/main" val="3722229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41" y="2613027"/>
            <a:ext cx="11771290" cy="3785652"/>
          </a:xfrm>
          <a:prstGeom prst="rect">
            <a:avLst/>
          </a:prstGeom>
        </p:spPr>
        <p:txBody>
          <a:bodyPr wrap="square">
            <a:spAutoFit/>
          </a:bodyPr>
          <a:lstStyle/>
          <a:p>
            <a:pPr lvl="0">
              <a:spcBef>
                <a:spcPts val="600"/>
              </a:spcBef>
              <a:spcAft>
                <a:spcPts val="600"/>
              </a:spcAft>
              <a:buClr>
                <a:schemeClr val="tx2">
                  <a:lumMod val="75000"/>
                </a:schemeClr>
              </a:buClr>
            </a:pPr>
            <a:r>
              <a:rPr lang="en-US" sz="2000" dirty="0">
                <a:solidFill>
                  <a:schemeClr val="tx2">
                    <a:lumMod val="75000"/>
                  </a:schemeClr>
                </a:solidFill>
              </a:rPr>
              <a:t>Termination Notices (TNs) should be started on the last appointment period, this will terminate all previous years.</a:t>
            </a:r>
          </a:p>
          <a:p>
            <a:pPr lvl="0">
              <a:spcBef>
                <a:spcPts val="600"/>
              </a:spcBef>
              <a:spcAft>
                <a:spcPts val="600"/>
              </a:spcAft>
              <a:buClr>
                <a:schemeClr val="tx2">
                  <a:lumMod val="75000"/>
                </a:schemeClr>
              </a:buClr>
            </a:pPr>
            <a:r>
              <a:rPr lang="en-US" sz="2000" dirty="0">
                <a:solidFill>
                  <a:schemeClr val="tx2">
                    <a:lumMod val="75000"/>
                  </a:schemeClr>
                </a:solidFill>
              </a:rPr>
              <a:t>xTrain will send reminders when a TN is coming due.</a:t>
            </a:r>
          </a:p>
          <a:p>
            <a:pPr lvl="0">
              <a:spcBef>
                <a:spcPts val="600"/>
              </a:spcBef>
              <a:spcAft>
                <a:spcPts val="600"/>
              </a:spcAft>
              <a:buClr>
                <a:schemeClr val="tx2">
                  <a:lumMod val="75000"/>
                </a:schemeClr>
              </a:buClr>
            </a:pPr>
            <a:r>
              <a:rPr lang="en-US" sz="2000" dirty="0">
                <a:solidFill>
                  <a:schemeClr val="tx2">
                    <a:lumMod val="75000"/>
                  </a:schemeClr>
                </a:solidFill>
              </a:rPr>
              <a:t>The PD/PI, ASST, BO may initiate a TN at any time for a Training (T) grant.</a:t>
            </a:r>
          </a:p>
          <a:p>
            <a:pPr lvl="0">
              <a:spcBef>
                <a:spcPts val="600"/>
              </a:spcBef>
              <a:spcAft>
                <a:spcPts val="600"/>
              </a:spcAft>
              <a:buClr>
                <a:schemeClr val="tx2">
                  <a:lumMod val="75000"/>
                </a:schemeClr>
              </a:buClr>
            </a:pPr>
            <a:r>
              <a:rPr lang="en-US" sz="2000" dirty="0">
                <a:solidFill>
                  <a:schemeClr val="tx2">
                    <a:lumMod val="75000"/>
                  </a:schemeClr>
                </a:solidFill>
              </a:rPr>
              <a:t>The PD/PI, SPONSOR or BO may initiate a TN at any time for a Fellowship (F).</a:t>
            </a:r>
          </a:p>
          <a:p>
            <a:pPr lvl="0">
              <a:spcBef>
                <a:spcPts val="600"/>
              </a:spcBef>
              <a:spcAft>
                <a:spcPts val="600"/>
              </a:spcAft>
              <a:buClr>
                <a:schemeClr val="tx2">
                  <a:lumMod val="75000"/>
                </a:schemeClr>
              </a:buClr>
            </a:pPr>
            <a:r>
              <a:rPr lang="en-US" sz="2000" dirty="0">
                <a:solidFill>
                  <a:schemeClr val="tx2">
                    <a:lumMod val="75000"/>
                  </a:schemeClr>
                </a:solidFill>
              </a:rPr>
              <a:t>The PD/PI or ASST may initiate a TN at any time for a Career (K/R) grant.</a:t>
            </a:r>
          </a:p>
          <a:p>
            <a:pPr lvl="0">
              <a:spcBef>
                <a:spcPts val="600"/>
              </a:spcBef>
              <a:spcAft>
                <a:spcPts val="600"/>
              </a:spcAft>
              <a:buClr>
                <a:schemeClr val="tx2">
                  <a:lumMod val="75000"/>
                </a:schemeClr>
              </a:buClr>
            </a:pPr>
            <a:r>
              <a:rPr lang="en-US" sz="2000" dirty="0">
                <a:solidFill>
                  <a:schemeClr val="tx2">
                    <a:lumMod val="75000"/>
                  </a:schemeClr>
                </a:solidFill>
              </a:rPr>
              <a:t>TNs for T and F grants must be reviewed by at least 2 people before they can be submitted to Agency.</a:t>
            </a:r>
          </a:p>
          <a:p>
            <a:pPr lvl="0">
              <a:spcBef>
                <a:spcPts val="600"/>
              </a:spcBef>
              <a:spcAft>
                <a:spcPts val="600"/>
              </a:spcAft>
              <a:buClr>
                <a:schemeClr val="tx2">
                  <a:lumMod val="75000"/>
                </a:schemeClr>
              </a:buClr>
            </a:pPr>
            <a:r>
              <a:rPr lang="en-US" sz="2000" dirty="0">
                <a:solidFill>
                  <a:schemeClr val="tx2">
                    <a:lumMod val="75000"/>
                  </a:schemeClr>
                </a:solidFill>
              </a:rPr>
              <a:t>For T and F grants, initiated TNs are automatically routed to the assigned BO if no action is taken within 14 days. </a:t>
            </a:r>
          </a:p>
        </p:txBody>
      </p:sp>
      <p:sp>
        <p:nvSpPr>
          <p:cNvPr id="2" name="Title 1"/>
          <p:cNvSpPr>
            <a:spLocks noGrp="1"/>
          </p:cNvSpPr>
          <p:nvPr>
            <p:ph type="title"/>
          </p:nvPr>
        </p:nvSpPr>
        <p:spPr>
          <a:xfrm>
            <a:off x="963084" y="152400"/>
            <a:ext cx="10363200" cy="1524000"/>
          </a:xfrm>
        </p:spPr>
        <p:txBody>
          <a:bodyPr/>
          <a:lstStyle/>
          <a:p>
            <a:r>
              <a:rPr lang="en-US" dirty="0"/>
              <a:t>Termination Notice</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62</a:t>
            </a:fld>
            <a:endParaRPr lang="en-US" dirty="0">
              <a:solidFill>
                <a:srgbClr val="9BBB59">
                  <a:shade val="75000"/>
                </a:srgbClr>
              </a:solidFill>
            </a:endParaRPr>
          </a:p>
        </p:txBody>
      </p:sp>
    </p:spTree>
    <p:extLst>
      <p:ext uri="{BB962C8B-B14F-4D97-AF65-F5344CB8AC3E}">
        <p14:creationId xmlns:p14="http://schemas.microsoft.com/office/powerpoint/2010/main" val="25694401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Termination Notice Screen"/>
          <p:cNvGrpSpPr/>
          <p:nvPr/>
        </p:nvGrpSpPr>
        <p:grpSpPr>
          <a:xfrm>
            <a:off x="3888449" y="143063"/>
            <a:ext cx="7363833" cy="5762787"/>
            <a:chOff x="3888449" y="143063"/>
            <a:chExt cx="7363833" cy="5762787"/>
          </a:xfrm>
        </p:grpSpPr>
        <p:pic>
          <p:nvPicPr>
            <p:cNvPr id="8" name="AXU5.png" descr="&quot;"/>
            <p:cNvPicPr/>
            <p:nvPr/>
          </p:nvPicPr>
          <p:blipFill rotWithShape="1">
            <a:blip r:embed="rId2"/>
            <a:srcRect b="58143"/>
            <a:stretch/>
          </p:blipFill>
          <p:spPr>
            <a:xfrm>
              <a:off x="4898784" y="143063"/>
              <a:ext cx="6353498" cy="4481084"/>
            </a:xfrm>
            <a:prstGeom prst="rect">
              <a:avLst/>
            </a:prstGeom>
          </p:spPr>
        </p:pic>
        <p:sp>
          <p:nvSpPr>
            <p:cNvPr id="9" name="Rounded Rectangular Callout 8"/>
            <p:cNvSpPr/>
            <p:nvPr/>
          </p:nvSpPr>
          <p:spPr>
            <a:xfrm>
              <a:off x="7729209" y="4783123"/>
              <a:ext cx="3176480" cy="1122727"/>
            </a:xfrm>
            <a:prstGeom prst="wedgeRoundRectCallout">
              <a:avLst>
                <a:gd name="adj1" fmla="val -59140"/>
                <a:gd name="adj2" fmla="val -8004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Stipend may only be modified if the Termination Date is changed.</a:t>
              </a:r>
            </a:p>
          </p:txBody>
        </p:sp>
        <p:sp>
          <p:nvSpPr>
            <p:cNvPr id="7" name="Rounded Rectangular Callout 6"/>
            <p:cNvSpPr/>
            <p:nvPr/>
          </p:nvSpPr>
          <p:spPr>
            <a:xfrm>
              <a:off x="3888449" y="4783123"/>
              <a:ext cx="3377816" cy="1122727"/>
            </a:xfrm>
            <a:prstGeom prst="wedgeRoundRectCallout">
              <a:avLst>
                <a:gd name="adj1" fmla="val -3213"/>
                <a:gd name="adj2" fmla="val -13636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If a Trainee leaves the appointment early, modify the Termination Date. </a:t>
              </a:r>
            </a:p>
          </p:txBody>
        </p:sp>
        <p:sp>
          <p:nvSpPr>
            <p:cNvPr id="6" name="Rounded Rectangular Callout 5"/>
            <p:cNvSpPr/>
            <p:nvPr/>
          </p:nvSpPr>
          <p:spPr>
            <a:xfrm>
              <a:off x="7527873" y="2041973"/>
              <a:ext cx="3377816" cy="683263"/>
            </a:xfrm>
            <a:prstGeom prst="wedgeRoundRectCallout">
              <a:avLst>
                <a:gd name="adj1" fmla="val -45185"/>
                <a:gd name="adj2" fmla="val 19167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 Business Official must be selected from the dropdown.</a:t>
              </a:r>
            </a:p>
          </p:txBody>
        </p:sp>
      </p:grpSp>
      <p:sp>
        <p:nvSpPr>
          <p:cNvPr id="2" name="Title 1"/>
          <p:cNvSpPr>
            <a:spLocks noGrp="1"/>
          </p:cNvSpPr>
          <p:nvPr>
            <p:ph type="title"/>
          </p:nvPr>
        </p:nvSpPr>
        <p:spPr/>
        <p:txBody>
          <a:bodyPr/>
          <a:lstStyle/>
          <a:p>
            <a:r>
              <a:rPr lang="en-US" sz="3200" dirty="0"/>
              <a:t>Termination Form</a:t>
            </a:r>
            <a:endParaRPr lang="en-US" dirty="0"/>
          </a:p>
        </p:txBody>
      </p:sp>
      <p:sp>
        <p:nvSpPr>
          <p:cNvPr id="3" name="Text Placeholder 2"/>
          <p:cNvSpPr>
            <a:spLocks noGrp="1"/>
          </p:cNvSpPr>
          <p:nvPr>
            <p:ph type="body" idx="1"/>
          </p:nvPr>
        </p:nvSpPr>
        <p:spPr>
          <a:xfrm>
            <a:off x="255373" y="1981201"/>
            <a:ext cx="3575221" cy="4144963"/>
          </a:xfrm>
        </p:spPr>
        <p:txBody>
          <a:bodyPr/>
          <a:lstStyle/>
          <a:p>
            <a:pPr lvl="0">
              <a:buClr>
                <a:prstClr val="white"/>
              </a:buClr>
            </a:pPr>
            <a:r>
              <a:rPr lang="en-US" sz="2000" dirty="0"/>
              <a:t>The PD/PI, ASST, BO may initiate a TN at any time for a Training (T) grant.</a:t>
            </a:r>
          </a:p>
          <a:p>
            <a:pPr lvl="0">
              <a:buClr>
                <a:prstClr val="white"/>
              </a:buClr>
            </a:pPr>
            <a:r>
              <a:rPr lang="en-US" sz="2000" dirty="0"/>
              <a:t>The PD/PI, SPONSOR or BO may initiate a TN at any time for a Fellowship (F).</a:t>
            </a:r>
          </a:p>
          <a:p>
            <a:pPr lvl="0">
              <a:buClr>
                <a:prstClr val="white"/>
              </a:buClr>
            </a:pPr>
            <a:r>
              <a:rPr lang="en-US" sz="2000" dirty="0"/>
              <a:t>The PD/PI or ASST may initiate a TN at any time for a Career (K/R) grant.</a:t>
            </a:r>
          </a:p>
          <a:p>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63</a:t>
            </a:fld>
            <a:endParaRPr lang="en-US" dirty="0">
              <a:solidFill>
                <a:srgbClr val="9BBB59">
                  <a:shade val="75000"/>
                </a:srgbClr>
              </a:solidFill>
            </a:endParaRPr>
          </a:p>
        </p:txBody>
      </p:sp>
    </p:spTree>
    <p:extLst>
      <p:ext uri="{BB962C8B-B14F-4D97-AF65-F5344CB8AC3E}">
        <p14:creationId xmlns:p14="http://schemas.microsoft.com/office/powerpoint/2010/main" val="1951640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XU5.png" descr="Screenshot of Termination screen continued"/>
          <p:cNvPicPr/>
          <p:nvPr/>
        </p:nvPicPr>
        <p:blipFill rotWithShape="1">
          <a:blip r:embed="rId2"/>
          <a:srcRect t="34542" b="1172"/>
          <a:stretch/>
        </p:blipFill>
        <p:spPr bwMode="auto">
          <a:xfrm>
            <a:off x="4958366" y="787400"/>
            <a:ext cx="6095211" cy="5383369"/>
          </a:xfrm>
          <a:prstGeom prst="rect">
            <a:avLst/>
          </a:prstGeom>
          <a:ln>
            <a:noFill/>
          </a:ln>
          <a:extLst>
            <a:ext uri="{53640926-AAD7-44D8-BBD7-CCE9431645EC}">
              <a14:shadowObscured xmlns:a14="http://schemas.microsoft.com/office/drawing/2010/main"/>
            </a:ext>
          </a:extLst>
        </p:spPr>
      </p:pic>
      <p:sp>
        <p:nvSpPr>
          <p:cNvPr id="3" name="Text Placeholder 2"/>
          <p:cNvSpPr>
            <a:spLocks noGrp="1"/>
          </p:cNvSpPr>
          <p:nvPr>
            <p:ph type="body" idx="1"/>
          </p:nvPr>
        </p:nvSpPr>
        <p:spPr>
          <a:xfrm>
            <a:off x="255373" y="1981201"/>
            <a:ext cx="3566984" cy="4144963"/>
          </a:xfrm>
        </p:spPr>
        <p:txBody>
          <a:bodyPr/>
          <a:lstStyle/>
          <a:p>
            <a:pPr lvl="0">
              <a:buClr>
                <a:prstClr val="white"/>
              </a:buClr>
            </a:pPr>
            <a:r>
              <a:rPr lang="en-US" sz="2000" dirty="0"/>
              <a:t>Trainee should provide:</a:t>
            </a:r>
          </a:p>
          <a:p>
            <a:pPr marL="342900" lvl="0" indent="-342900">
              <a:buClr>
                <a:prstClr val="white"/>
              </a:buClr>
              <a:buFont typeface="Arial" panose="020B0604020202020204" pitchFamily="34" charset="0"/>
              <a:buChar char="•"/>
            </a:pPr>
            <a:r>
              <a:rPr lang="en-US" sz="2000" dirty="0"/>
              <a:t>Summary of training received. If summary is over 2000 characters with spaces, a PDF should be uploaded.</a:t>
            </a:r>
          </a:p>
          <a:p>
            <a:pPr marL="342900" lvl="0" indent="-342900">
              <a:buClr>
                <a:prstClr val="white"/>
              </a:buClr>
              <a:buFont typeface="Arial" panose="020B0604020202020204" pitchFamily="34" charset="0"/>
              <a:buChar char="•"/>
            </a:pPr>
            <a:r>
              <a:rPr lang="en-US" sz="2000" dirty="0"/>
              <a:t>Post Award information such as mailing address and activities.</a:t>
            </a:r>
          </a:p>
          <a:p>
            <a:pPr lvl="0">
              <a:buClr>
                <a:prstClr val="white"/>
              </a:buClr>
            </a:pPr>
            <a:endParaRPr lang="en-US" sz="2000" dirty="0"/>
          </a:p>
          <a:p>
            <a:endParaRPr lang="en-US" dirty="0"/>
          </a:p>
        </p:txBody>
      </p:sp>
      <p:sp>
        <p:nvSpPr>
          <p:cNvPr id="2" name="Title 1"/>
          <p:cNvSpPr>
            <a:spLocks noGrp="1"/>
          </p:cNvSpPr>
          <p:nvPr>
            <p:ph type="title"/>
          </p:nvPr>
        </p:nvSpPr>
        <p:spPr/>
        <p:txBody>
          <a:bodyPr/>
          <a:lstStyle/>
          <a:p>
            <a:r>
              <a:rPr lang="en-US" sz="3200" dirty="0"/>
              <a:t>Termination Form </a:t>
            </a:r>
            <a:r>
              <a:rPr lang="en-US" sz="3200" dirty="0" err="1"/>
              <a:t>cont</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64</a:t>
            </a:fld>
            <a:endParaRPr lang="en-US" dirty="0">
              <a:solidFill>
                <a:srgbClr val="9BBB59">
                  <a:shade val="75000"/>
                </a:srgbClr>
              </a:solidFill>
            </a:endParaRPr>
          </a:p>
        </p:txBody>
      </p:sp>
    </p:spTree>
    <p:extLst>
      <p:ext uri="{BB962C8B-B14F-4D97-AF65-F5344CB8AC3E}">
        <p14:creationId xmlns:p14="http://schemas.microsoft.com/office/powerpoint/2010/main" val="189190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ermination Notice PDF"/>
          <p:cNvPicPr>
            <a:picLocks noChangeAspect="1"/>
          </p:cNvPicPr>
          <p:nvPr/>
        </p:nvPicPr>
        <p:blipFill>
          <a:blip r:embed="rId2"/>
          <a:stretch>
            <a:fillRect/>
          </a:stretch>
        </p:blipFill>
        <p:spPr>
          <a:xfrm>
            <a:off x="5401569" y="622143"/>
            <a:ext cx="4362450" cy="5819775"/>
          </a:xfrm>
          <a:prstGeom prst="rect">
            <a:avLst/>
          </a:prstGeom>
        </p:spPr>
      </p:pic>
      <p:sp>
        <p:nvSpPr>
          <p:cNvPr id="3" name="Text Placeholder 2"/>
          <p:cNvSpPr>
            <a:spLocks noGrp="1"/>
          </p:cNvSpPr>
          <p:nvPr>
            <p:ph type="body" idx="1"/>
          </p:nvPr>
        </p:nvSpPr>
        <p:spPr>
          <a:xfrm>
            <a:off x="386366" y="1981201"/>
            <a:ext cx="3271234" cy="4144963"/>
          </a:xfrm>
        </p:spPr>
        <p:txBody>
          <a:bodyPr/>
          <a:lstStyle/>
          <a:p>
            <a:pPr lvl="0">
              <a:buClr>
                <a:prstClr val="white"/>
              </a:buClr>
            </a:pPr>
            <a:r>
              <a:rPr lang="en-US" sz="2000" dirty="0"/>
              <a:t>xTrain captures the electronic signature of the users that worked on the Termination notice.</a:t>
            </a:r>
          </a:p>
          <a:p>
            <a:pPr lvl="0">
              <a:buClr>
                <a:prstClr val="white"/>
              </a:buClr>
            </a:pPr>
            <a:r>
              <a:rPr lang="en-US" sz="2000" dirty="0"/>
              <a:t>The PDF cannot be modified directly, user must make corrections within xTrain if the PDF has errors.</a:t>
            </a:r>
          </a:p>
          <a:p>
            <a:endParaRPr lang="en-US" dirty="0"/>
          </a:p>
        </p:txBody>
      </p:sp>
      <p:sp>
        <p:nvSpPr>
          <p:cNvPr id="2" name="Title 1"/>
          <p:cNvSpPr>
            <a:spLocks noGrp="1"/>
          </p:cNvSpPr>
          <p:nvPr>
            <p:ph type="title"/>
          </p:nvPr>
        </p:nvSpPr>
        <p:spPr/>
        <p:txBody>
          <a:bodyPr/>
          <a:lstStyle/>
          <a:p>
            <a:r>
              <a:rPr lang="en-US" sz="3200" dirty="0"/>
              <a:t>Termination Form PDF</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65</a:t>
            </a:fld>
            <a:endParaRPr lang="en-US" dirty="0">
              <a:solidFill>
                <a:srgbClr val="9BBB59">
                  <a:shade val="75000"/>
                </a:srgbClr>
              </a:solidFill>
            </a:endParaRPr>
          </a:p>
        </p:txBody>
      </p:sp>
    </p:spTree>
    <p:extLst>
      <p:ext uri="{BB962C8B-B14F-4D97-AF65-F5344CB8AC3E}">
        <p14:creationId xmlns:p14="http://schemas.microsoft.com/office/powerpoint/2010/main" val="12467379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6062" y="2616199"/>
            <a:ext cx="11758411" cy="3707327"/>
          </a:xfrm>
        </p:spPr>
        <p:txBody>
          <a:bodyPr/>
          <a:lstStyle/>
          <a:p>
            <a:pPr marL="0" lvl="0" indent="0" algn="l" eaLnBrk="1" fontAlgn="auto" hangingPunct="1">
              <a:spcBef>
                <a:spcPts val="600"/>
              </a:spcBef>
              <a:spcAft>
                <a:spcPts val="600"/>
              </a:spcAft>
              <a:buClr>
                <a:srgbClr val="1F497D">
                  <a:lumMod val="75000"/>
                </a:srgbClr>
              </a:buClr>
              <a:buSzTx/>
            </a:pPr>
            <a:r>
              <a:rPr lang="en-US" sz="2000" b="0" cap="none" spc="0" dirty="0">
                <a:solidFill>
                  <a:srgbClr val="1F497D">
                    <a:lumMod val="75000"/>
                  </a:srgbClr>
                </a:solidFill>
              </a:rPr>
              <a:t>Only current reviewer can route a form; since the ASST acts on behalf of the PD/PI, the form must in In-Progress PI for the ASST to route it.</a:t>
            </a:r>
          </a:p>
          <a:p>
            <a:pPr marL="0" lvl="0" indent="0" algn="l" eaLnBrk="1" fontAlgn="auto" hangingPunct="1">
              <a:spcBef>
                <a:spcPts val="600"/>
              </a:spcBef>
              <a:spcAft>
                <a:spcPts val="600"/>
              </a:spcAft>
              <a:buClr>
                <a:srgbClr val="1F497D">
                  <a:lumMod val="75000"/>
                </a:srgbClr>
              </a:buClr>
              <a:buSzTx/>
            </a:pPr>
            <a:r>
              <a:rPr lang="en-US" sz="2000" b="0" cap="none" spc="0" dirty="0">
                <a:solidFill>
                  <a:srgbClr val="1F497D">
                    <a:lumMod val="75000"/>
                  </a:srgbClr>
                </a:solidFill>
              </a:rPr>
              <a:t>The Previous reviewer may recall the 2271 or the TN; they will be required to enter a comment, which will be sent to the person from whom the form was recalled.</a:t>
            </a:r>
          </a:p>
          <a:p>
            <a:pPr marL="0" lvl="0" indent="0" algn="l" eaLnBrk="1" fontAlgn="auto" hangingPunct="1">
              <a:spcBef>
                <a:spcPts val="600"/>
              </a:spcBef>
              <a:spcAft>
                <a:spcPts val="600"/>
              </a:spcAft>
              <a:buClr>
                <a:srgbClr val="1F497D">
                  <a:lumMod val="75000"/>
                </a:srgbClr>
              </a:buClr>
              <a:buSzTx/>
            </a:pPr>
            <a:r>
              <a:rPr lang="en-US" sz="2000" b="0" cap="none" spc="0" dirty="0">
                <a:solidFill>
                  <a:srgbClr val="1F497D">
                    <a:lumMod val="75000"/>
                  </a:srgbClr>
                </a:solidFill>
              </a:rPr>
              <a:t>Once a form has been routed to Agency it cannot be Recalled.</a:t>
            </a:r>
          </a:p>
          <a:p>
            <a:pPr marL="0" lvl="0" indent="0" algn="l" eaLnBrk="1" fontAlgn="auto" hangingPunct="1">
              <a:spcBef>
                <a:spcPts val="600"/>
              </a:spcBef>
              <a:spcAft>
                <a:spcPts val="600"/>
              </a:spcAft>
              <a:buClr>
                <a:srgbClr val="1F497D">
                  <a:lumMod val="75000"/>
                </a:srgbClr>
              </a:buClr>
              <a:buSzTx/>
            </a:pPr>
            <a:r>
              <a:rPr lang="en-US" sz="2000" b="0" cap="none" spc="0" dirty="0">
                <a:solidFill>
                  <a:srgbClr val="1F497D">
                    <a:lumMod val="75000"/>
                  </a:srgbClr>
                </a:solidFill>
              </a:rPr>
              <a:t>The PD/PI may recall a TN even if they were not the last person to review it.</a:t>
            </a:r>
          </a:p>
          <a:p>
            <a:pPr marL="0" lvl="0" indent="0" algn="l" eaLnBrk="1" fontAlgn="auto" hangingPunct="1">
              <a:spcBef>
                <a:spcPts val="600"/>
              </a:spcBef>
              <a:spcAft>
                <a:spcPts val="600"/>
              </a:spcAft>
              <a:buClr>
                <a:srgbClr val="1F497D">
                  <a:lumMod val="75000"/>
                </a:srgbClr>
              </a:buClr>
              <a:buSzTx/>
            </a:pPr>
            <a:r>
              <a:rPr lang="en-US" sz="2000" b="0" cap="none" spc="0" dirty="0">
                <a:solidFill>
                  <a:srgbClr val="1F497D">
                    <a:lumMod val="75000"/>
                  </a:srgbClr>
                </a:solidFill>
              </a:rPr>
              <a:t>The system will auto-route TNs to the BO listed on the form after 14 days.</a:t>
            </a:r>
          </a:p>
        </p:txBody>
      </p:sp>
      <p:sp>
        <p:nvSpPr>
          <p:cNvPr id="2" name="Title 1"/>
          <p:cNvSpPr>
            <a:spLocks noGrp="1"/>
          </p:cNvSpPr>
          <p:nvPr>
            <p:ph type="title"/>
          </p:nvPr>
        </p:nvSpPr>
        <p:spPr>
          <a:xfrm>
            <a:off x="963084" y="152400"/>
            <a:ext cx="10363200" cy="1524000"/>
          </a:xfrm>
        </p:spPr>
        <p:txBody>
          <a:bodyPr/>
          <a:lstStyle/>
          <a:p>
            <a:r>
              <a:rPr lang="en-US" dirty="0"/>
              <a:t>Routing and Recalling Forms</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66</a:t>
            </a:fld>
            <a:endParaRPr lang="en-US" dirty="0">
              <a:solidFill>
                <a:srgbClr val="9BBB59">
                  <a:shade val="75000"/>
                </a:srgbClr>
              </a:solidFill>
            </a:endParaRPr>
          </a:p>
        </p:txBody>
      </p:sp>
    </p:spTree>
    <p:extLst>
      <p:ext uri="{BB962C8B-B14F-4D97-AF65-F5344CB8AC3E}">
        <p14:creationId xmlns:p14="http://schemas.microsoft.com/office/powerpoint/2010/main" val="1429445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8035" y="2616199"/>
            <a:ext cx="11165982" cy="3707327"/>
          </a:xfrm>
        </p:spPr>
        <p:txBody>
          <a:bodyPr/>
          <a:lstStyle/>
          <a:p>
            <a:pPr lvl="1" eaLnBrk="1" hangingPunct="1">
              <a:spcAft>
                <a:spcPct val="30000"/>
              </a:spcAft>
            </a:pPr>
            <a:r>
              <a:rPr lang="en-US" sz="1600" b="1" dirty="0">
                <a:solidFill>
                  <a:schemeClr val="tx2">
                    <a:lumMod val="75000"/>
                  </a:schemeClr>
                </a:solidFill>
              </a:rPr>
              <a:t>xTrain Web Page: application guide, quick reference sheets, FAQs, training materials:</a:t>
            </a:r>
            <a:r>
              <a:rPr lang="en-US" sz="1600" dirty="0">
                <a:solidFill>
                  <a:schemeClr val="tx2">
                    <a:lumMod val="75000"/>
                  </a:schemeClr>
                </a:solidFill>
              </a:rPr>
              <a:t>  </a:t>
            </a:r>
          </a:p>
          <a:p>
            <a:pPr lvl="1" eaLnBrk="1" hangingPunct="1">
              <a:spcAft>
                <a:spcPct val="30000"/>
              </a:spcAft>
            </a:pPr>
            <a:r>
              <a:rPr lang="en-US" sz="1600" dirty="0"/>
              <a:t>		</a:t>
            </a:r>
            <a:r>
              <a:rPr lang="en-US" sz="1600" dirty="0">
                <a:hlinkClick r:id="rId2"/>
              </a:rPr>
              <a:t>http://era.nih.gov/era_training/xtrain.cfm</a:t>
            </a:r>
            <a:endParaRPr lang="en-US" sz="1600" dirty="0"/>
          </a:p>
          <a:p>
            <a:pPr lvl="1" eaLnBrk="1" hangingPunct="1">
              <a:spcAft>
                <a:spcPct val="30000"/>
              </a:spcAft>
            </a:pPr>
            <a:r>
              <a:rPr lang="en-US" sz="1600" b="1" dirty="0">
                <a:solidFill>
                  <a:schemeClr val="tx2">
                    <a:lumMod val="75000"/>
                  </a:schemeClr>
                </a:solidFill>
              </a:rPr>
              <a:t>xTrain Quick Reference Guide for Trainees:</a:t>
            </a:r>
          </a:p>
          <a:p>
            <a:pPr marL="457200" lvl="1" indent="0" eaLnBrk="1" hangingPunct="1">
              <a:spcAft>
                <a:spcPct val="30000"/>
              </a:spcAft>
            </a:pPr>
            <a:r>
              <a:rPr lang="en-US" sz="1600" dirty="0"/>
              <a:t>	</a:t>
            </a:r>
            <a:r>
              <a:rPr lang="en-US" sz="1600" dirty="0">
                <a:hlinkClick r:id="rId3"/>
              </a:rPr>
              <a:t>http://era.nih.gov/files/xTrain_Getting_Started_Trainees.pdf</a:t>
            </a:r>
            <a:endParaRPr lang="en-US" sz="1600" dirty="0"/>
          </a:p>
          <a:p>
            <a:pPr lvl="1" eaLnBrk="1" hangingPunct="1">
              <a:spcAft>
                <a:spcPct val="30000"/>
              </a:spcAft>
            </a:pPr>
            <a:r>
              <a:rPr lang="en-US" sz="1600" b="1" dirty="0">
                <a:solidFill>
                  <a:schemeClr val="tx2">
                    <a:lumMod val="75000"/>
                  </a:schemeClr>
                </a:solidFill>
              </a:rPr>
              <a:t>xTrain Appointment Quick Reference Guide:</a:t>
            </a:r>
          </a:p>
          <a:p>
            <a:pPr marL="457200" lvl="1" indent="0" eaLnBrk="1" hangingPunct="1">
              <a:spcAft>
                <a:spcPct val="30000"/>
              </a:spcAft>
            </a:pPr>
            <a:r>
              <a:rPr lang="en-US" sz="1600" dirty="0"/>
              <a:t>	</a:t>
            </a:r>
            <a:r>
              <a:rPr lang="en-US" sz="1600" dirty="0">
                <a:hlinkClick r:id="rId4"/>
              </a:rPr>
              <a:t>http://era.nih.gov/files/xTrain_Initiate_Appointment.pdf</a:t>
            </a:r>
            <a:endParaRPr lang="en-US" sz="1600" dirty="0"/>
          </a:p>
          <a:p>
            <a:pPr lvl="1" eaLnBrk="1" hangingPunct="1">
              <a:spcAft>
                <a:spcPct val="30000"/>
              </a:spcAft>
            </a:pPr>
            <a:r>
              <a:rPr lang="en-US" sz="1600" b="1" dirty="0">
                <a:solidFill>
                  <a:schemeClr val="tx2">
                    <a:lumMod val="75000"/>
                  </a:schemeClr>
                </a:solidFill>
              </a:rPr>
              <a:t>xTrain Termination Quick Reference Guide:</a:t>
            </a:r>
          </a:p>
          <a:p>
            <a:pPr marL="457200" lvl="1" indent="0" eaLnBrk="1" hangingPunct="1">
              <a:spcAft>
                <a:spcPct val="30000"/>
              </a:spcAft>
            </a:pPr>
            <a:r>
              <a:rPr lang="en-US" sz="1600" dirty="0"/>
              <a:t>	</a:t>
            </a:r>
            <a:r>
              <a:rPr lang="en-US" sz="1600" dirty="0">
                <a:hlinkClick r:id="rId5"/>
              </a:rPr>
              <a:t>http://era.nih.gov/files/termination_appointment.pdf</a:t>
            </a:r>
            <a:endParaRPr lang="en-US" sz="1600" dirty="0"/>
          </a:p>
          <a:p>
            <a:pPr lvl="1" eaLnBrk="1" hangingPunct="1">
              <a:spcAft>
                <a:spcPct val="30000"/>
              </a:spcAft>
            </a:pPr>
            <a:r>
              <a:rPr lang="en-US" sz="1600" b="1" dirty="0">
                <a:solidFill>
                  <a:schemeClr val="tx2">
                    <a:lumMod val="75000"/>
                  </a:schemeClr>
                </a:solidFill>
              </a:rPr>
              <a:t>NIH Forms &amp; Applications:</a:t>
            </a:r>
            <a:br>
              <a:rPr lang="en-US" sz="1600" dirty="0"/>
            </a:br>
            <a:r>
              <a:rPr lang="en-US" sz="1600" dirty="0"/>
              <a:t>	</a:t>
            </a:r>
            <a:r>
              <a:rPr lang="en-US" sz="1600" dirty="0">
                <a:hlinkClick r:id="rId6"/>
              </a:rPr>
              <a:t>http://grants.nih.gov/grants/forms.htm</a:t>
            </a:r>
            <a:r>
              <a:rPr lang="en-US" sz="1600" dirty="0"/>
              <a:t> </a:t>
            </a:r>
          </a:p>
          <a:p>
            <a:pPr marL="342900" lvl="0" indent="-342900" algn="l" eaLnBrk="1" fontAlgn="auto" hangingPunct="1">
              <a:spcBef>
                <a:spcPts val="0"/>
              </a:spcBef>
              <a:spcAft>
                <a:spcPts val="600"/>
              </a:spcAft>
              <a:buClr>
                <a:srgbClr val="1F497D">
                  <a:lumMod val="75000"/>
                </a:srgbClr>
              </a:buClr>
              <a:buSzTx/>
              <a:buFont typeface="Arial" panose="020B0604020202020204" pitchFamily="34" charset="0"/>
              <a:buChar char="•"/>
            </a:pPr>
            <a:endParaRPr lang="en-US" dirty="0"/>
          </a:p>
        </p:txBody>
      </p:sp>
      <p:sp>
        <p:nvSpPr>
          <p:cNvPr id="2" name="Title 1"/>
          <p:cNvSpPr>
            <a:spLocks noGrp="1"/>
          </p:cNvSpPr>
          <p:nvPr>
            <p:ph type="title"/>
          </p:nvPr>
        </p:nvSpPr>
        <p:spPr>
          <a:xfrm>
            <a:off x="963084" y="152400"/>
            <a:ext cx="10363200" cy="1524000"/>
          </a:xfrm>
        </p:spPr>
        <p:txBody>
          <a:bodyPr/>
          <a:lstStyle/>
          <a:p>
            <a:r>
              <a:rPr lang="en-US" dirty="0"/>
              <a:t>xTrain Resource Links</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67</a:t>
            </a:fld>
            <a:endParaRPr lang="en-US" dirty="0">
              <a:solidFill>
                <a:srgbClr val="9BBB59">
                  <a:shade val="75000"/>
                </a:srgbClr>
              </a:solidFill>
            </a:endParaRPr>
          </a:p>
        </p:txBody>
      </p:sp>
    </p:spTree>
    <p:extLst>
      <p:ext uri="{BB962C8B-B14F-4D97-AF65-F5344CB8AC3E}">
        <p14:creationId xmlns:p14="http://schemas.microsoft.com/office/powerpoint/2010/main" val="3486620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8035" y="2616199"/>
            <a:ext cx="11165982" cy="3707327"/>
          </a:xfrm>
        </p:spPr>
        <p:txBody>
          <a:bodyPr/>
          <a:lstStyle/>
          <a:p>
            <a:pPr marL="0" lvl="0" indent="0" algn="l" eaLnBrk="1" fontAlgn="auto" hangingPunct="1">
              <a:spcBef>
                <a:spcPts val="0"/>
              </a:spcBef>
              <a:spcAft>
                <a:spcPts val="600"/>
              </a:spcAft>
              <a:buClr>
                <a:srgbClr val="1F497D">
                  <a:lumMod val="75000"/>
                </a:srgbClr>
              </a:buClr>
              <a:buSzTx/>
            </a:pPr>
            <a:r>
              <a:rPr lang="en-US" sz="2000" b="0" cap="none" spc="0" dirty="0">
                <a:solidFill>
                  <a:srgbClr val="1F497D">
                    <a:lumMod val="75000"/>
                  </a:srgbClr>
                </a:solidFill>
              </a:rPr>
              <a:t>The eRA Service Desk can assist with technical issues related to xTrain.</a:t>
            </a:r>
            <a:endParaRPr lang="en-US" dirty="0"/>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Hours: Mon-Fri, 7 a.m. to 8 p.m. Eastern Time (closed on federal holidays)</a:t>
            </a:r>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Toll-free: 1-866-504-9552</a:t>
            </a:r>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Phone: 301-402-7469</a:t>
            </a:r>
          </a:p>
          <a:p>
            <a:pPr marL="342900" lvl="0" indent="-342900" algn="l" eaLnBrk="1" fontAlgn="auto" hangingPunct="1">
              <a:spcBef>
                <a:spcPts val="0"/>
              </a:spcBef>
              <a:spcAft>
                <a:spcPts val="600"/>
              </a:spcAft>
              <a:buClr>
                <a:srgbClr val="1F497D">
                  <a:lumMod val="75000"/>
                </a:srgbClr>
              </a:buClr>
              <a:buSzTx/>
              <a:buFont typeface="Arial" panose="020B0604020202020204" pitchFamily="34" charset="0"/>
              <a:buChar char="•"/>
            </a:pPr>
            <a:endParaRPr lang="en-US" sz="2000" b="0" cap="none" spc="0" dirty="0">
              <a:solidFill>
                <a:srgbClr val="1F497D">
                  <a:lumMod val="75000"/>
                </a:srgbClr>
              </a:solidFill>
            </a:endParaRPr>
          </a:p>
          <a:p>
            <a:pPr marL="0" lvl="0" indent="0" algn="l" eaLnBrk="1" fontAlgn="auto" hangingPunct="1">
              <a:spcBef>
                <a:spcPts val="0"/>
              </a:spcBef>
              <a:spcAft>
                <a:spcPts val="600"/>
              </a:spcAft>
              <a:buClr>
                <a:srgbClr val="1F497D">
                  <a:lumMod val="75000"/>
                </a:srgbClr>
              </a:buClr>
              <a:buSzTx/>
            </a:pPr>
            <a:r>
              <a:rPr lang="en-US" sz="2000" b="0" cap="none" spc="0" dirty="0">
                <a:solidFill>
                  <a:srgbClr val="1F497D">
                    <a:lumMod val="75000"/>
                  </a:srgbClr>
                </a:solidFill>
              </a:rPr>
              <a:t>You may also submit a ticket online at: </a:t>
            </a:r>
            <a:r>
              <a:rPr lang="en-US" sz="2000" b="0" cap="none" spc="0" dirty="0">
                <a:solidFill>
                  <a:srgbClr val="1F497D">
                    <a:lumMod val="75000"/>
                  </a:srgbClr>
                </a:solidFill>
                <a:hlinkClick r:id="rId2"/>
              </a:rPr>
              <a:t>http://grants.nih.gov/support/index.html </a:t>
            </a:r>
            <a:endParaRPr lang="en-US" sz="2000" b="0" cap="none" spc="0" dirty="0">
              <a:solidFill>
                <a:srgbClr val="1F497D">
                  <a:lumMod val="75000"/>
                </a:srgbClr>
              </a:solidFill>
            </a:endParaRPr>
          </a:p>
          <a:p>
            <a:pPr marL="0" lvl="0" indent="0" algn="l" eaLnBrk="1" fontAlgn="auto" hangingPunct="1">
              <a:spcBef>
                <a:spcPts val="0"/>
              </a:spcBef>
              <a:spcAft>
                <a:spcPts val="600"/>
              </a:spcAft>
              <a:buClr>
                <a:srgbClr val="1F497D">
                  <a:lumMod val="75000"/>
                </a:srgbClr>
              </a:buClr>
              <a:buSzTx/>
            </a:pPr>
            <a:endParaRPr lang="en-US" sz="2000" b="0" cap="none" spc="0" dirty="0">
              <a:solidFill>
                <a:srgbClr val="1F497D">
                  <a:lumMod val="75000"/>
                </a:srgbClr>
              </a:solidFill>
            </a:endParaRPr>
          </a:p>
        </p:txBody>
      </p:sp>
      <p:sp>
        <p:nvSpPr>
          <p:cNvPr id="2" name="Title 1"/>
          <p:cNvSpPr>
            <a:spLocks noGrp="1"/>
          </p:cNvSpPr>
          <p:nvPr>
            <p:ph type="title"/>
          </p:nvPr>
        </p:nvSpPr>
        <p:spPr>
          <a:xfrm>
            <a:off x="963084" y="152400"/>
            <a:ext cx="10363200" cy="1524000"/>
          </a:xfrm>
        </p:spPr>
        <p:txBody>
          <a:bodyPr/>
          <a:lstStyle/>
          <a:p>
            <a:r>
              <a:rPr lang="en-US" dirty="0"/>
              <a:t>Need help?</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68</a:t>
            </a:fld>
            <a:endParaRPr lang="en-US" dirty="0">
              <a:solidFill>
                <a:srgbClr val="9BBB59">
                  <a:shade val="75000"/>
                </a:srgbClr>
              </a:solidFill>
            </a:endParaRPr>
          </a:p>
        </p:txBody>
      </p:sp>
    </p:spTree>
    <p:extLst>
      <p:ext uri="{BB962C8B-B14F-4D97-AF65-F5344CB8AC3E}">
        <p14:creationId xmlns:p14="http://schemas.microsoft.com/office/powerpoint/2010/main" val="305251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creenshot of xTract Landing Page"/>
          <p:cNvPicPr>
            <a:picLocks noChangeAspect="1"/>
          </p:cNvPicPr>
          <p:nvPr/>
        </p:nvPicPr>
        <p:blipFill>
          <a:blip r:embed="rId2"/>
          <a:stretch>
            <a:fillRect/>
          </a:stretch>
        </p:blipFill>
        <p:spPr>
          <a:xfrm>
            <a:off x="2835479" y="2636241"/>
            <a:ext cx="7689682" cy="4027648"/>
          </a:xfrm>
          <a:prstGeom prst="rect">
            <a:avLst/>
          </a:prstGeom>
        </p:spPr>
      </p:pic>
      <p:sp>
        <p:nvSpPr>
          <p:cNvPr id="2" name="Title 1"/>
          <p:cNvSpPr>
            <a:spLocks noGrp="1"/>
          </p:cNvSpPr>
          <p:nvPr>
            <p:ph type="title"/>
          </p:nvPr>
        </p:nvSpPr>
        <p:spPr>
          <a:xfrm>
            <a:off x="963084" y="279400"/>
            <a:ext cx="10363200" cy="1524000"/>
          </a:xfrm>
        </p:spPr>
        <p:txBody>
          <a:bodyPr/>
          <a:lstStyle/>
          <a:p>
            <a:r>
              <a:rPr lang="en-US" dirty="0"/>
              <a:t> Main Menu</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10270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F9AC56-26EF-434D-9B6B-FAF1852B4BAB}"/>
              </a:ext>
            </a:extLst>
          </p:cNvPr>
          <p:cNvSpPr/>
          <p:nvPr/>
        </p:nvSpPr>
        <p:spPr>
          <a:xfrm>
            <a:off x="314036" y="2619376"/>
            <a:ext cx="11563927" cy="3416320"/>
          </a:xfrm>
          <a:prstGeom prst="rect">
            <a:avLst/>
          </a:prstGeom>
        </p:spPr>
        <p:txBody>
          <a:bodyPr wrap="square">
            <a:spAutoFit/>
          </a:bodyPr>
          <a:lstStyle/>
          <a:p>
            <a:pPr lvl="0">
              <a:defRPr/>
            </a:pPr>
            <a:r>
              <a:rPr lang="en-US" dirty="0">
                <a:solidFill>
                  <a:srgbClr val="1F497D">
                    <a:lumMod val="75000"/>
                  </a:srgbClr>
                </a:solidFill>
              </a:rPr>
              <a:t>To facilitate creation of RTDs for RPPRs, new applications, renewals and revisions, you may wish to do some data set-up ahead of time. </a:t>
            </a:r>
          </a:p>
          <a:p>
            <a:pPr lvl="0">
              <a:defRPr/>
            </a:pPr>
            <a:endParaRPr lang="en-US" dirty="0">
              <a:solidFill>
                <a:srgbClr val="1F497D">
                  <a:lumMod val="75000"/>
                </a:srgbClr>
              </a:solidFill>
            </a:endParaRPr>
          </a:p>
          <a:p>
            <a:pPr lvl="0">
              <a:defRPr/>
            </a:pPr>
            <a:r>
              <a:rPr lang="en-US" dirty="0">
                <a:solidFill>
                  <a:srgbClr val="1F497D">
                    <a:lumMod val="75000"/>
                  </a:srgbClr>
                </a:solidFill>
              </a:rPr>
              <a:t>While you can create data at the time you complete an RTD, it may save time to create your Programs, Non-NIH Funding Sources, and populate individual’s employments and degrees in </a:t>
            </a:r>
            <a:r>
              <a:rPr lang="en-US" dirty="0" err="1">
                <a:solidFill>
                  <a:srgbClr val="1F497D">
                    <a:lumMod val="75000"/>
                  </a:srgbClr>
                </a:solidFill>
              </a:rPr>
              <a:t>xTRACT</a:t>
            </a:r>
            <a:r>
              <a:rPr lang="en-US" dirty="0">
                <a:solidFill>
                  <a:srgbClr val="1F497D">
                    <a:lumMod val="75000"/>
                  </a:srgbClr>
                </a:solidFill>
              </a:rPr>
              <a:t> ahead of time. </a:t>
            </a:r>
          </a:p>
          <a:p>
            <a:pPr lvl="0">
              <a:defRPr/>
            </a:pPr>
            <a:endParaRPr lang="en-US" dirty="0">
              <a:solidFill>
                <a:srgbClr val="1F497D">
                  <a:lumMod val="75000"/>
                </a:srgbClr>
              </a:solidFill>
            </a:endParaRPr>
          </a:p>
          <a:p>
            <a:pPr lvl="0">
              <a:defRPr/>
            </a:pPr>
            <a:r>
              <a:rPr lang="en-US" dirty="0">
                <a:solidFill>
                  <a:srgbClr val="1F497D">
                    <a:lumMod val="75000"/>
                  </a:srgbClr>
                </a:solidFill>
              </a:rPr>
              <a:t>At this time sources of support are populated in the context of an RTD, and should be added there.</a:t>
            </a:r>
          </a:p>
          <a:p>
            <a:pPr lvl="0">
              <a:defRPr/>
            </a:pPr>
            <a:endParaRPr lang="en-US" dirty="0">
              <a:solidFill>
                <a:srgbClr val="1F497D">
                  <a:lumMod val="75000"/>
                </a:srgbClr>
              </a:solidFill>
            </a:endParaRPr>
          </a:p>
          <a:p>
            <a:pPr lvl="0">
              <a:defRPr/>
            </a:pPr>
            <a:r>
              <a:rPr lang="en-US" dirty="0">
                <a:solidFill>
                  <a:srgbClr val="1F497D">
                    <a:lumMod val="75000"/>
                  </a:srgbClr>
                </a:solidFill>
              </a:rPr>
              <a:t> When you first start an RTD for an existing grant, such as for an RPPR, you will need to enter trainee data for everyone that has been appointed within the last 15 years. You may save yourself time by utilizing the batch upload feature here. Once this data has been saved to an RTD, you will have the option to copy data over the next year.</a:t>
            </a:r>
          </a:p>
        </p:txBody>
      </p:sp>
      <p:sp>
        <p:nvSpPr>
          <p:cNvPr id="2" name="Title 1"/>
          <p:cNvSpPr>
            <a:spLocks noGrp="1"/>
          </p:cNvSpPr>
          <p:nvPr>
            <p:ph type="title"/>
          </p:nvPr>
        </p:nvSpPr>
        <p:spPr>
          <a:xfrm>
            <a:off x="963084" y="279400"/>
            <a:ext cx="10363200" cy="1524000"/>
          </a:xfrm>
        </p:spPr>
        <p:txBody>
          <a:bodyPr/>
          <a:lstStyle/>
          <a:p>
            <a:r>
              <a:rPr lang="en-US" dirty="0"/>
              <a:t>Starting Using </a:t>
            </a:r>
            <a:r>
              <a:rPr lang="en-US" dirty="0" err="1"/>
              <a:t>xTRACT</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2928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Institution Data Tab, maintain programs"/>
          <p:cNvGrpSpPr/>
          <p:nvPr/>
        </p:nvGrpSpPr>
        <p:grpSpPr>
          <a:xfrm>
            <a:off x="3968576" y="1311658"/>
            <a:ext cx="7935597" cy="4834073"/>
            <a:chOff x="3968576" y="1311658"/>
            <a:chExt cx="7935597" cy="4834073"/>
          </a:xfrm>
        </p:grpSpPr>
        <p:pic>
          <p:nvPicPr>
            <p:cNvPr id="6" name="Picture 5" title="&quot;"/>
            <p:cNvPicPr>
              <a:picLocks noChangeAspect="1"/>
            </p:cNvPicPr>
            <p:nvPr/>
          </p:nvPicPr>
          <p:blipFill>
            <a:blip r:embed="rId2"/>
            <a:stretch>
              <a:fillRect/>
            </a:stretch>
          </p:blipFill>
          <p:spPr>
            <a:xfrm>
              <a:off x="3968576" y="1311658"/>
              <a:ext cx="7935597" cy="4603858"/>
            </a:xfrm>
            <a:prstGeom prst="rect">
              <a:avLst/>
            </a:prstGeom>
          </p:spPr>
        </p:pic>
        <p:sp>
          <p:nvSpPr>
            <p:cNvPr id="10" name="Rounded Rectangular Callout 9"/>
            <p:cNvSpPr/>
            <p:nvPr/>
          </p:nvSpPr>
          <p:spPr>
            <a:xfrm>
              <a:off x="7528606" y="5091143"/>
              <a:ext cx="3185963" cy="1054588"/>
            </a:xfrm>
            <a:prstGeom prst="wedgeRoundRectCallout">
              <a:avLst>
                <a:gd name="adj1" fmla="val 52349"/>
                <a:gd name="adj2" fmla="val -8630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Edit will allow you to modify the Program Name, and enter a Description.</a:t>
              </a:r>
            </a:p>
          </p:txBody>
        </p:sp>
      </p:gr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a:t>Institutionally-defined, interdepartmental programs. </a:t>
            </a:r>
          </a:p>
          <a:p>
            <a:pPr>
              <a:buClr>
                <a:schemeClr val="bg1"/>
              </a:buClr>
            </a:pPr>
            <a:r>
              <a:rPr lang="en-US" sz="2000" dirty="0"/>
              <a:t>Programs names are used in a variety of places including, Census Tables and in Applicants, Entrants, and Characteristics: Pre-doc Table.</a:t>
            </a:r>
          </a:p>
          <a:p>
            <a:pPr>
              <a:buClr>
                <a:schemeClr val="bg1"/>
              </a:buClr>
            </a:pPr>
            <a:r>
              <a:rPr lang="en-US" sz="1800" dirty="0"/>
              <a:t>** Departments are created by the Data Quality group at the request of the SO</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1008643"/>
            <a:ext cx="3616410" cy="1258029"/>
          </a:xfrm>
        </p:spPr>
        <p:txBody>
          <a:bodyPr/>
          <a:lstStyle/>
          <a:p>
            <a:r>
              <a:rPr lang="en-US" sz="3200" dirty="0"/>
              <a:t>Institution Data: Maintain Programs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50322798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3.xml><?xml version="1.0" encoding="utf-8"?>
<a:theme xmlns:a="http://schemas.openxmlformats.org/drawingml/2006/main" name="1_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8E4259-4565-4BBF-BB85-FD01B662F676}"/>
</file>

<file path=customXml/itemProps2.xml><?xml version="1.0" encoding="utf-8"?>
<ds:datastoreItem xmlns:ds="http://schemas.openxmlformats.org/officeDocument/2006/customXml" ds:itemID="{4420543A-5E5F-431E-88E3-4E3541D585F7}"/>
</file>

<file path=customXml/itemProps3.xml><?xml version="1.0" encoding="utf-8"?>
<ds:datastoreItem xmlns:ds="http://schemas.openxmlformats.org/officeDocument/2006/customXml" ds:itemID="{40FB4B1E-8779-44DE-855C-F7FC27AA9949}"/>
</file>

<file path=docProps/app.xml><?xml version="1.0" encoding="utf-8"?>
<Properties xmlns="http://schemas.openxmlformats.org/officeDocument/2006/extended-properties" xmlns:vt="http://schemas.openxmlformats.org/officeDocument/2006/docPropsVTypes">
  <TotalTime>35967</TotalTime>
  <Words>4424</Words>
  <Application>Microsoft Office PowerPoint</Application>
  <PresentationFormat>Widescreen</PresentationFormat>
  <Paragraphs>495</Paragraphs>
  <Slides>68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68</vt:i4>
      </vt:variant>
    </vt:vector>
  </HeadingPairs>
  <TitlesOfParts>
    <vt:vector size="77" baseType="lpstr">
      <vt:lpstr>Arial</vt:lpstr>
      <vt:lpstr>Calibri</vt:lpstr>
      <vt:lpstr>Calibri Light</vt:lpstr>
      <vt:lpstr>Georgia</vt:lpstr>
      <vt:lpstr>Wingdings</vt:lpstr>
      <vt:lpstr>Wingdings 2</vt:lpstr>
      <vt:lpstr>Office Theme</vt:lpstr>
      <vt:lpstr>ProcessDiagram</vt:lpstr>
      <vt:lpstr>1_ProcessDiagram</vt:lpstr>
      <vt:lpstr>xTRACT and xTrain Overview </vt:lpstr>
      <vt:lpstr>What is xTRACT?</vt:lpstr>
      <vt:lpstr> Notice of Transition to the xTRACT System for Preparing Research Training Data Tables</vt:lpstr>
      <vt:lpstr>xTRACT Pre-Populates Data</vt:lpstr>
      <vt:lpstr>Upload of Bulk Data</vt:lpstr>
      <vt:lpstr>xTRACT Users</vt:lpstr>
      <vt:lpstr> Main Menu</vt:lpstr>
      <vt:lpstr>Starting Using xTRACT</vt:lpstr>
      <vt:lpstr>Institution Data: Maintain Programs</vt:lpstr>
      <vt:lpstr>Institution Data: Maintain Funding Sources</vt:lpstr>
      <vt:lpstr>Institution Data: Maintain Funding Sources Cont.</vt:lpstr>
      <vt:lpstr>Persons</vt:lpstr>
      <vt:lpstr>Persons: Edit Person Profile</vt:lpstr>
      <vt:lpstr>Training Grants</vt:lpstr>
      <vt:lpstr>RPPR RTD</vt:lpstr>
      <vt:lpstr>Modify RTD: Participating Trainees</vt:lpstr>
      <vt:lpstr>Edit Participating Trainee</vt:lpstr>
      <vt:lpstr>Program Statistics</vt:lpstr>
      <vt:lpstr>Finalize RTD</vt:lpstr>
      <vt:lpstr>Generate  Table 8</vt:lpstr>
      <vt:lpstr>Upload RTD to RPPR</vt:lpstr>
      <vt:lpstr>New Applications</vt:lpstr>
      <vt:lpstr> New Application RTD</vt:lpstr>
      <vt:lpstr>Revision or Renewal RTD</vt:lpstr>
      <vt:lpstr>Modify RTD: Departments</vt:lpstr>
      <vt:lpstr>Generate  Table 1</vt:lpstr>
      <vt:lpstr>Modify RTD: Training Support</vt:lpstr>
      <vt:lpstr>Modify RTD: Training Support </vt:lpstr>
      <vt:lpstr>Generate  Table 3</vt:lpstr>
      <vt:lpstr>Modify RTD: Participating Faculty</vt:lpstr>
      <vt:lpstr>Generate  Table 2</vt:lpstr>
      <vt:lpstr>Generate  Table 4</vt:lpstr>
      <vt:lpstr>Modify RTD: Participating Students</vt:lpstr>
      <vt:lpstr>Modify RTD: Participating Students cont.</vt:lpstr>
      <vt:lpstr>Generate Table 5</vt:lpstr>
      <vt:lpstr>Modify RTD: Applicants and Entrants</vt:lpstr>
      <vt:lpstr>Generate  Table 6</vt:lpstr>
      <vt:lpstr>Modify RTD: Appointments</vt:lpstr>
      <vt:lpstr>Generate  Table 7</vt:lpstr>
      <vt:lpstr>xTRACT Resource Links</vt:lpstr>
      <vt:lpstr>What is xTrain?</vt:lpstr>
      <vt:lpstr>Accessing xTrain</vt:lpstr>
      <vt:lpstr>Example Work Flow in xTrain</vt:lpstr>
      <vt:lpstr>What do the PD/PI and ASST do in xTrain?</vt:lpstr>
      <vt:lpstr>Delegating Access to xTrain</vt:lpstr>
      <vt:lpstr>What does the TRAINEE do in xTrain?</vt:lpstr>
      <vt:lpstr>TRAINEE Account set-up</vt:lpstr>
      <vt:lpstr>What does the BO do in xTrain?</vt:lpstr>
      <vt:lpstr>What does the SPONSOR do in xTrain?</vt:lpstr>
      <vt:lpstr>My Grants Screen</vt:lpstr>
      <vt:lpstr>View Trainee Roster</vt:lpstr>
      <vt:lpstr>Appointment Flow</vt:lpstr>
      <vt:lpstr>Appointment Form (2271)</vt:lpstr>
      <vt:lpstr>Appointment Form PDF</vt:lpstr>
      <vt:lpstr>Appointment Form PDF Cont.</vt:lpstr>
      <vt:lpstr>Pending Submissions</vt:lpstr>
      <vt:lpstr>Amendments</vt:lpstr>
      <vt:lpstr>Reappointment</vt:lpstr>
      <vt:lpstr>Training (T) Termination Notice Work Flow</vt:lpstr>
      <vt:lpstr>Career (K/R) Termination Notice Work Flow</vt:lpstr>
      <vt:lpstr>Fellowship (F) Termination Notice Work Flow</vt:lpstr>
      <vt:lpstr>Termination Notice</vt:lpstr>
      <vt:lpstr>Termination Form</vt:lpstr>
      <vt:lpstr>Termination Form cont</vt:lpstr>
      <vt:lpstr>Termination Form PDF</vt:lpstr>
      <vt:lpstr>Routing and Recalling Forms</vt:lpstr>
      <vt:lpstr>xTrain Resource Links</vt:lpstr>
      <vt:lpstr>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xTrain Overview</dc:title>
  <dc:creator>Hardison, Anastasiya (NIH/OD) [C]</dc:creator>
  <cp:lastModifiedBy>Dean, Sophie (NIH/OD) [C]</cp:lastModifiedBy>
  <cp:revision>233</cp:revision>
  <dcterms:created xsi:type="dcterms:W3CDTF">2016-03-30T19:47:03Z</dcterms:created>
  <dcterms:modified xsi:type="dcterms:W3CDTF">2019-04-24T16:51:40Z</dcterms:modified>
</cp:coreProperties>
</file>