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5" r:id="rId5"/>
    <p:sldId id="548" r:id="rId6"/>
    <p:sldId id="552" r:id="rId7"/>
    <p:sldId id="534" r:id="rId8"/>
    <p:sldId id="547" r:id="rId9"/>
    <p:sldId id="549" r:id="rId10"/>
    <p:sldId id="550" r:id="rId11"/>
    <p:sldId id="551" r:id="rId12"/>
    <p:sldId id="553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669900"/>
    <a:srgbClr val="FF6600"/>
    <a:srgbClr val="990000"/>
    <a:srgbClr val="993300"/>
    <a:srgbClr val="CC3300"/>
    <a:srgbClr val="0099CC"/>
    <a:srgbClr val="996633"/>
    <a:srgbClr val="1F497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8970" autoAdjust="0"/>
    <p:restoredTop sz="86343" autoAdjust="0"/>
  </p:normalViewPr>
  <p:slideViewPr>
    <p:cSldViewPr>
      <p:cViewPr varScale="1">
        <p:scale>
          <a:sx n="109" d="100"/>
          <a:sy n="109" d="100"/>
        </p:scale>
        <p:origin x="5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60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3090ED-F84E-4702-8628-4EFC554E2090}" type="datetimeFigureOut">
              <a:rPr lang="en-US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F3931D-20C8-4A83-A683-04A5575D7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2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ECC29C-75CC-46FE-8B5A-86290649DD64}" type="datetimeFigureOut">
              <a:rPr lang="en-US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9"/>
            <a:ext cx="5608320" cy="41830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AD43B8-FF20-4D5F-A0AE-68337BAD2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21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D015D4-4796-4D21-BAD0-1641EFC35A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491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64008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1E5E2-8DB1-43E7-9F30-43DCA2DED281}" type="datetime1">
              <a:rPr lang="en-US" smtClean="0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5BECE6F-C8B3-4AFE-ABE6-7969150810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5D32-94B1-43D8-A037-FE67FB015E27}" type="datetime1">
              <a:rPr lang="en-US" smtClean="0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03DC8-D049-4606-B080-DDC65A2B61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9225" y="6383338"/>
            <a:ext cx="8832850" cy="3095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12B73-6AA9-43D6-828E-9D5759009A62}" type="datetime1">
              <a:rPr lang="en-US" smtClean="0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780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A70DE3-2F75-431A-9D09-64CA1AB22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72000" y="1549400"/>
            <a:ext cx="0" cy="484505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01752" y="1371600"/>
            <a:ext cx="4038600" cy="46817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4800600" y="1371600"/>
            <a:ext cx="4038600" cy="46817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C86F5-7B55-4F9B-9C6C-C8D64859BA57}" type="datetime1">
              <a:rPr lang="en-US" smtClean="0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609F-50E7-4B9A-B62F-6598EDD47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04925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4025" y="915988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83338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20788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59275" y="1009650"/>
            <a:ext cx="420688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447800"/>
            <a:ext cx="4040188" cy="67043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4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1329" y="1447800"/>
            <a:ext cx="4041775" cy="67043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1352" cy="7589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3"/>
          </p:nvPr>
        </p:nvSpPr>
        <p:spPr>
          <a:xfrm>
            <a:off x="301752" y="2286000"/>
            <a:ext cx="4041648" cy="3931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4"/>
          </p:nvPr>
        </p:nvSpPr>
        <p:spPr>
          <a:xfrm>
            <a:off x="4800600" y="2286000"/>
            <a:ext cx="4038600" cy="3931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D102-3436-4C70-948A-2E06042B4189}" type="datetime1">
              <a:rPr lang="en-US" smtClean="0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4340225" y="1000125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A4FF90E-4C55-4D59-BE6A-CE57DBB6E3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7B7B-168F-4CA2-B7C0-9C0234D0AAA4}" type="datetime1">
              <a:rPr lang="en-US" smtClean="0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5206B-4A4A-47B0-BA21-D142872E96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9225" y="6383338"/>
            <a:ext cx="8832850" cy="3095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ECA61-1D6E-4EF8-96C1-58BE1EB49553}" type="datetime1">
              <a:rPr lang="en-US" smtClean="0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E5F9C02-60A3-4AB1-8821-EDEFB4936D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6430963"/>
            <a:ext cx="8832850" cy="3095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19063"/>
            <a:ext cx="8832850" cy="66294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CC166-2605-4167-A7CB-707BA64C0BF4}" type="datetime1">
              <a:rPr lang="en-US" smtClean="0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381000" y="64103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371600" y="30480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057A446-9BC9-43AE-8342-D14CD2C567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2400"/>
            <a:ext cx="8832850" cy="381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61925" y="5270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774A6-CAF0-4AEC-8C1D-35A027BB91C9}" type="datetime1">
              <a:rPr lang="en-US" smtClean="0"/>
              <a:pPr>
                <a:defRPr/>
              </a:pPr>
              <a:t>4/21/2016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0956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19ED5-8942-4B81-BD67-FB5B28D591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CB83A63-723B-4EF9-AF25-40ABF8B3FA4E}" type="datetime1">
              <a:rPr lang="en-US" smtClean="0"/>
              <a:pPr>
                <a:defRPr/>
              </a:pPr>
              <a:t>4/21/2016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55713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271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8F9F7B-CFD3-427C-AA27-636EAEBF98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1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ra.nih.gov/erahelp/IAR_Rev/default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 descr="Graphic showing medical images such as test tubes, lady in a white coat, etc." title="Graphic showing medical 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438" y="228601"/>
            <a:ext cx="8793162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819400"/>
            <a:ext cx="75438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rgbClr val="1F497D"/>
                </a:solidFill>
              </a:rPr>
              <a:t>New Look, New </a:t>
            </a:r>
            <a:r>
              <a:rPr lang="en-US" sz="3000" b="1" dirty="0">
                <a:solidFill>
                  <a:srgbClr val="1F497D"/>
                </a:solidFill>
              </a:rPr>
              <a:t>S</a:t>
            </a:r>
            <a:r>
              <a:rPr lang="en-US" sz="3000" b="1" dirty="0" smtClean="0">
                <a:solidFill>
                  <a:srgbClr val="1F497D"/>
                </a:solidFill>
              </a:rPr>
              <a:t>creens for IAR</a:t>
            </a:r>
            <a:br>
              <a:rPr lang="en-US" sz="3000" b="1" dirty="0" smtClean="0">
                <a:solidFill>
                  <a:srgbClr val="1F497D"/>
                </a:solidFill>
              </a:rPr>
            </a:br>
            <a:r>
              <a:rPr lang="en-US" sz="3000" b="1" dirty="0" smtClean="0">
                <a:solidFill>
                  <a:srgbClr val="1F497D"/>
                </a:solidFill>
              </a:rPr>
              <a:t>Coming May 5</a:t>
            </a:r>
            <a:r>
              <a:rPr lang="en-US" sz="3000" dirty="0" smtClean="0">
                <a:solidFill>
                  <a:srgbClr val="1F497D"/>
                </a:solidFill>
              </a:rPr>
              <a:t/>
            </a:r>
            <a:br>
              <a:rPr lang="en-US" sz="3000" dirty="0" smtClean="0">
                <a:solidFill>
                  <a:srgbClr val="1F497D"/>
                </a:solidFill>
              </a:rPr>
            </a:br>
            <a:endParaRPr lang="en-US" sz="3000" dirty="0">
              <a:solidFill>
                <a:schemeClr val="tx2"/>
              </a:solidFill>
            </a:endParaRP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62400"/>
            <a:ext cx="6629400" cy="2362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cap="none" spc="0" dirty="0" smtClean="0">
                <a:ea typeface="+mj-ea"/>
                <a:cs typeface="+mj-cs"/>
              </a:rPr>
              <a:t>electronic Research Administration (eRA)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spc="0" dirty="0" smtClean="0">
                <a:ea typeface="+mj-ea"/>
                <a:cs typeface="+mj-cs"/>
              </a:rPr>
              <a:t>OER, OD, National Institutes of Health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cap="none" spc="0" dirty="0" smtClean="0">
                <a:ea typeface="+mj-ea"/>
                <a:cs typeface="+mj-cs"/>
              </a:rPr>
              <a:t>April 20, 2016</a:t>
            </a:r>
          </a:p>
        </p:txBody>
      </p:sp>
      <p:pic>
        <p:nvPicPr>
          <p:cNvPr id="4" name="Picture 3" descr="A logo of the Office of Extramural Research at NIH" title="NIH OER 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9" y="5638800"/>
            <a:ext cx="4380953" cy="812698"/>
          </a:xfrm>
          <a:prstGeom prst="rect">
            <a:avLst/>
          </a:prstGeom>
        </p:spPr>
      </p:pic>
      <p:pic>
        <p:nvPicPr>
          <p:cNvPr id="8" name="Picture 7" descr="eRA logo stating that it is a program of the NIH" title="eRA Log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46" y="228601"/>
            <a:ext cx="985422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86400" y="6331336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336699"/>
                </a:solidFill>
              </a:rPr>
              <a:t>eRA Communications Office</a:t>
            </a:r>
            <a:endParaRPr lang="en-US" sz="1600" i="1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Highlights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altLang="en-US" dirty="0" smtClean="0">
              <a:solidFill>
                <a:schemeClr val="tx2"/>
              </a:solidFill>
            </a:endParaRPr>
          </a:p>
          <a:p>
            <a:r>
              <a:rPr lang="en-US" altLang="en-US" dirty="0" smtClean="0">
                <a:solidFill>
                  <a:schemeClr val="tx2"/>
                </a:solidFill>
              </a:rPr>
              <a:t>New screens; major capabilities remain the same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“</a:t>
            </a:r>
            <a:r>
              <a:rPr lang="en-US" altLang="en-US" dirty="0">
                <a:solidFill>
                  <a:schemeClr val="tx2"/>
                </a:solidFill>
              </a:rPr>
              <a:t>Go To” dropdown navigation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Resizable screens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Meeting identifiers on all screens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Prominent look for </a:t>
            </a:r>
            <a:r>
              <a:rPr lang="en-US" altLang="en-US" dirty="0" smtClean="0">
                <a:solidFill>
                  <a:schemeClr val="tx2"/>
                </a:solidFill>
              </a:rPr>
              <a:t>buttons</a:t>
            </a:r>
            <a:endParaRPr lang="en-US" altLang="en-US" dirty="0">
              <a:solidFill>
                <a:schemeClr val="tx2"/>
              </a:solidFill>
            </a:endParaRPr>
          </a:p>
          <a:p>
            <a:r>
              <a:rPr lang="en-US" altLang="en-US" dirty="0">
                <a:solidFill>
                  <a:schemeClr val="tx2"/>
                </a:solidFill>
              </a:rPr>
              <a:t>Drag and </a:t>
            </a:r>
            <a:r>
              <a:rPr lang="en-US" altLang="en-US" dirty="0" smtClean="0">
                <a:solidFill>
                  <a:schemeClr val="tx2"/>
                </a:solidFill>
              </a:rPr>
              <a:t>drop, </a:t>
            </a:r>
            <a:r>
              <a:rPr lang="en-US" altLang="en-US" dirty="0">
                <a:solidFill>
                  <a:schemeClr val="tx2"/>
                </a:solidFill>
              </a:rPr>
              <a:t>to change order of meeting </a:t>
            </a:r>
            <a:r>
              <a:rPr lang="en-US" altLang="en-US" dirty="0" smtClean="0">
                <a:solidFill>
                  <a:schemeClr val="tx2"/>
                </a:solidFill>
              </a:rPr>
              <a:t>materials</a:t>
            </a:r>
            <a:endParaRPr lang="en-US" altLang="en-US" dirty="0">
              <a:solidFill>
                <a:schemeClr val="tx2"/>
              </a:solidFill>
            </a:endParaRPr>
          </a:p>
          <a:p>
            <a:r>
              <a:rPr lang="en-US" altLang="en-US" dirty="0">
                <a:solidFill>
                  <a:schemeClr val="tx2"/>
                </a:solidFill>
              </a:rPr>
              <a:t>Easy filter </a:t>
            </a:r>
            <a:r>
              <a:rPr lang="en-US" altLang="en-US" dirty="0" smtClean="0">
                <a:solidFill>
                  <a:schemeClr val="tx2"/>
                </a:solidFill>
              </a:rPr>
              <a:t>present </a:t>
            </a:r>
            <a:r>
              <a:rPr lang="en-US" altLang="en-US" dirty="0">
                <a:solidFill>
                  <a:schemeClr val="tx2"/>
                </a:solidFill>
              </a:rPr>
              <a:t>on some of the </a:t>
            </a:r>
            <a:r>
              <a:rPr lang="en-US" altLang="en-US" dirty="0" smtClean="0">
                <a:solidFill>
                  <a:schemeClr val="tx2"/>
                </a:solidFill>
              </a:rPr>
              <a:t>lists</a:t>
            </a:r>
            <a:endParaRPr lang="en-US" altLang="en-US" dirty="0">
              <a:solidFill>
                <a:schemeClr val="tx2"/>
              </a:solidFill>
            </a:endParaRPr>
          </a:p>
          <a:p>
            <a:r>
              <a:rPr lang="en-US" altLang="en-US" dirty="0">
                <a:solidFill>
                  <a:schemeClr val="tx2"/>
                </a:solidFill>
              </a:rPr>
              <a:t>Collapsible sections on the screen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5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Old </a:t>
            </a:r>
            <a:r>
              <a:rPr lang="en-US" sz="3200" i="1" dirty="0" smtClean="0"/>
              <a:t>List of All Applications </a:t>
            </a:r>
            <a:r>
              <a:rPr lang="en-US" sz="3200" dirty="0" smtClean="0"/>
              <a:t>Screen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5206B-4A4A-47B0-BA21-D142872E963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 descr="Screenshot showing the old List of Applications screen in IAR" title="Old List of Applications sc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52" y="2324238"/>
            <a:ext cx="8638095" cy="2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3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New</a:t>
            </a:r>
            <a:r>
              <a:rPr lang="en-US" sz="3200" i="1" dirty="0" smtClean="0"/>
              <a:t> List of All Applications </a:t>
            </a:r>
            <a:r>
              <a:rPr lang="en-US" sz="3200" dirty="0" smtClean="0"/>
              <a:t>screen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7A446-9BC9-43AE-8342-D14CD2C5672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1" name="Picture 10" descr="Screenshot of New List of All Applications screen, showing the drop down menu for easy access and prominent meeting identifiers" title="New List of All Applications sc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97" y="1905000"/>
            <a:ext cx="8025456" cy="33832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00200" y="5562600"/>
            <a:ext cx="502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 smtClean="0">
                <a:solidFill>
                  <a:schemeClr val="tx2"/>
                </a:solidFill>
              </a:rPr>
              <a:t>Drop down present on 4 screens: </a:t>
            </a:r>
            <a:r>
              <a:rPr lang="en-US" sz="1400" i="1" dirty="0" smtClean="0">
                <a:solidFill>
                  <a:schemeClr val="tx2"/>
                </a:solidFill>
              </a:rPr>
              <a:t>List of All Applications</a:t>
            </a:r>
            <a:r>
              <a:rPr lang="en-US" sz="1400" dirty="0" smtClean="0">
                <a:solidFill>
                  <a:schemeClr val="tx2"/>
                </a:solidFill>
              </a:rPr>
              <a:t>; </a:t>
            </a:r>
            <a:r>
              <a:rPr lang="en-US" sz="1400" i="1" dirty="0">
                <a:solidFill>
                  <a:schemeClr val="tx2"/>
                </a:solidFill>
              </a:rPr>
              <a:t>List of </a:t>
            </a:r>
            <a:r>
              <a:rPr lang="en-US" sz="1400" i="1" dirty="0" smtClean="0">
                <a:solidFill>
                  <a:schemeClr val="tx2"/>
                </a:solidFill>
              </a:rPr>
              <a:t>Meetings</a:t>
            </a:r>
            <a:r>
              <a:rPr lang="en-US" sz="1400" dirty="0" smtClean="0">
                <a:solidFill>
                  <a:schemeClr val="tx2"/>
                </a:solidFill>
              </a:rPr>
              <a:t>; </a:t>
            </a:r>
            <a:r>
              <a:rPr lang="en-US" sz="1400" i="1" dirty="0" smtClean="0">
                <a:solidFill>
                  <a:schemeClr val="tx2"/>
                </a:solidFill>
              </a:rPr>
              <a:t>Meeting Materials</a:t>
            </a:r>
            <a:r>
              <a:rPr lang="en-US" sz="1400" dirty="0" smtClean="0">
                <a:solidFill>
                  <a:schemeClr val="tx2"/>
                </a:solidFill>
              </a:rPr>
              <a:t>; and </a:t>
            </a:r>
            <a:r>
              <a:rPr lang="en-US" sz="1400" i="1" dirty="0" smtClean="0">
                <a:solidFill>
                  <a:schemeClr val="tx2"/>
                </a:solidFill>
              </a:rPr>
              <a:t>Preliminary </a:t>
            </a:r>
            <a:r>
              <a:rPr lang="en-US" sz="1400" i="1" dirty="0">
                <a:solidFill>
                  <a:schemeClr val="tx2"/>
                </a:solidFill>
              </a:rPr>
              <a:t>Score Matrix</a:t>
            </a:r>
            <a:endParaRPr lang="en-US" sz="1400" dirty="0">
              <a:solidFill>
                <a:schemeClr val="tx2"/>
              </a:solidFill>
            </a:endParaRPr>
          </a:p>
          <a:p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eenshot of List of All Applications showing Drop Down Menu that shows the choices and the ability to expand or collapse all items" title="List of All Applications: Drop Down Menu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List of All Applications</a:t>
            </a:r>
            <a:r>
              <a:rPr lang="en-US" dirty="0" smtClean="0"/>
              <a:t>: Drop </a:t>
            </a:r>
            <a:r>
              <a:rPr lang="en-US" dirty="0" smtClean="0"/>
              <a:t>Down </a:t>
            </a:r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 title="List of All Applications Drop Down Me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53" y="1752600"/>
            <a:ext cx="8100344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eenshot of the Meeting Materials Screen, showing that items can be dragged and dropped to change the order. " title="Meeting Materials Screen: Cool Featu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Meeting Materials </a:t>
            </a:r>
            <a:r>
              <a:rPr lang="en-US" dirty="0"/>
              <a:t>S</a:t>
            </a:r>
            <a:r>
              <a:rPr lang="en-US" dirty="0" smtClean="0"/>
              <a:t>creen: Cool Feature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5206B-4A4A-47B0-BA21-D142872E963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" name="Picture 3" descr="Screenshot of the Meeting Materials Screen, showing that items can be dragged and dropped to change the order. " title="Meeting Materials Screen: Cool Featu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93" y="1981200"/>
            <a:ext cx="8305332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9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descr="Screenshot " title="List of All Applications: Final Score Butt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List of All Applications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dirty="0" smtClean="0"/>
              <a:t>Final Score Button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 descr="Screenshot showing List of All Application, with a prominent Final Score Button highlighted" title="List of All Applications: Final Score Butto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633" y="1508593"/>
            <a:ext cx="6614733" cy="384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7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title="Meeting Materials screen: Filter to item(s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Meeting Materials </a:t>
            </a:r>
            <a:r>
              <a:rPr lang="en-US" dirty="0" smtClean="0"/>
              <a:t>screen: Filter to item(s)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F9C02-60A3-4AB1-8821-EDEFB4936DE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" name="Picture 3" descr="Screenshot of Meeting Materials screen, showing a feature to help the user filter to the item(s) needed." title="Meeting Materials screen: Filter to item(s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676400"/>
            <a:ext cx="8503920" cy="350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2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A hyperlink to the online help for IAR for Reviewers" title="Online Help (Coming May 5)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Online Help (Coming May 5)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336699"/>
                </a:solidFill>
              </a:rPr>
              <a:t>Look for IAR for Reviewers Online Help</a:t>
            </a:r>
            <a:endParaRPr lang="en-US" dirty="0">
              <a:solidFill>
                <a:srgbClr val="336699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336699"/>
                </a:solidFill>
                <a:hlinkClick r:id="rId2"/>
              </a:rPr>
              <a:t>https</a:t>
            </a:r>
            <a:r>
              <a:rPr lang="en-US" dirty="0">
                <a:solidFill>
                  <a:srgbClr val="336699"/>
                </a:solidFill>
                <a:hlinkClick r:id="rId2"/>
              </a:rPr>
              <a:t>://</a:t>
            </a:r>
            <a:r>
              <a:rPr lang="en-US" dirty="0" smtClean="0">
                <a:solidFill>
                  <a:srgbClr val="336699"/>
                </a:solidFill>
                <a:hlinkClick r:id="rId2"/>
              </a:rPr>
              <a:t>era.nih.gov/erahelp/IAR_Rev/default.htm</a:t>
            </a:r>
            <a:endParaRPr lang="en-US" dirty="0" smtClean="0">
              <a:solidFill>
                <a:srgbClr val="336699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336699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336699"/>
                </a:solidFill>
              </a:rPr>
              <a:t>Accessible from the eRA website and from IAR screens</a:t>
            </a:r>
            <a:endParaRPr lang="en-US" dirty="0">
              <a:solidFill>
                <a:srgbClr val="3366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535206B-4A4A-47B0-BA21-D142872E963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cessDia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698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00000"/>
              </a:schemeClr>
            </a:gs>
            <a:gs pos="45000">
              <a:schemeClr val="phClr">
                <a:tint val="93000"/>
                <a:satMod val="20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58359243886D498107C50F288A0FDE" ma:contentTypeVersion="0" ma:contentTypeDescription="Create a new document." ma:contentTypeScope="" ma:versionID="e4199b960f696e1abfdff999ce227b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D3669A-886F-4989-AB3B-67DA970F5A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F279A0-1B72-4A0F-A7CA-0934D0E5A7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7DAA70-C3F4-4123-B315-B54B2E6FBDE6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ProcessDiagram</Template>
  <TotalTime>0</TotalTime>
  <Words>178</Words>
  <Application>Microsoft Office PowerPoint</Application>
  <PresentationFormat>On-screen Show (4:3)</PresentationFormat>
  <Paragraphs>38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Wingdings</vt:lpstr>
      <vt:lpstr>Wingdings 2</vt:lpstr>
      <vt:lpstr>ProcessDiagram</vt:lpstr>
      <vt:lpstr>New Look, New Screens for IAR Coming May 5 </vt:lpstr>
      <vt:lpstr>Highlights</vt:lpstr>
      <vt:lpstr>Old List of All Applications Screen</vt:lpstr>
      <vt:lpstr>New List of All Applications screen</vt:lpstr>
      <vt:lpstr>List of All Applications: Drop Down Menu</vt:lpstr>
      <vt:lpstr>Meeting Materials Screen: Cool Feature</vt:lpstr>
      <vt:lpstr>List of All Applications: Final Score Button</vt:lpstr>
      <vt:lpstr>Meeting Materials screen: Filter to item(s)</vt:lpstr>
      <vt:lpstr>Online Help (Coming May 5)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 Systems and the Grants Process - June 2011</dc:title>
  <dc:subject>eRA Systems and the Grants Process - June 2011</dc:subject>
  <dc:creator/>
  <cp:keywords>eRA Systems and the Grants Process - June 2011</cp:keywords>
  <cp:lastModifiedBy/>
  <cp:revision>1</cp:revision>
  <dcterms:created xsi:type="dcterms:W3CDTF">2011-05-13T19:52:12Z</dcterms:created>
  <dcterms:modified xsi:type="dcterms:W3CDTF">2016-04-21T14:20:29Z</dcterms:modified>
  <cp:contentStatus>Final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0x0101005B58359243886D498107C50F288A0FDE</vt:lpwstr>
  </property>
</Properties>
</file>