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78" r:id="rId2"/>
    <p:sldId id="282" r:id="rId3"/>
    <p:sldId id="281" r:id="rId4"/>
    <p:sldId id="283" r:id="rId5"/>
    <p:sldId id="284" r:id="rId6"/>
    <p:sldId id="291" r:id="rId7"/>
    <p:sldId id="285" r:id="rId8"/>
    <p:sldId id="286" r:id="rId9"/>
    <p:sldId id="287" r:id="rId10"/>
    <p:sldId id="288" r:id="rId11"/>
    <p:sldId id="290" r:id="rId12"/>
  </p:sldIdLst>
  <p:sldSz cx="12192000" cy="6858000"/>
  <p:notesSz cx="6858000" cy="9144000"/>
  <p:embeddedFontLst>
    <p:embeddedFont>
      <p:font typeface="adam warren 0.2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Franklin Gothic Book" panose="020B0503020102020204" pitchFamily="34" charset="0"/>
      <p:regular r:id="rId23"/>
      <p:italic r:id="rId24"/>
    </p:embeddedFont>
    <p:embeddedFont>
      <p:font typeface="Impact" panose="020B0806030902050204" pitchFamily="34" charset="0"/>
      <p:regular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2" autoAdjust="0"/>
    <p:restoredTop sz="94707" autoAdjust="0"/>
  </p:normalViewPr>
  <p:slideViewPr>
    <p:cSldViewPr snapToGrid="0">
      <p:cViewPr varScale="1">
        <p:scale>
          <a:sx n="107" d="100"/>
          <a:sy n="107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60F67-BA07-4A14-B365-1EDE6EB52C1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0ECC9-5A85-4A64-84EB-05FC7DE1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1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0ECC9-5A85-4A64-84EB-05FC7DE1E1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7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ECC9-5A85-4A64-84EB-05FC7DE1E1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4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ECC9-5A85-4A64-84EB-05FC7DE1E1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1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E211-9E93-4C04-AAF1-0A416024FB3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3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8531-3B1C-461C-ADA2-164E375A54E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1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D477-A14E-49E0-8CDE-3F649064FF4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3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3E68-5559-4487-ADCE-141EE1D1E180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5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7390-9C94-40F7-97A2-77FD2BDB76AB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6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19E9-4FD9-473D-8F05-371E366757A3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1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5E1E-1C51-4360-B610-FAC343B34FAE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5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E8B7-125E-4153-9228-A4019CBB1D8F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BACD-CD52-4FD6-B446-8CA368188A16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153A4-A66E-4E9F-8DF4-30C402FD44E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1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E2DB-931D-4BA3-A125-CACC707C96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2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bg1">
                <a:lumMod val="85000"/>
              </a:schemeClr>
            </a:gs>
            <a:gs pos="81000">
              <a:schemeClr val="bg1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64E60-44EC-4CC0-925C-6C2D6D400020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3EF7B-668D-47B4-A79A-973BE13B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7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12-128.html" TargetMode="External"/><Relationship Id="rId2" Type="http://schemas.openxmlformats.org/officeDocument/2006/relationships/hyperlink" Target="https://grants.nih.gov/grants/guide/notice-files/NOT-OD-18-19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rants.nih.gov/grants/how-to-apply-application-guide/due-dates-and-submission-policies/submission-policies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m.gov/policy-data-oversight/snow-dismissal-procedures/federal-holidays/#url=201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grants.nih.gov/grants/guide/notice-files/NOT-OD-17-041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rants.nih.gov/grants/guide/notice-files/NOT-OD-15-039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rants.nih.gov/grants/how-to-apply-application-guide/due-dates-and-submission-policies/dealing-with-system-issues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een_monster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5" y="1639680"/>
            <a:ext cx="4070177" cy="4021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0473" y="6218778"/>
            <a:ext cx="5477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Franklin Gothic Book" panose="020B0503020102020204" pitchFamily="34" charset="0"/>
              </a:rPr>
              <a:t>NIH Regional Seminar – November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7728" y="1834087"/>
            <a:ext cx="6303264" cy="3632517"/>
          </a:xfrm>
        </p:spPr>
        <p:txBody>
          <a:bodyPr>
            <a:normAutofit fontScale="90000"/>
          </a:bodyPr>
          <a:lstStyle/>
          <a:p>
            <a:pPr lvl="0">
              <a:lnSpc>
                <a:spcPts val="10000"/>
              </a:lnSpc>
              <a:spcBef>
                <a:spcPts val="0"/>
              </a:spcBef>
            </a:pPr>
            <a:r>
              <a:rPr lang="en-US" sz="7200" b="1" spc="-400" dirty="0">
                <a:solidFill>
                  <a:srgbClr val="70AD47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+mn-ea"/>
                <a:cs typeface="+mn-cs"/>
              </a:rPr>
              <a:t>Application Submission Policies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0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036" y="1261863"/>
            <a:ext cx="884618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No. </a:t>
            </a:r>
            <a:r>
              <a:rPr lang="en-US" sz="3200" b="1" dirty="0"/>
              <a:t>Your next application must be submitted as New. If funded it will be in year 1.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NIH permits one resubmission of an unfunded New/Renewal/Revision (A0) application (see </a:t>
            </a:r>
            <a:r>
              <a:rPr lang="en-US" sz="2400" dirty="0">
                <a:hlinkClick r:id="rId2"/>
              </a:rPr>
              <a:t>NOT-OD-18-197</a:t>
            </a:r>
            <a:r>
              <a:rPr lang="en-US" sz="2400" dirty="0"/>
              <a:t>).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Resubmissions (A1) must be submitted within 37 months of the New/Renewal/Revision (A0) application (see </a:t>
            </a:r>
            <a:r>
              <a:rPr lang="en-US" sz="2000" dirty="0">
                <a:hlinkClick r:id="rId3"/>
              </a:rPr>
              <a:t>NOT-OD-12-128</a:t>
            </a:r>
            <a:r>
              <a:rPr lang="en-US" sz="2000" dirty="0"/>
              <a:t>). </a:t>
            </a:r>
            <a:br>
              <a:rPr lang="en-US" sz="2000" dirty="0"/>
            </a:br>
            <a:r>
              <a:rPr lang="en-US" sz="2000" dirty="0"/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Following an unsuccessful resubmission (A1) application, applicants may submit the same idea as a New (A0) application for the next appropriate New application due date (see </a:t>
            </a:r>
            <a:r>
              <a:rPr lang="en-US" sz="2400" u="sng" dirty="0">
                <a:hlinkClick r:id="rId2"/>
              </a:rPr>
              <a:t>NOT-OD-18-197</a:t>
            </a:r>
            <a:r>
              <a:rPr lang="en-US" sz="2400" dirty="0"/>
              <a:t>).</a:t>
            </a:r>
          </a:p>
        </p:txBody>
      </p:sp>
      <p:pic>
        <p:nvPicPr>
          <p:cNvPr id="7" name="green_monster_thinking" title="&quot;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24" y="125099"/>
            <a:ext cx="3783976" cy="711126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6" y="125099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5500" dirty="0">
                <a:solidFill>
                  <a:srgbClr val="70AD47">
                    <a:lumMod val="75000"/>
                  </a:srgbClr>
                </a:solidFill>
                <a:latin typeface="adam warren 0.2" panose="02000000000000000000" pitchFamily="2" charset="0"/>
                <a:ea typeface="+mn-ea"/>
                <a:cs typeface="+mn-cs"/>
              </a:rPr>
              <a:t>Resubmission Policy </a:t>
            </a:r>
            <a:r>
              <a:rPr lang="en-US" sz="5500" dirty="0">
                <a:solidFill>
                  <a:prstClr val="white"/>
                </a:solidFill>
                <a:latin typeface="adam warren 0.2" panose="02000000000000000000" pitchFamily="2" charset="0"/>
                <a:ea typeface="+mn-ea"/>
                <a:cs typeface="+mn-cs"/>
              </a:rPr>
              <a:t>- Answer </a:t>
            </a:r>
            <a:r>
              <a:rPr lang="en-US" sz="5500" dirty="0">
                <a:solidFill>
                  <a:srgbClr val="70AD47">
                    <a:lumMod val="75000"/>
                  </a:srgbClr>
                </a:solidFill>
                <a:latin typeface="adam warren 0.2" panose="02000000000000000000" pitchFamily="2" charset="0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6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out our Submission Policies page for more details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825625"/>
            <a:ext cx="10925175" cy="4351338"/>
          </a:xfrm>
        </p:spPr>
        <p:txBody>
          <a:bodyPr/>
          <a:lstStyle/>
          <a:p>
            <a:r>
              <a:rPr lang="en-US" dirty="0">
                <a:hlinkClick r:id="rId2" tooltip="Submisison Policies"/>
              </a:rPr>
              <a:t>https://grants.nih.gov/grants/how-to-apply-application-guide/due-dates-and-submission-policies/submission-policies.htm</a:t>
            </a:r>
            <a:r>
              <a:rPr lang="en-US" dirty="0"/>
              <a:t> </a:t>
            </a:r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19" y="2891307"/>
            <a:ext cx="3655006" cy="451235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0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23" y="950444"/>
            <a:ext cx="3844194" cy="5824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31200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I plan to submit my R01 resubmission application to the parent announcement 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600" dirty="0">
                <a:latin typeface="Comic Sans MS" panose="030F0702030302020204" pitchFamily="66" charset="0"/>
              </a:rPr>
              <a:t>for the July 5, 2020 due date. </a:t>
            </a:r>
          </a:p>
          <a:p>
            <a:pPr algn="ctr"/>
            <a:endParaRPr lang="en-US" sz="3600" dirty="0">
              <a:latin typeface="Comic Sans MS" panose="030F0702030302020204" pitchFamily="66" charset="0"/>
            </a:endParaRPr>
          </a:p>
          <a:p>
            <a:pPr algn="ctr"/>
            <a:r>
              <a:rPr lang="en-US" sz="3600" dirty="0">
                <a:latin typeface="Comic Sans MS" panose="030F0702030302020204" pitchFamily="66" charset="0"/>
              </a:rPr>
              <a:t>July 5 falls on a Sunday. </a:t>
            </a:r>
          </a:p>
          <a:p>
            <a:pPr algn="ctr"/>
            <a:endParaRPr lang="en-US" sz="3600" dirty="0">
              <a:latin typeface="Comic Sans MS" panose="030F0702030302020204" pitchFamily="66" charset="0"/>
            </a:endParaRPr>
          </a:p>
          <a:p>
            <a:pPr algn="ctr"/>
            <a:r>
              <a:rPr lang="en-US" sz="3600" dirty="0">
                <a:latin typeface="Comic Sans MS" panose="030F0702030302020204" pitchFamily="66" charset="0"/>
              </a:rPr>
              <a:t>What is the latest I can submit my application and still be considered 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600" dirty="0">
                <a:latin typeface="Comic Sans MS" panose="030F0702030302020204" pitchFamily="66" charset="0"/>
              </a:rPr>
              <a:t>on-time?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3062" y="122141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5500">
                <a:solidFill>
                  <a:srgbClr val="70AD47">
                    <a:lumMod val="75000"/>
                  </a:srgbClr>
                </a:solidFill>
                <a:latin typeface="adam warren 0.2" panose="02000000000000000000" pitchFamily="2" charset="0"/>
                <a:ea typeface="+mn-ea"/>
                <a:cs typeface="+mn-cs"/>
              </a:rPr>
              <a:t>Due dates on Weekends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061" y="1431196"/>
            <a:ext cx="80990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Monday, July 6, by 5 pm local time.</a:t>
            </a:r>
          </a:p>
          <a:p>
            <a:endParaRPr lang="en-US" sz="4000" b="1" dirty="0"/>
          </a:p>
          <a:p>
            <a:r>
              <a:rPr lang="en-US" sz="3600" dirty="0"/>
              <a:t>Due date extends to next business day if it falls on 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Weekend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hlinkClick r:id="rId3"/>
              </a:rPr>
              <a:t>Federal holiday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Washington, DC area Federal office closure (</a:t>
            </a:r>
            <a:r>
              <a:rPr lang="en-US" sz="3600" dirty="0">
                <a:hlinkClick r:id="rId4"/>
              </a:rPr>
              <a:t>NOT-OD-17-041</a:t>
            </a:r>
            <a:r>
              <a:rPr lang="en-US" sz="3600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61" y="125099"/>
            <a:ext cx="10960739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5500" dirty="0">
                <a:solidFill>
                  <a:srgbClr val="70AD47">
                    <a:lumMod val="75000"/>
                  </a:srgbClr>
                </a:solidFill>
                <a:latin typeface="adam warren 0.2" panose="02000000000000000000" pitchFamily="2" charset="0"/>
                <a:ea typeface="+mn-ea"/>
                <a:cs typeface="+mn-cs"/>
              </a:rPr>
              <a:t>Due Dates on Weekends</a:t>
            </a:r>
            <a:r>
              <a:rPr lang="en-US" sz="5500" dirty="0">
                <a:solidFill>
                  <a:prstClr val="white"/>
                </a:solidFill>
                <a:latin typeface="adam warren 0.2" panose="02000000000000000000" pitchFamily="2" charset="0"/>
                <a:ea typeface="+mn-ea"/>
                <a:cs typeface="+mn-cs"/>
              </a:rPr>
              <a:t> - Answer </a:t>
            </a:r>
            <a:endParaRPr lang="en-US" dirty="0"/>
          </a:p>
        </p:txBody>
      </p:sp>
      <p:pic>
        <p:nvPicPr>
          <p:cNvPr id="7" name="green_monster_thinking" title="&quot;&quo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801" y="125099"/>
            <a:ext cx="3783976" cy="71112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2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41" y="1331253"/>
            <a:ext cx="3844194" cy="5824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062" y="1769870"/>
            <a:ext cx="7795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 couldn’t get it all done and missed the due date. What do I do?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5592" y="307202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5500" dirty="0">
                <a:solidFill>
                  <a:srgbClr val="70AD47">
                    <a:lumMod val="75000"/>
                  </a:srgbClr>
                </a:solidFill>
                <a:latin typeface="adam warren 0.2" panose="02000000000000000000" pitchFamily="2" charset="0"/>
                <a:ea typeface="+mn-ea"/>
                <a:cs typeface="+mn-cs"/>
              </a:rPr>
              <a:t>Late Applications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3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061" y="1431196"/>
            <a:ext cx="80990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Some extenuating circumstances may allow for late submission</a:t>
            </a:r>
            <a:br>
              <a:rPr lang="en-US" sz="2800" dirty="0"/>
            </a:b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Check out the late applications policy –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NOT-OD-15-039</a:t>
            </a:r>
            <a:br>
              <a:rPr lang="en-US" sz="2800" dirty="0"/>
            </a:b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If simply late due to time management or other controllable issues, then consider a future due date</a:t>
            </a:r>
          </a:p>
        </p:txBody>
      </p:sp>
      <p:pic>
        <p:nvPicPr>
          <p:cNvPr id="7" name="green_monster_thinking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801" y="125099"/>
            <a:ext cx="3783976" cy="7111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816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5500" dirty="0">
                <a:solidFill>
                  <a:srgbClr val="70AD47">
                    <a:lumMod val="75000"/>
                  </a:srgbClr>
                </a:solidFill>
                <a:latin typeface="adam warren 0.2" panose="02000000000000000000" pitchFamily="2" charset="0"/>
                <a:ea typeface="+mn-ea"/>
                <a:cs typeface="+mn-cs"/>
              </a:rPr>
              <a:t>Late Applications </a:t>
            </a:r>
            <a:r>
              <a:rPr lang="en-US" sz="5500" dirty="0">
                <a:solidFill>
                  <a:prstClr val="white"/>
                </a:solidFill>
                <a:latin typeface="adam warren 0.2" panose="02000000000000000000" pitchFamily="2" charset="0"/>
                <a:ea typeface="+mn-ea"/>
                <a:cs typeface="+mn-cs"/>
              </a:rPr>
              <a:t> - Answer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1. PD/PI has heavy teaching burden - application not likely to be accepted.&#10;2. PD/PI in hospital on due date - application has high chance of acceptance&#10;3. SO in hospital on due date - application not likely to be accepted.&#10;4. Didn't complete registrations - application not likely to be accepted.&#10;5. PD/PI served on NIH advisory group the week of the due date - application has high chance of acceptance.&#10;6. PD/PI eligible for continuous submission but submitting an R35 application - application has high chance of acceptance.&#10;7. PD/PI on overseas travel during due date - application not likely to be accepted.&#10;8. Problem with local system-to-system solution - application not likely to be accepted." title="Do you think your application would be accepted late under these circumstances?"/>
          <p:cNvSpPr>
            <a:spLocks noGrp="1"/>
          </p:cNvSpPr>
          <p:nvPr>
            <p:ph type="title"/>
          </p:nvPr>
        </p:nvSpPr>
        <p:spPr>
          <a:xfrm>
            <a:off x="189626" y="367353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adam warren 0.2" panose="02000000000000000000" pitchFamily="2" charset="0"/>
                <a:ea typeface="+mn-ea"/>
                <a:cs typeface="+mn-cs"/>
              </a:rPr>
              <a:t>Do you think your application would be accepted late under these circumstances?</a:t>
            </a:r>
          </a:p>
        </p:txBody>
      </p:sp>
      <p:pic>
        <p:nvPicPr>
          <p:cNvPr id="276" name="Picture 275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876" y="105060"/>
            <a:ext cx="2275793" cy="17068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6</a:t>
            </a:fld>
            <a:endParaRPr lang="en-US"/>
          </a:p>
        </p:txBody>
      </p:sp>
      <p:pic>
        <p:nvPicPr>
          <p:cNvPr id="413" name="Picture 412" title="&quot;&quot;">
            <a:extLst>
              <a:ext uri="{FF2B5EF4-FFF2-40B4-BE49-F238E27FC236}">
                <a16:creationId xmlns:a16="http://schemas.microsoft.com/office/drawing/2014/main" id="{F149381D-5463-4B08-A2C1-74564AEFDA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281" y="4254875"/>
            <a:ext cx="3729084" cy="999238"/>
          </a:xfrm>
          <a:prstGeom prst="rect">
            <a:avLst/>
          </a:prstGeom>
        </p:spPr>
      </p:pic>
      <p:pic>
        <p:nvPicPr>
          <p:cNvPr id="414" name="Picture 413" title="&quot;&quot;">
            <a:extLst>
              <a:ext uri="{FF2B5EF4-FFF2-40B4-BE49-F238E27FC236}">
                <a16:creationId xmlns:a16="http://schemas.microsoft.com/office/drawing/2014/main" id="{E37A0671-01D9-456B-9782-CA5462E8FF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34" y="1927417"/>
            <a:ext cx="3729084" cy="999238"/>
          </a:xfrm>
          <a:prstGeom prst="rect">
            <a:avLst/>
          </a:prstGeom>
        </p:spPr>
      </p:pic>
      <p:pic>
        <p:nvPicPr>
          <p:cNvPr id="415" name="Picture 414" title="&quot;&quot;">
            <a:extLst>
              <a:ext uri="{FF2B5EF4-FFF2-40B4-BE49-F238E27FC236}">
                <a16:creationId xmlns:a16="http://schemas.microsoft.com/office/drawing/2014/main" id="{5C9CF1BB-CBDB-4E91-9105-5BCC02769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4831" y="5406400"/>
            <a:ext cx="3729084" cy="999238"/>
          </a:xfrm>
          <a:prstGeom prst="rect">
            <a:avLst/>
          </a:prstGeom>
        </p:spPr>
      </p:pic>
      <p:pic>
        <p:nvPicPr>
          <p:cNvPr id="416" name="Picture 415" title="&quot;&quot;">
            <a:extLst>
              <a:ext uri="{FF2B5EF4-FFF2-40B4-BE49-F238E27FC236}">
                <a16:creationId xmlns:a16="http://schemas.microsoft.com/office/drawing/2014/main" id="{8A0462FA-FA91-4A3D-802B-E1F90C21F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411" y="3096445"/>
            <a:ext cx="3729084" cy="999238"/>
          </a:xfrm>
          <a:prstGeom prst="rect">
            <a:avLst/>
          </a:prstGeom>
        </p:spPr>
      </p:pic>
      <p:pic>
        <p:nvPicPr>
          <p:cNvPr id="417" name="Picture 416" title="&quot;&quot;">
            <a:extLst>
              <a:ext uri="{FF2B5EF4-FFF2-40B4-BE49-F238E27FC236}">
                <a16:creationId xmlns:a16="http://schemas.microsoft.com/office/drawing/2014/main" id="{0AC876CF-C13C-4544-9165-1CAF5A9009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574" y="5406400"/>
            <a:ext cx="3729084" cy="999238"/>
          </a:xfrm>
          <a:prstGeom prst="rect">
            <a:avLst/>
          </a:prstGeom>
        </p:spPr>
      </p:pic>
      <p:pic>
        <p:nvPicPr>
          <p:cNvPr id="418" name="Picture 417" title="&quot;&quot;">
            <a:extLst>
              <a:ext uri="{FF2B5EF4-FFF2-40B4-BE49-F238E27FC236}">
                <a16:creationId xmlns:a16="http://schemas.microsoft.com/office/drawing/2014/main" id="{306FE368-F5AE-4BA5-862F-1554C3B730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626" y="3096445"/>
            <a:ext cx="3729084" cy="999238"/>
          </a:xfrm>
          <a:prstGeom prst="rect">
            <a:avLst/>
          </a:prstGeom>
        </p:spPr>
      </p:pic>
      <p:grpSp>
        <p:nvGrpSpPr>
          <p:cNvPr id="419" name="Group 418" title="&quot;&quot;">
            <a:extLst>
              <a:ext uri="{FF2B5EF4-FFF2-40B4-BE49-F238E27FC236}">
                <a16:creationId xmlns:a16="http://schemas.microsoft.com/office/drawing/2014/main" id="{AC4B1E19-2374-41C2-9F41-1929C5F2587D}"/>
              </a:ext>
            </a:extLst>
          </p:cNvPr>
          <p:cNvGrpSpPr/>
          <p:nvPr/>
        </p:nvGrpSpPr>
        <p:grpSpPr>
          <a:xfrm>
            <a:off x="583073" y="2069091"/>
            <a:ext cx="3143457" cy="760586"/>
            <a:chOff x="5219477" y="995322"/>
            <a:chExt cx="6261323" cy="1514980"/>
          </a:xfrm>
        </p:grpSpPr>
        <p:sp>
          <p:nvSpPr>
            <p:cNvPr id="420" name="Freeform: Shape 39">
              <a:extLst>
                <a:ext uri="{FF2B5EF4-FFF2-40B4-BE49-F238E27FC236}">
                  <a16:creationId xmlns:a16="http://schemas.microsoft.com/office/drawing/2014/main" id="{0D57418D-0974-4E96-809E-AF73696D20AC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1" name="Freeform: Shape 40">
              <a:extLst>
                <a:ext uri="{FF2B5EF4-FFF2-40B4-BE49-F238E27FC236}">
                  <a16:creationId xmlns:a16="http://schemas.microsoft.com/office/drawing/2014/main" id="{CE68C869-FF33-45FE-BCDB-28CFCE946424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22" name="Picture 421" title="&quot;&quot;">
            <a:extLst>
              <a:ext uri="{FF2B5EF4-FFF2-40B4-BE49-F238E27FC236}">
                <a16:creationId xmlns:a16="http://schemas.microsoft.com/office/drawing/2014/main" id="{80F41130-1CEE-40C2-820D-9EE361E62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79" y="1948161"/>
            <a:ext cx="3729084" cy="999238"/>
          </a:xfrm>
          <a:prstGeom prst="rect">
            <a:avLst/>
          </a:prstGeom>
        </p:spPr>
      </p:pic>
      <p:grpSp>
        <p:nvGrpSpPr>
          <p:cNvPr id="423" name="Group 422" title="&quot;&quot;">
            <a:extLst>
              <a:ext uri="{FF2B5EF4-FFF2-40B4-BE49-F238E27FC236}">
                <a16:creationId xmlns:a16="http://schemas.microsoft.com/office/drawing/2014/main" id="{62158658-8320-4407-BEB3-6E7B0FD02069}"/>
              </a:ext>
            </a:extLst>
          </p:cNvPr>
          <p:cNvGrpSpPr/>
          <p:nvPr/>
        </p:nvGrpSpPr>
        <p:grpSpPr>
          <a:xfrm>
            <a:off x="2850058" y="2060556"/>
            <a:ext cx="3143457" cy="760586"/>
            <a:chOff x="5342415" y="977137"/>
            <a:chExt cx="6261323" cy="1514980"/>
          </a:xfrm>
        </p:grpSpPr>
        <p:grpSp>
          <p:nvGrpSpPr>
            <p:cNvPr id="424" name="Group 423">
              <a:extLst>
                <a:ext uri="{FF2B5EF4-FFF2-40B4-BE49-F238E27FC236}">
                  <a16:creationId xmlns:a16="http://schemas.microsoft.com/office/drawing/2014/main" id="{B31C99E6-1F02-49F6-9BC9-BCA5E1F9A356}"/>
                </a:ext>
              </a:extLst>
            </p:cNvPr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426" name="Freeform: Shape 20">
                <a:extLst>
                  <a:ext uri="{FF2B5EF4-FFF2-40B4-BE49-F238E27FC236}">
                    <a16:creationId xmlns:a16="http://schemas.microsoft.com/office/drawing/2014/main" id="{48FD697F-C17D-40D4-B746-64B1996F0535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Freeform: Shape 27">
                <a:extLst>
                  <a:ext uri="{FF2B5EF4-FFF2-40B4-BE49-F238E27FC236}">
                    <a16:creationId xmlns:a16="http://schemas.microsoft.com/office/drawing/2014/main" id="{20323185-0CDB-437F-82A6-8A07CAA4A2B2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25" name="TextBox 424">
              <a:extLst>
                <a:ext uri="{FF2B5EF4-FFF2-40B4-BE49-F238E27FC236}">
                  <a16:creationId xmlns:a16="http://schemas.microsoft.com/office/drawing/2014/main" id="{4EED187C-820F-44B9-8FFB-B65552096732}"/>
                </a:ext>
              </a:extLst>
            </p:cNvPr>
            <p:cNvSpPr txBox="1"/>
            <p:nvPr/>
          </p:nvSpPr>
          <p:spPr>
            <a:xfrm>
              <a:off x="6699534" y="1395143"/>
              <a:ext cx="4456629" cy="73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Won’t be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 accepted.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28" name="Group 427" title="&quot;&quot;">
            <a:extLst>
              <a:ext uri="{FF2B5EF4-FFF2-40B4-BE49-F238E27FC236}">
                <a16:creationId xmlns:a16="http://schemas.microsoft.com/office/drawing/2014/main" id="{08A8CA29-F31C-4F3F-BF4B-9C768231994F}"/>
              </a:ext>
            </a:extLst>
          </p:cNvPr>
          <p:cNvGrpSpPr/>
          <p:nvPr/>
        </p:nvGrpSpPr>
        <p:grpSpPr>
          <a:xfrm>
            <a:off x="513320" y="1980576"/>
            <a:ext cx="2875548" cy="902451"/>
            <a:chOff x="1690777" y="2053087"/>
            <a:chExt cx="3700733" cy="1449238"/>
          </a:xfrm>
          <a:effectLst/>
        </p:grpSpPr>
        <p:sp>
          <p:nvSpPr>
            <p:cNvPr id="429" name="Freeform: Shape 8">
              <a:extLst>
                <a:ext uri="{FF2B5EF4-FFF2-40B4-BE49-F238E27FC236}">
                  <a16:creationId xmlns:a16="http://schemas.microsoft.com/office/drawing/2014/main" id="{B75A9030-E7DF-4161-814F-AC007204BF32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5B9BD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" name="Freeform: Shape 10">
              <a:extLst>
                <a:ext uri="{FF2B5EF4-FFF2-40B4-BE49-F238E27FC236}">
                  <a16:creationId xmlns:a16="http://schemas.microsoft.com/office/drawing/2014/main" id="{E973C919-67D9-4880-8044-F1C5B64528E8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5B9BD5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" name="Freeform: Shape 9">
              <a:extLst>
                <a:ext uri="{FF2B5EF4-FFF2-40B4-BE49-F238E27FC236}">
                  <a16:creationId xmlns:a16="http://schemas.microsoft.com/office/drawing/2014/main" id="{8B3BC651-2519-4D73-91AD-610110DD7159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rgbClr val="5B9BD5">
                    <a:shade val="30000"/>
                    <a:satMod val="115000"/>
                    <a:lumMod val="76000"/>
                    <a:lumOff val="24000"/>
                  </a:srgbClr>
                </a:gs>
                <a:gs pos="0">
                  <a:srgbClr val="5B9BD5">
                    <a:shade val="67500"/>
                    <a:satMod val="115000"/>
                    <a:lumMod val="77000"/>
                    <a:lumOff val="23000"/>
                  </a:srgbClr>
                </a:gs>
                <a:gs pos="100000">
                  <a:srgbClr val="5B9BD5">
                    <a:shade val="100000"/>
                    <a:satMod val="115000"/>
                    <a:lumMod val="72000"/>
                  </a:srgbClr>
                </a:gs>
                <a:gs pos="94000">
                  <a:srgbClr val="5B9BD5">
                    <a:shade val="100000"/>
                    <a:satMod val="115000"/>
                    <a:lumMod val="88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2" name="Group 431" title="&quot;&quot;">
            <a:extLst>
              <a:ext uri="{FF2B5EF4-FFF2-40B4-BE49-F238E27FC236}">
                <a16:creationId xmlns:a16="http://schemas.microsoft.com/office/drawing/2014/main" id="{2D0D099C-57FF-4E43-9A69-58645B269743}"/>
              </a:ext>
            </a:extLst>
          </p:cNvPr>
          <p:cNvGrpSpPr/>
          <p:nvPr/>
        </p:nvGrpSpPr>
        <p:grpSpPr>
          <a:xfrm>
            <a:off x="594537" y="1984953"/>
            <a:ext cx="2496869" cy="830997"/>
            <a:chOff x="1205155" y="850132"/>
            <a:chExt cx="4973408" cy="1655227"/>
          </a:xfrm>
        </p:grpSpPr>
        <p:sp>
          <p:nvSpPr>
            <p:cNvPr id="433" name="TextBox 432">
              <a:extLst>
                <a:ext uri="{FF2B5EF4-FFF2-40B4-BE49-F238E27FC236}">
                  <a16:creationId xmlns:a16="http://schemas.microsoft.com/office/drawing/2014/main" id="{0BA353E3-896E-436E-A67C-27CCEE5BE3E6}"/>
                </a:ext>
              </a:extLst>
            </p:cNvPr>
            <p:cNvSpPr txBox="1"/>
            <p:nvPr/>
          </p:nvSpPr>
          <p:spPr>
            <a:xfrm>
              <a:off x="1205155" y="850132"/>
              <a:ext cx="1056641" cy="165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</a:p>
          </p:txBody>
        </p: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40C86E49-E6E3-4DE9-A003-57169FC070A5}"/>
                </a:ext>
              </a:extLst>
            </p:cNvPr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noFill/>
            <a:ln w="3175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435" name="TextBox 434">
              <a:extLst>
                <a:ext uri="{FF2B5EF4-FFF2-40B4-BE49-F238E27FC236}">
                  <a16:creationId xmlns:a16="http://schemas.microsoft.com/office/drawing/2014/main" id="{16C165B0-8F3B-4187-B351-4ACC94475860}"/>
                </a:ext>
              </a:extLst>
            </p:cNvPr>
            <p:cNvSpPr txBox="1"/>
            <p:nvPr/>
          </p:nvSpPr>
          <p:spPr>
            <a:xfrm>
              <a:off x="2397005" y="1083942"/>
              <a:ext cx="3781558" cy="1287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PI has </a:t>
              </a:r>
              <a:r>
                <a:rPr lang="en-US" kern="0" dirty="0">
                  <a:latin typeface="Calibri" panose="020F0502020204030204"/>
                </a:rPr>
                <a:t>h</a:t>
              </a:r>
              <a:r>
                <a:rPr kumimoji="0" lang="en-US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eavy</a:t>
              </a: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 teaching </a:t>
              </a:r>
              <a:r>
                <a:rPr lang="en-US" kern="0" dirty="0">
                  <a:latin typeface="Calibri" panose="020F0502020204030204"/>
                </a:rPr>
                <a:t>b</a:t>
              </a:r>
              <a:r>
                <a:rPr kumimoji="0" lang="en-US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urden</a:t>
              </a: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.</a:t>
              </a:r>
            </a:p>
          </p:txBody>
        </p:sp>
      </p:grpSp>
      <p:grpSp>
        <p:nvGrpSpPr>
          <p:cNvPr id="436" name="Group 435" title="&quot;&quot;">
            <a:extLst>
              <a:ext uri="{FF2B5EF4-FFF2-40B4-BE49-F238E27FC236}">
                <a16:creationId xmlns:a16="http://schemas.microsoft.com/office/drawing/2014/main" id="{24BFBCA8-7B52-4BEA-AAC8-DF1A6F6FDA66}"/>
              </a:ext>
            </a:extLst>
          </p:cNvPr>
          <p:cNvGrpSpPr/>
          <p:nvPr/>
        </p:nvGrpSpPr>
        <p:grpSpPr>
          <a:xfrm>
            <a:off x="542988" y="4388133"/>
            <a:ext cx="3143457" cy="760586"/>
            <a:chOff x="5219477" y="995322"/>
            <a:chExt cx="6261323" cy="1514980"/>
          </a:xfrm>
        </p:grpSpPr>
        <p:sp>
          <p:nvSpPr>
            <p:cNvPr id="437" name="Freeform: Shape 91">
              <a:extLst>
                <a:ext uri="{FF2B5EF4-FFF2-40B4-BE49-F238E27FC236}">
                  <a16:creationId xmlns:a16="http://schemas.microsoft.com/office/drawing/2014/main" id="{542B1CCF-CF9F-4F76-A204-CD5A2CDDA7D3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8" name="Freeform: Shape 92">
              <a:extLst>
                <a:ext uri="{FF2B5EF4-FFF2-40B4-BE49-F238E27FC236}">
                  <a16:creationId xmlns:a16="http://schemas.microsoft.com/office/drawing/2014/main" id="{1676D17B-D5DC-4E0F-B654-FA4C56395E60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9" name="Picture 438" title="&quot;&quot;">
            <a:extLst>
              <a:ext uri="{FF2B5EF4-FFF2-40B4-BE49-F238E27FC236}">
                <a16:creationId xmlns:a16="http://schemas.microsoft.com/office/drawing/2014/main" id="{EC44EBD4-A72E-4C78-B059-E8C3FD8666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26" y="4275619"/>
            <a:ext cx="3729084" cy="999238"/>
          </a:xfrm>
          <a:prstGeom prst="rect">
            <a:avLst/>
          </a:prstGeom>
        </p:spPr>
      </p:pic>
      <p:grpSp>
        <p:nvGrpSpPr>
          <p:cNvPr id="440" name="Group 439" title="&quot;&quot;">
            <a:extLst>
              <a:ext uri="{FF2B5EF4-FFF2-40B4-BE49-F238E27FC236}">
                <a16:creationId xmlns:a16="http://schemas.microsoft.com/office/drawing/2014/main" id="{16994D66-2CD3-4D7D-A837-8B08C4CC0064}"/>
              </a:ext>
            </a:extLst>
          </p:cNvPr>
          <p:cNvGrpSpPr/>
          <p:nvPr/>
        </p:nvGrpSpPr>
        <p:grpSpPr>
          <a:xfrm>
            <a:off x="2849296" y="4390468"/>
            <a:ext cx="3143457" cy="760586"/>
            <a:chOff x="5342415" y="977137"/>
            <a:chExt cx="6261323" cy="1514980"/>
          </a:xfrm>
        </p:grpSpPr>
        <p:grpSp>
          <p:nvGrpSpPr>
            <p:cNvPr id="441" name="Group 440">
              <a:extLst>
                <a:ext uri="{FF2B5EF4-FFF2-40B4-BE49-F238E27FC236}">
                  <a16:creationId xmlns:a16="http://schemas.microsoft.com/office/drawing/2014/main" id="{D198C485-BD2A-4483-B492-F9E2AAB86CF9}"/>
                </a:ext>
              </a:extLst>
            </p:cNvPr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443" name="Freeform: Shape 97">
                <a:extLst>
                  <a:ext uri="{FF2B5EF4-FFF2-40B4-BE49-F238E27FC236}">
                    <a16:creationId xmlns:a16="http://schemas.microsoft.com/office/drawing/2014/main" id="{6054CF13-9208-43B7-B508-2B6006017C24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Freeform: Shape 98">
                <a:extLst>
                  <a:ext uri="{FF2B5EF4-FFF2-40B4-BE49-F238E27FC236}">
                    <a16:creationId xmlns:a16="http://schemas.microsoft.com/office/drawing/2014/main" id="{1048F886-AB4F-49E3-BB27-EE2EBD3B94FA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2" name="TextBox 441">
              <a:extLst>
                <a:ext uri="{FF2B5EF4-FFF2-40B4-BE49-F238E27FC236}">
                  <a16:creationId xmlns:a16="http://schemas.microsoft.com/office/drawing/2014/main" id="{8CD6D333-FD13-471D-B0DF-7DCAAFC509D8}"/>
                </a:ext>
              </a:extLst>
            </p:cNvPr>
            <p:cNvSpPr txBox="1"/>
            <p:nvPr/>
          </p:nvSpPr>
          <p:spPr>
            <a:xfrm>
              <a:off x="6730259" y="1268490"/>
              <a:ext cx="4060132" cy="73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</a:rPr>
                <a:t>Won’t be accepted.</a:t>
              </a:r>
            </a:p>
          </p:txBody>
        </p:sp>
      </p:grpSp>
      <p:grpSp>
        <p:nvGrpSpPr>
          <p:cNvPr id="445" name="Group 444" title="&quot;&quot;">
            <a:extLst>
              <a:ext uri="{FF2B5EF4-FFF2-40B4-BE49-F238E27FC236}">
                <a16:creationId xmlns:a16="http://schemas.microsoft.com/office/drawing/2014/main" id="{633D1D0D-DC61-4F35-8352-51698D908E40}"/>
              </a:ext>
            </a:extLst>
          </p:cNvPr>
          <p:cNvGrpSpPr/>
          <p:nvPr/>
        </p:nvGrpSpPr>
        <p:grpSpPr>
          <a:xfrm>
            <a:off x="518500" y="4301338"/>
            <a:ext cx="2875548" cy="902451"/>
            <a:chOff x="1690777" y="2053087"/>
            <a:chExt cx="3700733" cy="1449238"/>
          </a:xfrm>
          <a:effectLst/>
        </p:grpSpPr>
        <p:sp>
          <p:nvSpPr>
            <p:cNvPr id="446" name="Freeform: Shape 100">
              <a:extLst>
                <a:ext uri="{FF2B5EF4-FFF2-40B4-BE49-F238E27FC236}">
                  <a16:creationId xmlns:a16="http://schemas.microsoft.com/office/drawing/2014/main" id="{6C8013B7-B667-4966-BC10-7AA79B9999DF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ED7D31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Freeform: Shape 101">
              <a:extLst>
                <a:ext uri="{FF2B5EF4-FFF2-40B4-BE49-F238E27FC236}">
                  <a16:creationId xmlns:a16="http://schemas.microsoft.com/office/drawing/2014/main" id="{83ACFC0D-501E-401A-ADBC-2638B9228F83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ED7D31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Freeform: Shape 102">
              <a:extLst>
                <a:ext uri="{FF2B5EF4-FFF2-40B4-BE49-F238E27FC236}">
                  <a16:creationId xmlns:a16="http://schemas.microsoft.com/office/drawing/2014/main" id="{1F701C0F-80BD-4E92-9A84-D00E8F68CBD1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rgbClr val="ED7D31">
                    <a:lumMod val="76000"/>
                    <a:lumOff val="24000"/>
                  </a:srgbClr>
                </a:gs>
                <a:gs pos="0">
                  <a:srgbClr val="ED7D31">
                    <a:lumMod val="76000"/>
                    <a:lumOff val="24000"/>
                  </a:srgbClr>
                </a:gs>
                <a:gs pos="100000">
                  <a:srgbClr val="ED7D31">
                    <a:lumMod val="72000"/>
                  </a:srgbClr>
                </a:gs>
                <a:gs pos="94000">
                  <a:srgbClr val="ED7D31">
                    <a:lumMod val="88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9" name="Group 448" title="&quot;&quot;">
            <a:extLst>
              <a:ext uri="{FF2B5EF4-FFF2-40B4-BE49-F238E27FC236}">
                <a16:creationId xmlns:a16="http://schemas.microsoft.com/office/drawing/2014/main" id="{94A54457-A6E7-4659-88B7-EEDE4A590D7F}"/>
              </a:ext>
            </a:extLst>
          </p:cNvPr>
          <p:cNvGrpSpPr/>
          <p:nvPr/>
        </p:nvGrpSpPr>
        <p:grpSpPr>
          <a:xfrm>
            <a:off x="603116" y="4286734"/>
            <a:ext cx="2628806" cy="1088668"/>
            <a:chOff x="1205155" y="760933"/>
            <a:chExt cx="5236208" cy="2168470"/>
          </a:xfrm>
        </p:grpSpPr>
        <p:sp>
          <p:nvSpPr>
            <p:cNvPr id="450" name="TextBox 449">
              <a:extLst>
                <a:ext uri="{FF2B5EF4-FFF2-40B4-BE49-F238E27FC236}">
                  <a16:creationId xmlns:a16="http://schemas.microsoft.com/office/drawing/2014/main" id="{4C185A2C-8256-428F-A470-36D7E0F8ED6A}"/>
                </a:ext>
              </a:extLst>
            </p:cNvPr>
            <p:cNvSpPr txBox="1"/>
            <p:nvPr/>
          </p:nvSpPr>
          <p:spPr>
            <a:xfrm>
              <a:off x="1205155" y="906348"/>
              <a:ext cx="1056641" cy="20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3</a:t>
              </a:r>
            </a:p>
          </p:txBody>
        </p: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651B0A61-ED3D-4C8B-830B-FF4A3DC0BC39}"/>
                </a:ext>
              </a:extLst>
            </p:cNvPr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noFill/>
            <a:ln w="3175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452" name="TextBox 451">
              <a:extLst>
                <a:ext uri="{FF2B5EF4-FFF2-40B4-BE49-F238E27FC236}">
                  <a16:creationId xmlns:a16="http://schemas.microsoft.com/office/drawing/2014/main" id="{029E4B49-7A27-4606-9239-40C7B2C84B9B}"/>
                </a:ext>
              </a:extLst>
            </p:cNvPr>
            <p:cNvSpPr txBox="1"/>
            <p:nvPr/>
          </p:nvSpPr>
          <p:spPr>
            <a:xfrm>
              <a:off x="2292554" y="760933"/>
              <a:ext cx="4148809" cy="183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Signing Official (SO) in hospital on the due date.</a:t>
              </a:r>
            </a:p>
          </p:txBody>
        </p:sp>
      </p:grpSp>
      <p:grpSp>
        <p:nvGrpSpPr>
          <p:cNvPr id="453" name="Group 452" title="&quot;&quot;">
            <a:extLst>
              <a:ext uri="{FF2B5EF4-FFF2-40B4-BE49-F238E27FC236}">
                <a16:creationId xmlns:a16="http://schemas.microsoft.com/office/drawing/2014/main" id="{37085217-F2B6-408D-B09D-CD79760C4473}"/>
              </a:ext>
            </a:extLst>
          </p:cNvPr>
          <p:cNvGrpSpPr/>
          <p:nvPr/>
        </p:nvGrpSpPr>
        <p:grpSpPr>
          <a:xfrm rot="10800000">
            <a:off x="2815726" y="3216331"/>
            <a:ext cx="3143457" cy="760586"/>
            <a:chOff x="5219477" y="995322"/>
            <a:chExt cx="6261323" cy="1514980"/>
          </a:xfrm>
        </p:grpSpPr>
        <p:sp>
          <p:nvSpPr>
            <p:cNvPr id="454" name="Freeform: Shape 108">
              <a:extLst>
                <a:ext uri="{FF2B5EF4-FFF2-40B4-BE49-F238E27FC236}">
                  <a16:creationId xmlns:a16="http://schemas.microsoft.com/office/drawing/2014/main" id="{CC428110-BDE6-4B54-91FE-1713C3DF1FC6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5" name="Freeform: Shape 109">
              <a:extLst>
                <a:ext uri="{FF2B5EF4-FFF2-40B4-BE49-F238E27FC236}">
                  <a16:creationId xmlns:a16="http://schemas.microsoft.com/office/drawing/2014/main" id="{6AA2D50A-DFE9-4A21-96CB-308DA5775117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6" name="Group 455" title="&quot;&quot;">
            <a:extLst>
              <a:ext uri="{FF2B5EF4-FFF2-40B4-BE49-F238E27FC236}">
                <a16:creationId xmlns:a16="http://schemas.microsoft.com/office/drawing/2014/main" id="{64C04F07-C8AA-4CED-86BD-11005B409CD6}"/>
              </a:ext>
            </a:extLst>
          </p:cNvPr>
          <p:cNvGrpSpPr/>
          <p:nvPr/>
        </p:nvGrpSpPr>
        <p:grpSpPr>
          <a:xfrm>
            <a:off x="513320" y="3208525"/>
            <a:ext cx="3143457" cy="832786"/>
            <a:chOff x="1848457" y="2288831"/>
            <a:chExt cx="4647000" cy="1231115"/>
          </a:xfrm>
        </p:grpSpPr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602F7E89-9D76-46E8-BE1D-306F3AFBAB2E}"/>
                </a:ext>
              </a:extLst>
            </p:cNvPr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459" name="Freeform: Shape 113">
                <a:extLst>
                  <a:ext uri="{FF2B5EF4-FFF2-40B4-BE49-F238E27FC236}">
                    <a16:creationId xmlns:a16="http://schemas.microsoft.com/office/drawing/2014/main" id="{94E686DB-9A3A-4044-8386-0DD4281BCCC3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" name="Freeform: Shape 114">
                <a:extLst>
                  <a:ext uri="{FF2B5EF4-FFF2-40B4-BE49-F238E27FC236}">
                    <a16:creationId xmlns:a16="http://schemas.microsoft.com/office/drawing/2014/main" id="{6936D8B5-CDD9-4998-8F69-CA32B084033D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2C6A1BF2-8994-4D98-B297-8CCA73266A4B}"/>
                </a:ext>
              </a:extLst>
            </p:cNvPr>
            <p:cNvSpPr txBox="1"/>
            <p:nvPr/>
          </p:nvSpPr>
          <p:spPr>
            <a:xfrm>
              <a:off x="2174567" y="2291476"/>
              <a:ext cx="3628126" cy="1228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Document in cover letter; submit in late window; high chance of acceptance. </a:t>
              </a:r>
            </a:p>
          </p:txBody>
        </p:sp>
      </p:grpSp>
      <p:grpSp>
        <p:nvGrpSpPr>
          <p:cNvPr id="461" name="Group 460" title="&quot;&quot;">
            <a:extLst>
              <a:ext uri="{FF2B5EF4-FFF2-40B4-BE49-F238E27FC236}">
                <a16:creationId xmlns:a16="http://schemas.microsoft.com/office/drawing/2014/main" id="{268EA9F8-31ED-4F78-8CC9-D0E43BAB2CAF}"/>
              </a:ext>
            </a:extLst>
          </p:cNvPr>
          <p:cNvGrpSpPr/>
          <p:nvPr/>
        </p:nvGrpSpPr>
        <p:grpSpPr>
          <a:xfrm rot="10800000">
            <a:off x="3117205" y="3132771"/>
            <a:ext cx="2875548" cy="902451"/>
            <a:chOff x="1690777" y="2053087"/>
            <a:chExt cx="3700733" cy="1449238"/>
          </a:xfrm>
          <a:effectLst/>
        </p:grpSpPr>
        <p:sp>
          <p:nvSpPr>
            <p:cNvPr id="462" name="Freeform: Shape 116">
              <a:extLst>
                <a:ext uri="{FF2B5EF4-FFF2-40B4-BE49-F238E27FC236}">
                  <a16:creationId xmlns:a16="http://schemas.microsoft.com/office/drawing/2014/main" id="{9AB45D01-35C0-464D-BA24-E65BA68C53E0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70AD47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Freeform: Shape 117">
              <a:extLst>
                <a:ext uri="{FF2B5EF4-FFF2-40B4-BE49-F238E27FC236}">
                  <a16:creationId xmlns:a16="http://schemas.microsoft.com/office/drawing/2014/main" id="{E1D3D746-82B4-44A4-8DAF-E62876FAAE04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Freeform: Shape 118">
              <a:extLst>
                <a:ext uri="{FF2B5EF4-FFF2-40B4-BE49-F238E27FC236}">
                  <a16:creationId xmlns:a16="http://schemas.microsoft.com/office/drawing/2014/main" id="{25B48E2F-7623-46E0-B9D0-A6144F0C6258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rgbClr val="70AD47">
                    <a:lumMod val="76000"/>
                    <a:lumOff val="24000"/>
                  </a:srgbClr>
                </a:gs>
                <a:gs pos="0">
                  <a:srgbClr val="70AD47">
                    <a:lumMod val="76000"/>
                    <a:lumOff val="24000"/>
                  </a:srgbClr>
                </a:gs>
                <a:gs pos="100000">
                  <a:srgbClr val="70AD47">
                    <a:lumMod val="72000"/>
                  </a:srgbClr>
                </a:gs>
                <a:gs pos="94000">
                  <a:srgbClr val="70AD47">
                    <a:lumMod val="88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5" name="Group 464" title="&quot;&quot;">
            <a:extLst>
              <a:ext uri="{FF2B5EF4-FFF2-40B4-BE49-F238E27FC236}">
                <a16:creationId xmlns:a16="http://schemas.microsoft.com/office/drawing/2014/main" id="{9257296D-83EC-4F75-A321-DC885CB5007B}"/>
              </a:ext>
            </a:extLst>
          </p:cNvPr>
          <p:cNvGrpSpPr/>
          <p:nvPr/>
        </p:nvGrpSpPr>
        <p:grpSpPr>
          <a:xfrm>
            <a:off x="3388240" y="3167348"/>
            <a:ext cx="2518668" cy="1015663"/>
            <a:chOff x="1406911" y="1028516"/>
            <a:chExt cx="5016827" cy="2023055"/>
          </a:xfrm>
        </p:grpSpPr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15CFFC0B-E5A5-41D0-B357-C6D46CDF333C}"/>
                </a:ext>
              </a:extLst>
            </p:cNvPr>
            <p:cNvSpPr txBox="1"/>
            <p:nvPr/>
          </p:nvSpPr>
          <p:spPr>
            <a:xfrm>
              <a:off x="5367098" y="1028516"/>
              <a:ext cx="1056640" cy="20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</a:p>
          </p:txBody>
        </p: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E8EE3F71-5EE7-48ED-B75B-6EDD65EFB1EA}"/>
                </a:ext>
              </a:extLst>
            </p:cNvPr>
            <p:cNvCxnSpPr/>
            <p:nvPr/>
          </p:nvCxnSpPr>
          <p:spPr>
            <a:xfrm>
              <a:off x="5293951" y="1244178"/>
              <a:ext cx="0" cy="1147353"/>
            </a:xfrm>
            <a:prstGeom prst="line">
              <a:avLst/>
            </a:prstGeom>
            <a:noFill/>
            <a:ln w="317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D901761D-1040-408E-85C3-A701B585D0F1}"/>
                </a:ext>
              </a:extLst>
            </p:cNvPr>
            <p:cNvSpPr txBox="1"/>
            <p:nvPr/>
          </p:nvSpPr>
          <p:spPr>
            <a:xfrm>
              <a:off x="1406911" y="1244178"/>
              <a:ext cx="3781561" cy="1287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PI in hospital on the due date.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69" name="Group 468" title="&quot;&quot;">
            <a:extLst>
              <a:ext uri="{FF2B5EF4-FFF2-40B4-BE49-F238E27FC236}">
                <a16:creationId xmlns:a16="http://schemas.microsoft.com/office/drawing/2014/main" id="{444429B2-F082-4C8C-B383-4A5F9D38C35F}"/>
              </a:ext>
            </a:extLst>
          </p:cNvPr>
          <p:cNvGrpSpPr/>
          <p:nvPr/>
        </p:nvGrpSpPr>
        <p:grpSpPr>
          <a:xfrm rot="10800000">
            <a:off x="2817729" y="5538353"/>
            <a:ext cx="3143457" cy="760586"/>
            <a:chOff x="5219477" y="995322"/>
            <a:chExt cx="6261323" cy="1514980"/>
          </a:xfrm>
        </p:grpSpPr>
        <p:sp>
          <p:nvSpPr>
            <p:cNvPr id="470" name="Freeform: Shape 71">
              <a:extLst>
                <a:ext uri="{FF2B5EF4-FFF2-40B4-BE49-F238E27FC236}">
                  <a16:creationId xmlns:a16="http://schemas.microsoft.com/office/drawing/2014/main" id="{FEE880F8-1003-49A1-8985-D95A4CACA4F4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Freeform: Shape 72">
              <a:extLst>
                <a:ext uri="{FF2B5EF4-FFF2-40B4-BE49-F238E27FC236}">
                  <a16:creationId xmlns:a16="http://schemas.microsoft.com/office/drawing/2014/main" id="{C9464B39-07BD-4EBD-BDB0-BABE2F10F05F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2" name="Group 471" title="&quot;&quot;">
            <a:extLst>
              <a:ext uri="{FF2B5EF4-FFF2-40B4-BE49-F238E27FC236}">
                <a16:creationId xmlns:a16="http://schemas.microsoft.com/office/drawing/2014/main" id="{A6682971-544F-4142-A2D3-9A4844B18C74}"/>
              </a:ext>
            </a:extLst>
          </p:cNvPr>
          <p:cNvGrpSpPr/>
          <p:nvPr/>
        </p:nvGrpSpPr>
        <p:grpSpPr>
          <a:xfrm>
            <a:off x="481062" y="5608929"/>
            <a:ext cx="3143457" cy="760586"/>
            <a:chOff x="1848457" y="2288831"/>
            <a:chExt cx="4647000" cy="1124381"/>
          </a:xfrm>
        </p:grpSpPr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56C14EC6-B242-4565-851D-0D5949A9ED95}"/>
                </a:ext>
              </a:extLst>
            </p:cNvPr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475" name="Freeform: Shape 76">
                <a:extLst>
                  <a:ext uri="{FF2B5EF4-FFF2-40B4-BE49-F238E27FC236}">
                    <a16:creationId xmlns:a16="http://schemas.microsoft.com/office/drawing/2014/main" id="{EC3355EB-164E-426A-BF58-E175F31A1DB1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" name="Freeform: Shape 77">
                <a:extLst>
                  <a:ext uri="{FF2B5EF4-FFF2-40B4-BE49-F238E27FC236}">
                    <a16:creationId xmlns:a16="http://schemas.microsoft.com/office/drawing/2014/main" id="{7796CAA8-6A29-42DD-915E-AA5709362D92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4" name="TextBox 473">
              <a:extLst>
                <a:ext uri="{FF2B5EF4-FFF2-40B4-BE49-F238E27FC236}">
                  <a16:creationId xmlns:a16="http://schemas.microsoft.com/office/drawing/2014/main" id="{9F34A6C1-84CD-4D6A-ACE6-5A348753F953}"/>
                </a:ext>
              </a:extLst>
            </p:cNvPr>
            <p:cNvSpPr txBox="1"/>
            <p:nvPr/>
          </p:nvSpPr>
          <p:spPr>
            <a:xfrm>
              <a:off x="2267382" y="2575352"/>
              <a:ext cx="3878782" cy="545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Not likely to be accepted. </a:t>
              </a:r>
            </a:p>
          </p:txBody>
        </p:sp>
      </p:grpSp>
      <p:grpSp>
        <p:nvGrpSpPr>
          <p:cNvPr id="477" name="Group 476" title="&quot;&quot;">
            <a:extLst>
              <a:ext uri="{FF2B5EF4-FFF2-40B4-BE49-F238E27FC236}">
                <a16:creationId xmlns:a16="http://schemas.microsoft.com/office/drawing/2014/main" id="{D028B082-8E3F-40FC-AB26-20CC3E641368}"/>
              </a:ext>
            </a:extLst>
          </p:cNvPr>
          <p:cNvGrpSpPr/>
          <p:nvPr/>
        </p:nvGrpSpPr>
        <p:grpSpPr>
          <a:xfrm rot="10800000">
            <a:off x="3119208" y="5454793"/>
            <a:ext cx="2875548" cy="902451"/>
            <a:chOff x="1690777" y="2053087"/>
            <a:chExt cx="3700733" cy="1449238"/>
          </a:xfrm>
          <a:effectLst/>
        </p:grpSpPr>
        <p:sp>
          <p:nvSpPr>
            <p:cNvPr id="478" name="Freeform: Shape 79">
              <a:extLst>
                <a:ext uri="{FF2B5EF4-FFF2-40B4-BE49-F238E27FC236}">
                  <a16:creationId xmlns:a16="http://schemas.microsoft.com/office/drawing/2014/main" id="{FAF706E9-D311-433F-A2A8-EF3C64C80CEE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Freeform: Shape 80">
              <a:extLst>
                <a:ext uri="{FF2B5EF4-FFF2-40B4-BE49-F238E27FC236}">
                  <a16:creationId xmlns:a16="http://schemas.microsoft.com/office/drawing/2014/main" id="{BE10FFDC-9BA0-4D96-B6C2-421E623CFE3B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FFC000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Freeform: Shape 81">
              <a:extLst>
                <a:ext uri="{FF2B5EF4-FFF2-40B4-BE49-F238E27FC236}">
                  <a16:creationId xmlns:a16="http://schemas.microsoft.com/office/drawing/2014/main" id="{D3517C87-EABF-4B60-9183-F771B32BB414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rgbClr val="FFC000">
                    <a:lumMod val="76000"/>
                    <a:lumOff val="24000"/>
                  </a:srgbClr>
                </a:gs>
                <a:gs pos="0">
                  <a:srgbClr val="FFC000">
                    <a:lumMod val="76000"/>
                    <a:lumOff val="24000"/>
                  </a:srgbClr>
                </a:gs>
                <a:gs pos="100000">
                  <a:srgbClr val="FFC000">
                    <a:lumMod val="72000"/>
                  </a:srgbClr>
                </a:gs>
                <a:gs pos="94000">
                  <a:srgbClr val="FFC000">
                    <a:lumMod val="88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1" name="Group 480" title="&quot;&quot;">
            <a:extLst>
              <a:ext uri="{FF2B5EF4-FFF2-40B4-BE49-F238E27FC236}">
                <a16:creationId xmlns:a16="http://schemas.microsoft.com/office/drawing/2014/main" id="{11A41257-49ED-4169-8151-91E630441857}"/>
              </a:ext>
            </a:extLst>
          </p:cNvPr>
          <p:cNvGrpSpPr/>
          <p:nvPr/>
        </p:nvGrpSpPr>
        <p:grpSpPr>
          <a:xfrm>
            <a:off x="3195550" y="5515254"/>
            <a:ext cx="2687182" cy="848126"/>
            <a:chOff x="1071255" y="1028516"/>
            <a:chExt cx="5352483" cy="1689346"/>
          </a:xfrm>
        </p:grpSpPr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DA187780-929E-447A-A14B-C6D5394B31D5}"/>
                </a:ext>
              </a:extLst>
            </p:cNvPr>
            <p:cNvSpPr txBox="1"/>
            <p:nvPr/>
          </p:nvSpPr>
          <p:spPr>
            <a:xfrm>
              <a:off x="5367098" y="1028516"/>
              <a:ext cx="1056640" cy="165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4</a:t>
              </a:r>
            </a:p>
          </p:txBody>
        </p: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F03758BA-85A7-460B-9993-53C5B8CB9D66}"/>
                </a:ext>
              </a:extLst>
            </p:cNvPr>
            <p:cNvCxnSpPr/>
            <p:nvPr/>
          </p:nvCxnSpPr>
          <p:spPr>
            <a:xfrm>
              <a:off x="5293951" y="1244178"/>
              <a:ext cx="0" cy="1147353"/>
            </a:xfrm>
            <a:prstGeom prst="line">
              <a:avLst/>
            </a:prstGeom>
            <a:noFill/>
            <a:ln w="31750" cap="flat" cmpd="sng" algn="ctr">
              <a:solidFill>
                <a:srgbClr val="FFC000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C284F33A-2406-4E9A-ABD9-585A37A0EE70}"/>
                </a:ext>
              </a:extLst>
            </p:cNvPr>
            <p:cNvSpPr txBox="1"/>
            <p:nvPr/>
          </p:nvSpPr>
          <p:spPr>
            <a:xfrm>
              <a:off x="1071255" y="1062635"/>
              <a:ext cx="4297741" cy="165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Didn’t complete registrations; started 1 week before due date.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85" name="Group 484" title="&quot;&quot;">
            <a:extLst>
              <a:ext uri="{FF2B5EF4-FFF2-40B4-BE49-F238E27FC236}">
                <a16:creationId xmlns:a16="http://schemas.microsoft.com/office/drawing/2014/main" id="{3EB16C28-E4D0-48A8-B596-CDFCBBAD7858}"/>
              </a:ext>
            </a:extLst>
          </p:cNvPr>
          <p:cNvGrpSpPr/>
          <p:nvPr/>
        </p:nvGrpSpPr>
        <p:grpSpPr>
          <a:xfrm>
            <a:off x="6255028" y="2061047"/>
            <a:ext cx="3143457" cy="760586"/>
            <a:chOff x="5219477" y="995322"/>
            <a:chExt cx="6261323" cy="1514980"/>
          </a:xfrm>
        </p:grpSpPr>
        <p:sp>
          <p:nvSpPr>
            <p:cNvPr id="486" name="Freeform: Shape 187">
              <a:extLst>
                <a:ext uri="{FF2B5EF4-FFF2-40B4-BE49-F238E27FC236}">
                  <a16:creationId xmlns:a16="http://schemas.microsoft.com/office/drawing/2014/main" id="{4130E703-6B86-486A-8C06-EC8ECC1FC49F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Freeform: Shape 188">
              <a:extLst>
                <a:ext uri="{FF2B5EF4-FFF2-40B4-BE49-F238E27FC236}">
                  <a16:creationId xmlns:a16="http://schemas.microsoft.com/office/drawing/2014/main" id="{5E9B1384-9698-4DFD-AC90-73DB0E95357B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8" name="Group 487" title="&quot;&quot;">
            <a:extLst>
              <a:ext uri="{FF2B5EF4-FFF2-40B4-BE49-F238E27FC236}">
                <a16:creationId xmlns:a16="http://schemas.microsoft.com/office/drawing/2014/main" id="{C1A909F5-AAB8-4CB3-A77E-C525F9189A01}"/>
              </a:ext>
            </a:extLst>
          </p:cNvPr>
          <p:cNvGrpSpPr/>
          <p:nvPr/>
        </p:nvGrpSpPr>
        <p:grpSpPr>
          <a:xfrm>
            <a:off x="8522013" y="2016837"/>
            <a:ext cx="3143457" cy="830997"/>
            <a:chOff x="5342415" y="906077"/>
            <a:chExt cx="6261323" cy="1655229"/>
          </a:xfrm>
        </p:grpSpPr>
        <p:grpSp>
          <p:nvGrpSpPr>
            <p:cNvPr id="489" name="Group 488">
              <a:extLst>
                <a:ext uri="{FF2B5EF4-FFF2-40B4-BE49-F238E27FC236}">
                  <a16:creationId xmlns:a16="http://schemas.microsoft.com/office/drawing/2014/main" id="{85381F21-CADB-4A1E-8F4C-8410228A981D}"/>
                </a:ext>
              </a:extLst>
            </p:cNvPr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491" name="Freeform: Shape 193">
                <a:extLst>
                  <a:ext uri="{FF2B5EF4-FFF2-40B4-BE49-F238E27FC236}">
                    <a16:creationId xmlns:a16="http://schemas.microsoft.com/office/drawing/2014/main" id="{A74F502C-5F1E-4311-B7B1-31F184A5641D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" name="Freeform: Shape 194">
                <a:extLst>
                  <a:ext uri="{FF2B5EF4-FFF2-40B4-BE49-F238E27FC236}">
                    <a16:creationId xmlns:a16="http://schemas.microsoft.com/office/drawing/2014/main" id="{90051054-B0DE-4178-9E6B-09E6CE49C004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90" name="TextBox 489">
              <a:extLst>
                <a:ext uri="{FF2B5EF4-FFF2-40B4-BE49-F238E27FC236}">
                  <a16:creationId xmlns:a16="http://schemas.microsoft.com/office/drawing/2014/main" id="{EBAE4EF1-BBE0-4183-8320-9CB796AE55DE}"/>
                </a:ext>
              </a:extLst>
            </p:cNvPr>
            <p:cNvSpPr txBox="1"/>
            <p:nvPr/>
          </p:nvSpPr>
          <p:spPr>
            <a:xfrm>
              <a:off x="6363169" y="906077"/>
              <a:ext cx="4863492" cy="1655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Document in cover letter; submit in late window; high chance of acceptance. </a:t>
              </a:r>
            </a:p>
          </p:txBody>
        </p:sp>
      </p:grpSp>
      <p:grpSp>
        <p:nvGrpSpPr>
          <p:cNvPr id="493" name="Group 492" title="&quot;&quot;">
            <a:extLst>
              <a:ext uri="{FF2B5EF4-FFF2-40B4-BE49-F238E27FC236}">
                <a16:creationId xmlns:a16="http://schemas.microsoft.com/office/drawing/2014/main" id="{BBDAC863-1ACC-4FB8-8D79-6D593EF20542}"/>
              </a:ext>
            </a:extLst>
          </p:cNvPr>
          <p:cNvGrpSpPr/>
          <p:nvPr/>
        </p:nvGrpSpPr>
        <p:grpSpPr>
          <a:xfrm>
            <a:off x="6185275" y="1972532"/>
            <a:ext cx="2875548" cy="902451"/>
            <a:chOff x="1690777" y="2053087"/>
            <a:chExt cx="3700733" cy="1449238"/>
          </a:xfrm>
          <a:effectLst/>
        </p:grpSpPr>
        <p:sp>
          <p:nvSpPr>
            <p:cNvPr id="494" name="Freeform: Shape 196">
              <a:extLst>
                <a:ext uri="{FF2B5EF4-FFF2-40B4-BE49-F238E27FC236}">
                  <a16:creationId xmlns:a16="http://schemas.microsoft.com/office/drawing/2014/main" id="{9F29E0B2-A6D8-4897-841A-4E7C2CB837C7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70AD47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Freeform: Shape 197">
              <a:extLst>
                <a:ext uri="{FF2B5EF4-FFF2-40B4-BE49-F238E27FC236}">
                  <a16:creationId xmlns:a16="http://schemas.microsoft.com/office/drawing/2014/main" id="{3E51D6FE-4A24-4BD9-A7F4-451370D8B1AF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Freeform: Shape 198">
              <a:extLst>
                <a:ext uri="{FF2B5EF4-FFF2-40B4-BE49-F238E27FC236}">
                  <a16:creationId xmlns:a16="http://schemas.microsoft.com/office/drawing/2014/main" id="{30A69876-AF6C-4271-A9C2-8AF1934E0E14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rgbClr val="70AD47">
                    <a:lumMod val="76000"/>
                    <a:lumOff val="24000"/>
                  </a:srgbClr>
                </a:gs>
                <a:gs pos="0">
                  <a:srgbClr val="70AD47">
                    <a:lumMod val="77000"/>
                    <a:lumOff val="23000"/>
                  </a:srgbClr>
                </a:gs>
                <a:gs pos="100000">
                  <a:srgbClr val="70AD47">
                    <a:lumMod val="72000"/>
                  </a:srgbClr>
                </a:gs>
                <a:gs pos="94000">
                  <a:srgbClr val="70AD47">
                    <a:lumMod val="88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7" name="Group 496" title="&quot;&quot;">
            <a:extLst>
              <a:ext uri="{FF2B5EF4-FFF2-40B4-BE49-F238E27FC236}">
                <a16:creationId xmlns:a16="http://schemas.microsoft.com/office/drawing/2014/main" id="{7925DA52-DBA7-4656-9791-D5601296A4A6}"/>
              </a:ext>
            </a:extLst>
          </p:cNvPr>
          <p:cNvGrpSpPr/>
          <p:nvPr/>
        </p:nvGrpSpPr>
        <p:grpSpPr>
          <a:xfrm>
            <a:off x="6354440" y="1990075"/>
            <a:ext cx="2638687" cy="844539"/>
            <a:chOff x="1205155" y="850132"/>
            <a:chExt cx="5255890" cy="1682201"/>
          </a:xfrm>
        </p:grpSpPr>
        <p:sp>
          <p:nvSpPr>
            <p:cNvPr id="498" name="TextBox 497">
              <a:extLst>
                <a:ext uri="{FF2B5EF4-FFF2-40B4-BE49-F238E27FC236}">
                  <a16:creationId xmlns:a16="http://schemas.microsoft.com/office/drawing/2014/main" id="{9A8E6ABC-4350-4F1A-A07D-12A920A9985E}"/>
                </a:ext>
              </a:extLst>
            </p:cNvPr>
            <p:cNvSpPr txBox="1"/>
            <p:nvPr/>
          </p:nvSpPr>
          <p:spPr>
            <a:xfrm>
              <a:off x="1205155" y="850132"/>
              <a:ext cx="1056641" cy="165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5</a:t>
              </a:r>
            </a:p>
          </p:txBody>
        </p: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8886F48E-34C3-4966-905C-157901093DE2}"/>
                </a:ext>
              </a:extLst>
            </p:cNvPr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noFill/>
            <a:ln w="317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500" name="TextBox 499">
              <a:extLst>
                <a:ext uri="{FF2B5EF4-FFF2-40B4-BE49-F238E27FC236}">
                  <a16:creationId xmlns:a16="http://schemas.microsoft.com/office/drawing/2014/main" id="{91ABA86F-C63B-49E0-A009-AA21ECAAB025}"/>
                </a:ext>
              </a:extLst>
            </p:cNvPr>
            <p:cNvSpPr txBox="1"/>
            <p:nvPr/>
          </p:nvSpPr>
          <p:spPr>
            <a:xfrm>
              <a:off x="2208175" y="877106"/>
              <a:ext cx="4252870" cy="165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PI served on NIH study section the week of the due date.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501" name="Group 500" title="&quot;&quot;">
            <a:extLst>
              <a:ext uri="{FF2B5EF4-FFF2-40B4-BE49-F238E27FC236}">
                <a16:creationId xmlns:a16="http://schemas.microsoft.com/office/drawing/2014/main" id="{DF2C00F7-6D61-4445-9B4F-10A17F6A9CF0}"/>
              </a:ext>
            </a:extLst>
          </p:cNvPr>
          <p:cNvGrpSpPr/>
          <p:nvPr/>
        </p:nvGrpSpPr>
        <p:grpSpPr>
          <a:xfrm>
            <a:off x="6214943" y="4380089"/>
            <a:ext cx="3143457" cy="760586"/>
            <a:chOff x="5219477" y="995322"/>
            <a:chExt cx="6261323" cy="1514980"/>
          </a:xfrm>
        </p:grpSpPr>
        <p:sp>
          <p:nvSpPr>
            <p:cNvPr id="502" name="Freeform: Shape 204">
              <a:extLst>
                <a:ext uri="{FF2B5EF4-FFF2-40B4-BE49-F238E27FC236}">
                  <a16:creationId xmlns:a16="http://schemas.microsoft.com/office/drawing/2014/main" id="{38770F1C-E66E-400C-A26B-34B71D25717E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Freeform: Shape 205">
              <a:extLst>
                <a:ext uri="{FF2B5EF4-FFF2-40B4-BE49-F238E27FC236}">
                  <a16:creationId xmlns:a16="http://schemas.microsoft.com/office/drawing/2014/main" id="{DFF43525-68D1-4A7D-873A-53EF8B564E23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04" name="Group 503" title="&quot;&quot;">
            <a:extLst>
              <a:ext uri="{FF2B5EF4-FFF2-40B4-BE49-F238E27FC236}">
                <a16:creationId xmlns:a16="http://schemas.microsoft.com/office/drawing/2014/main" id="{8F4C4955-5809-4146-8730-BECC51DC0DFA}"/>
              </a:ext>
            </a:extLst>
          </p:cNvPr>
          <p:cNvGrpSpPr/>
          <p:nvPr/>
        </p:nvGrpSpPr>
        <p:grpSpPr>
          <a:xfrm>
            <a:off x="8521251" y="4366642"/>
            <a:ext cx="3143457" cy="1046440"/>
            <a:chOff x="5342415" y="945702"/>
            <a:chExt cx="6261323" cy="2084361"/>
          </a:xfrm>
        </p:grpSpPr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FD605026-245F-42F3-BE83-FF09002B7265}"/>
                </a:ext>
              </a:extLst>
            </p:cNvPr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507" name="Freeform: Shape 210">
                <a:extLst>
                  <a:ext uri="{FF2B5EF4-FFF2-40B4-BE49-F238E27FC236}">
                    <a16:creationId xmlns:a16="http://schemas.microsoft.com/office/drawing/2014/main" id="{BE3CA848-CBCB-49DB-A2A1-404D10F4E8D9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8" name="Freeform: Shape 211">
                <a:extLst>
                  <a:ext uri="{FF2B5EF4-FFF2-40B4-BE49-F238E27FC236}">
                    <a16:creationId xmlns:a16="http://schemas.microsoft.com/office/drawing/2014/main" id="{5F6D0069-195D-4D13-A4AB-B65C4FF0F014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06" name="TextBox 505">
              <a:extLst>
                <a:ext uri="{FF2B5EF4-FFF2-40B4-BE49-F238E27FC236}">
                  <a16:creationId xmlns:a16="http://schemas.microsoft.com/office/drawing/2014/main" id="{E3C3BAE4-E47D-4047-BCBF-868FEE43C59E}"/>
                </a:ext>
              </a:extLst>
            </p:cNvPr>
            <p:cNvSpPr txBox="1"/>
            <p:nvPr/>
          </p:nvSpPr>
          <p:spPr>
            <a:xfrm>
              <a:off x="6403223" y="945702"/>
              <a:ext cx="4835734" cy="2084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kern="0" dirty="0">
                  <a:solidFill>
                    <a:srgbClr val="FFC000">
                      <a:lumMod val="50000"/>
                    </a:srgbClr>
                  </a:solidFill>
                  <a:latin typeface="Calibri" panose="020F0502020204030204"/>
                </a:rPr>
                <a:t>Without other extenuating circumstances, won’t be accepted.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400" kern="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endParaRPr>
            </a:p>
          </p:txBody>
        </p:sp>
      </p:grpSp>
      <p:grpSp>
        <p:nvGrpSpPr>
          <p:cNvPr id="509" name="Group 508" title="&quot;&quot;">
            <a:extLst>
              <a:ext uri="{FF2B5EF4-FFF2-40B4-BE49-F238E27FC236}">
                <a16:creationId xmlns:a16="http://schemas.microsoft.com/office/drawing/2014/main" id="{F62A2392-A483-4EFC-AE8C-6ED8DFE4A77E}"/>
              </a:ext>
            </a:extLst>
          </p:cNvPr>
          <p:cNvGrpSpPr/>
          <p:nvPr/>
        </p:nvGrpSpPr>
        <p:grpSpPr>
          <a:xfrm>
            <a:off x="6190455" y="4293294"/>
            <a:ext cx="2875548" cy="902451"/>
            <a:chOff x="1690777" y="2053087"/>
            <a:chExt cx="3700733" cy="1449238"/>
          </a:xfrm>
          <a:effectLst/>
        </p:grpSpPr>
        <p:sp>
          <p:nvSpPr>
            <p:cNvPr id="510" name="Freeform: Shape 213">
              <a:extLst>
                <a:ext uri="{FF2B5EF4-FFF2-40B4-BE49-F238E27FC236}">
                  <a16:creationId xmlns:a16="http://schemas.microsoft.com/office/drawing/2014/main" id="{CC8D4630-A555-400E-A481-713664F01F81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Freeform: Shape 214">
              <a:extLst>
                <a:ext uri="{FF2B5EF4-FFF2-40B4-BE49-F238E27FC236}">
                  <a16:creationId xmlns:a16="http://schemas.microsoft.com/office/drawing/2014/main" id="{6EBD970F-170D-41E5-B0F8-54F6A046948D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FFC000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Freeform: Shape 215">
              <a:extLst>
                <a:ext uri="{FF2B5EF4-FFF2-40B4-BE49-F238E27FC236}">
                  <a16:creationId xmlns:a16="http://schemas.microsoft.com/office/drawing/2014/main" id="{18FD8C1F-7E25-432B-A5AD-7A57850F7A6E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rgbClr val="FFC000">
                    <a:lumMod val="76000"/>
                    <a:lumOff val="24000"/>
                  </a:srgbClr>
                </a:gs>
                <a:gs pos="0">
                  <a:srgbClr val="FFC000">
                    <a:lumMod val="76000"/>
                    <a:lumOff val="24000"/>
                  </a:srgbClr>
                </a:gs>
                <a:gs pos="100000">
                  <a:srgbClr val="FFC000">
                    <a:lumMod val="72000"/>
                  </a:srgbClr>
                </a:gs>
                <a:gs pos="94000">
                  <a:srgbClr val="FFC000">
                    <a:lumMod val="88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3" name="Group 512" title="&quot;&quot;">
            <a:extLst>
              <a:ext uri="{FF2B5EF4-FFF2-40B4-BE49-F238E27FC236}">
                <a16:creationId xmlns:a16="http://schemas.microsoft.com/office/drawing/2014/main" id="{0D8E9214-25A7-4876-866B-190E2B558092}"/>
              </a:ext>
            </a:extLst>
          </p:cNvPr>
          <p:cNvGrpSpPr/>
          <p:nvPr/>
        </p:nvGrpSpPr>
        <p:grpSpPr>
          <a:xfrm>
            <a:off x="6298758" y="4275658"/>
            <a:ext cx="2526008" cy="1072693"/>
            <a:chOff x="1205155" y="792752"/>
            <a:chExt cx="5031449" cy="2136651"/>
          </a:xfrm>
        </p:grpSpPr>
        <p:sp>
          <p:nvSpPr>
            <p:cNvPr id="514" name="TextBox 513">
              <a:extLst>
                <a:ext uri="{FF2B5EF4-FFF2-40B4-BE49-F238E27FC236}">
                  <a16:creationId xmlns:a16="http://schemas.microsoft.com/office/drawing/2014/main" id="{03EAC1DE-55D6-4974-AB2F-97C04D17180F}"/>
                </a:ext>
              </a:extLst>
            </p:cNvPr>
            <p:cNvSpPr txBox="1"/>
            <p:nvPr/>
          </p:nvSpPr>
          <p:spPr>
            <a:xfrm>
              <a:off x="1205155" y="906348"/>
              <a:ext cx="1056641" cy="20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7</a:t>
              </a:r>
            </a:p>
          </p:txBody>
        </p: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70CE885D-09C2-44E2-9374-2DC131B6FF66}"/>
                </a:ext>
              </a:extLst>
            </p:cNvPr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noFill/>
            <a:ln w="31750" cap="flat" cmpd="sng" algn="ctr">
              <a:solidFill>
                <a:srgbClr val="FFC000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516" name="TextBox 515">
              <a:extLst>
                <a:ext uri="{FF2B5EF4-FFF2-40B4-BE49-F238E27FC236}">
                  <a16:creationId xmlns:a16="http://schemas.microsoft.com/office/drawing/2014/main" id="{F1B10BF3-3AEA-4DE5-ABCB-FB96518C8FA7}"/>
                </a:ext>
              </a:extLst>
            </p:cNvPr>
            <p:cNvSpPr txBox="1"/>
            <p:nvPr/>
          </p:nvSpPr>
          <p:spPr>
            <a:xfrm>
              <a:off x="2455046" y="792752"/>
              <a:ext cx="3781558" cy="183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PD/PI on overseas travel during due date.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517" name="Group 516" title="&quot;&quot;">
            <a:extLst>
              <a:ext uri="{FF2B5EF4-FFF2-40B4-BE49-F238E27FC236}">
                <a16:creationId xmlns:a16="http://schemas.microsoft.com/office/drawing/2014/main" id="{EFBE282F-88A4-4204-8A2D-B6322E198C8C}"/>
              </a:ext>
            </a:extLst>
          </p:cNvPr>
          <p:cNvGrpSpPr/>
          <p:nvPr/>
        </p:nvGrpSpPr>
        <p:grpSpPr>
          <a:xfrm rot="10800000">
            <a:off x="8487681" y="3208287"/>
            <a:ext cx="3143457" cy="760586"/>
            <a:chOff x="5219477" y="995322"/>
            <a:chExt cx="6261323" cy="1514980"/>
          </a:xfrm>
        </p:grpSpPr>
        <p:sp>
          <p:nvSpPr>
            <p:cNvPr id="518" name="Freeform: Shape 221">
              <a:extLst>
                <a:ext uri="{FF2B5EF4-FFF2-40B4-BE49-F238E27FC236}">
                  <a16:creationId xmlns:a16="http://schemas.microsoft.com/office/drawing/2014/main" id="{CFCB0146-CC72-4873-A91B-2A8681890C50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9" name="Freeform: Shape 222">
              <a:extLst>
                <a:ext uri="{FF2B5EF4-FFF2-40B4-BE49-F238E27FC236}">
                  <a16:creationId xmlns:a16="http://schemas.microsoft.com/office/drawing/2014/main" id="{8438E3BD-9015-4710-A2B2-43FDA2F47154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0" name="Group 519" title="&quot;&quot;">
            <a:extLst>
              <a:ext uri="{FF2B5EF4-FFF2-40B4-BE49-F238E27FC236}">
                <a16:creationId xmlns:a16="http://schemas.microsoft.com/office/drawing/2014/main" id="{D3CC8D7C-B423-4F66-95BE-45ACDF0537E3}"/>
              </a:ext>
            </a:extLst>
          </p:cNvPr>
          <p:cNvGrpSpPr/>
          <p:nvPr/>
        </p:nvGrpSpPr>
        <p:grpSpPr>
          <a:xfrm>
            <a:off x="6204325" y="3146617"/>
            <a:ext cx="3143457" cy="830997"/>
            <a:chOff x="1848457" y="2223281"/>
            <a:chExt cx="4647000" cy="1228469"/>
          </a:xfrm>
        </p:grpSpPr>
        <p:grpSp>
          <p:nvGrpSpPr>
            <p:cNvPr id="521" name="Group 520">
              <a:extLst>
                <a:ext uri="{FF2B5EF4-FFF2-40B4-BE49-F238E27FC236}">
                  <a16:creationId xmlns:a16="http://schemas.microsoft.com/office/drawing/2014/main" id="{7B8626BC-E9BD-4C47-A3B0-64E28DAB19E0}"/>
                </a:ext>
              </a:extLst>
            </p:cNvPr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523" name="Freeform: Shape 226">
                <a:extLst>
                  <a:ext uri="{FF2B5EF4-FFF2-40B4-BE49-F238E27FC236}">
                    <a16:creationId xmlns:a16="http://schemas.microsoft.com/office/drawing/2014/main" id="{76EDCB4E-6F84-4205-A2CD-9C8C866ABFEC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4" name="Freeform: Shape 227">
                <a:extLst>
                  <a:ext uri="{FF2B5EF4-FFF2-40B4-BE49-F238E27FC236}">
                    <a16:creationId xmlns:a16="http://schemas.microsoft.com/office/drawing/2014/main" id="{27EA7272-C04E-458F-95F8-1D3AE44D2B2D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22" name="TextBox 521">
              <a:extLst>
                <a:ext uri="{FF2B5EF4-FFF2-40B4-BE49-F238E27FC236}">
                  <a16:creationId xmlns:a16="http://schemas.microsoft.com/office/drawing/2014/main" id="{AEFBDEE3-EF88-4B83-8D87-62B24675EDBF}"/>
                </a:ext>
              </a:extLst>
            </p:cNvPr>
            <p:cNvSpPr txBox="1"/>
            <p:nvPr/>
          </p:nvSpPr>
          <p:spPr>
            <a:xfrm>
              <a:off x="2203950" y="2223281"/>
              <a:ext cx="3886870" cy="1228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kern="0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Document in cover letter; </a:t>
              </a:r>
              <a:br>
                <a:rPr lang="en-US" sz="1600" kern="0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</a:br>
              <a:r>
                <a:rPr lang="en-US" sz="1600" kern="0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submit in late window; high chance of acceptance. </a:t>
              </a:r>
            </a:p>
          </p:txBody>
        </p:sp>
      </p:grpSp>
      <p:grpSp>
        <p:nvGrpSpPr>
          <p:cNvPr id="525" name="Group 524" title="&quot;&quot;">
            <a:extLst>
              <a:ext uri="{FF2B5EF4-FFF2-40B4-BE49-F238E27FC236}">
                <a16:creationId xmlns:a16="http://schemas.microsoft.com/office/drawing/2014/main" id="{857870DF-875F-4012-AFF2-1C05413BE523}"/>
              </a:ext>
            </a:extLst>
          </p:cNvPr>
          <p:cNvGrpSpPr/>
          <p:nvPr/>
        </p:nvGrpSpPr>
        <p:grpSpPr>
          <a:xfrm rot="10800000">
            <a:off x="8789160" y="3124727"/>
            <a:ext cx="2875548" cy="902451"/>
            <a:chOff x="1690777" y="2053087"/>
            <a:chExt cx="3700733" cy="1449238"/>
          </a:xfrm>
          <a:effectLst/>
        </p:grpSpPr>
        <p:sp>
          <p:nvSpPr>
            <p:cNvPr id="526" name="Freeform: Shape 229">
              <a:extLst>
                <a:ext uri="{FF2B5EF4-FFF2-40B4-BE49-F238E27FC236}">
                  <a16:creationId xmlns:a16="http://schemas.microsoft.com/office/drawing/2014/main" id="{73796871-FDBB-4786-B9A8-57076E82F236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5B9BD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7" name="Freeform: Shape 230">
              <a:extLst>
                <a:ext uri="{FF2B5EF4-FFF2-40B4-BE49-F238E27FC236}">
                  <a16:creationId xmlns:a16="http://schemas.microsoft.com/office/drawing/2014/main" id="{E9E10B5E-C0A6-4A6A-86C7-0654811C553F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5B9BD5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8" name="Freeform: Shape 231">
              <a:extLst>
                <a:ext uri="{FF2B5EF4-FFF2-40B4-BE49-F238E27FC236}">
                  <a16:creationId xmlns:a16="http://schemas.microsoft.com/office/drawing/2014/main" id="{D4A6F592-E29E-4E7C-BF5A-D6B191B63C01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rgbClr val="5B9BD5">
                    <a:lumMod val="76000"/>
                    <a:lumOff val="24000"/>
                  </a:srgbClr>
                </a:gs>
                <a:gs pos="0">
                  <a:srgbClr val="5B9BD5">
                    <a:lumMod val="76000"/>
                    <a:lumOff val="24000"/>
                  </a:srgbClr>
                </a:gs>
                <a:gs pos="100000">
                  <a:srgbClr val="5B9BD5">
                    <a:lumMod val="72000"/>
                  </a:srgbClr>
                </a:gs>
                <a:gs pos="94000">
                  <a:srgbClr val="5B9BD5">
                    <a:lumMod val="88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9" name="Group 528" title="&quot;&quot;">
            <a:extLst>
              <a:ext uri="{FF2B5EF4-FFF2-40B4-BE49-F238E27FC236}">
                <a16:creationId xmlns:a16="http://schemas.microsoft.com/office/drawing/2014/main" id="{49A72EE0-BD24-46A5-9302-1E68F1F70F64}"/>
              </a:ext>
            </a:extLst>
          </p:cNvPr>
          <p:cNvGrpSpPr/>
          <p:nvPr/>
        </p:nvGrpSpPr>
        <p:grpSpPr>
          <a:xfrm>
            <a:off x="8136113" y="3117981"/>
            <a:ext cx="3338107" cy="923330"/>
            <a:chOff x="-225296" y="968987"/>
            <a:chExt cx="6649034" cy="1839140"/>
          </a:xfrm>
        </p:grpSpPr>
        <p:sp>
          <p:nvSpPr>
            <p:cNvPr id="530" name="TextBox 529">
              <a:extLst>
                <a:ext uri="{FF2B5EF4-FFF2-40B4-BE49-F238E27FC236}">
                  <a16:creationId xmlns:a16="http://schemas.microsoft.com/office/drawing/2014/main" id="{A4698249-A4D1-49F4-A425-E85618495696}"/>
                </a:ext>
              </a:extLst>
            </p:cNvPr>
            <p:cNvSpPr txBox="1"/>
            <p:nvPr/>
          </p:nvSpPr>
          <p:spPr>
            <a:xfrm>
              <a:off x="5367098" y="1028516"/>
              <a:ext cx="1056640" cy="165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6</a:t>
              </a:r>
            </a:p>
          </p:txBody>
        </p: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4B9134C8-BD00-4BB7-89F8-24CDAC317CC0}"/>
                </a:ext>
              </a:extLst>
            </p:cNvPr>
            <p:cNvCxnSpPr/>
            <p:nvPr/>
          </p:nvCxnSpPr>
          <p:spPr>
            <a:xfrm>
              <a:off x="5293951" y="1244178"/>
              <a:ext cx="0" cy="1147353"/>
            </a:xfrm>
            <a:prstGeom prst="line">
              <a:avLst/>
            </a:prstGeom>
            <a:noFill/>
            <a:ln w="3175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532" name="TextBox 531">
              <a:extLst>
                <a:ext uri="{FF2B5EF4-FFF2-40B4-BE49-F238E27FC236}">
                  <a16:creationId xmlns:a16="http://schemas.microsoft.com/office/drawing/2014/main" id="{D1E1F725-C26F-4A9C-88C0-6A065FDC2224}"/>
                </a:ext>
              </a:extLst>
            </p:cNvPr>
            <p:cNvSpPr txBox="1"/>
            <p:nvPr/>
          </p:nvSpPr>
          <p:spPr>
            <a:xfrm>
              <a:off x="-225296" y="968987"/>
              <a:ext cx="5593021" cy="1839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PI submitting R35 &amp; </a:t>
              </a:r>
              <a:b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eligible for con- </a:t>
              </a:r>
              <a:b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tinuous</a:t>
              </a: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lang="en-US" kern="0" dirty="0">
                  <a:latin typeface="Calibri" panose="020F0502020204030204"/>
                </a:rPr>
                <a:t>submission.</a:t>
              </a:r>
              <a:endPara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533" name="Group 532" title="&quot;&quot;">
            <a:extLst>
              <a:ext uri="{FF2B5EF4-FFF2-40B4-BE49-F238E27FC236}">
                <a16:creationId xmlns:a16="http://schemas.microsoft.com/office/drawing/2014/main" id="{E5A6D27B-B833-4466-833E-F763F20C2914}"/>
              </a:ext>
            </a:extLst>
          </p:cNvPr>
          <p:cNvGrpSpPr/>
          <p:nvPr/>
        </p:nvGrpSpPr>
        <p:grpSpPr>
          <a:xfrm rot="10800000">
            <a:off x="8489684" y="5530309"/>
            <a:ext cx="3143457" cy="760586"/>
            <a:chOff x="5219477" y="995322"/>
            <a:chExt cx="6261323" cy="1514980"/>
          </a:xfrm>
        </p:grpSpPr>
        <p:sp>
          <p:nvSpPr>
            <p:cNvPr id="534" name="Freeform: Shape 237">
              <a:extLst>
                <a:ext uri="{FF2B5EF4-FFF2-40B4-BE49-F238E27FC236}">
                  <a16:creationId xmlns:a16="http://schemas.microsoft.com/office/drawing/2014/main" id="{18FE1393-8AAD-4CDF-A5BC-6AC00F8B836A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5" name="Freeform: Shape 238">
              <a:extLst>
                <a:ext uri="{FF2B5EF4-FFF2-40B4-BE49-F238E27FC236}">
                  <a16:creationId xmlns:a16="http://schemas.microsoft.com/office/drawing/2014/main" id="{FD4B5398-869C-4DF7-9976-4E2FAE87290C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6" name="Group 535" title="&quot;&quot;">
            <a:extLst>
              <a:ext uri="{FF2B5EF4-FFF2-40B4-BE49-F238E27FC236}">
                <a16:creationId xmlns:a16="http://schemas.microsoft.com/office/drawing/2014/main" id="{AEB92F88-7BE9-4A2B-9FB5-CB545EF50828}"/>
              </a:ext>
            </a:extLst>
          </p:cNvPr>
          <p:cNvGrpSpPr/>
          <p:nvPr/>
        </p:nvGrpSpPr>
        <p:grpSpPr>
          <a:xfrm>
            <a:off x="6187278" y="5522503"/>
            <a:ext cx="3143457" cy="833954"/>
            <a:chOff x="1848457" y="2288831"/>
            <a:chExt cx="4647000" cy="1232842"/>
          </a:xfrm>
        </p:grpSpPr>
        <p:grpSp>
          <p:nvGrpSpPr>
            <p:cNvPr id="537" name="Group 536">
              <a:extLst>
                <a:ext uri="{FF2B5EF4-FFF2-40B4-BE49-F238E27FC236}">
                  <a16:creationId xmlns:a16="http://schemas.microsoft.com/office/drawing/2014/main" id="{6C4FF07B-2C7B-4112-B2DB-6C675AC8BEBA}"/>
                </a:ext>
              </a:extLst>
            </p:cNvPr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539" name="Freeform: Shape 242">
                <a:extLst>
                  <a:ext uri="{FF2B5EF4-FFF2-40B4-BE49-F238E27FC236}">
                    <a16:creationId xmlns:a16="http://schemas.microsoft.com/office/drawing/2014/main" id="{FAFA9C16-3249-4BCE-B33A-7127A2882232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0" name="Freeform: Shape 243">
                <a:extLst>
                  <a:ext uri="{FF2B5EF4-FFF2-40B4-BE49-F238E27FC236}">
                    <a16:creationId xmlns:a16="http://schemas.microsoft.com/office/drawing/2014/main" id="{3B5A2590-A9FD-4716-B008-EAADA131C7EE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2C21AB90-F8AE-4EE7-AC47-B859B8E09787}"/>
                </a:ext>
              </a:extLst>
            </p:cNvPr>
            <p:cNvSpPr txBox="1"/>
            <p:nvPr/>
          </p:nvSpPr>
          <p:spPr>
            <a:xfrm>
              <a:off x="2236179" y="2293202"/>
              <a:ext cx="3963665" cy="1228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</a:rPr>
                <a:t>Without other extenuating circumstances</a:t>
              </a:r>
              <a:r>
                <a:rPr lang="en-US" sz="1600" kern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/>
                </a:rPr>
                <a:t>, not likely to be accepted.</a:t>
              </a:r>
            </a:p>
          </p:txBody>
        </p:sp>
      </p:grpSp>
      <p:grpSp>
        <p:nvGrpSpPr>
          <p:cNvPr id="541" name="Group 540" title="&quot;&quot;">
            <a:extLst>
              <a:ext uri="{FF2B5EF4-FFF2-40B4-BE49-F238E27FC236}">
                <a16:creationId xmlns:a16="http://schemas.microsoft.com/office/drawing/2014/main" id="{8AAAEBAC-DACB-4088-85EA-DEE7F674381E}"/>
              </a:ext>
            </a:extLst>
          </p:cNvPr>
          <p:cNvGrpSpPr/>
          <p:nvPr/>
        </p:nvGrpSpPr>
        <p:grpSpPr>
          <a:xfrm rot="10800000">
            <a:off x="8791163" y="5446749"/>
            <a:ext cx="2875548" cy="902451"/>
            <a:chOff x="1690777" y="2053087"/>
            <a:chExt cx="3700733" cy="1449238"/>
          </a:xfrm>
          <a:effectLst/>
        </p:grpSpPr>
        <p:sp>
          <p:nvSpPr>
            <p:cNvPr id="542" name="Freeform: Shape 245">
              <a:extLst>
                <a:ext uri="{FF2B5EF4-FFF2-40B4-BE49-F238E27FC236}">
                  <a16:creationId xmlns:a16="http://schemas.microsoft.com/office/drawing/2014/main" id="{8A9AC4E1-9952-4EE9-874D-2D22F9844A81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ED7D31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3" name="Freeform: Shape 246">
              <a:extLst>
                <a:ext uri="{FF2B5EF4-FFF2-40B4-BE49-F238E27FC236}">
                  <a16:creationId xmlns:a16="http://schemas.microsoft.com/office/drawing/2014/main" id="{8E221D73-3F20-4D15-86CA-A744F1E5562E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ED7D31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Freeform: Shape 247">
              <a:extLst>
                <a:ext uri="{FF2B5EF4-FFF2-40B4-BE49-F238E27FC236}">
                  <a16:creationId xmlns:a16="http://schemas.microsoft.com/office/drawing/2014/main" id="{7E4FB17B-8036-4C92-829A-4D5AC26F9779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rgbClr val="ED7D31">
                    <a:lumMod val="76000"/>
                    <a:lumOff val="24000"/>
                  </a:srgbClr>
                </a:gs>
                <a:gs pos="0">
                  <a:srgbClr val="ED7D31">
                    <a:lumMod val="76000"/>
                    <a:lumOff val="24000"/>
                  </a:srgbClr>
                </a:gs>
                <a:gs pos="100000">
                  <a:srgbClr val="ED7D31">
                    <a:lumMod val="72000"/>
                  </a:srgbClr>
                </a:gs>
                <a:gs pos="94000">
                  <a:srgbClr val="ED7D31">
                    <a:lumMod val="76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5" name="Group 544" title="&quot;&quot;">
            <a:extLst>
              <a:ext uri="{FF2B5EF4-FFF2-40B4-BE49-F238E27FC236}">
                <a16:creationId xmlns:a16="http://schemas.microsoft.com/office/drawing/2014/main" id="{C8A153D3-772E-475A-9FC1-1547B238CBF3}"/>
              </a:ext>
            </a:extLst>
          </p:cNvPr>
          <p:cNvGrpSpPr/>
          <p:nvPr/>
        </p:nvGrpSpPr>
        <p:grpSpPr>
          <a:xfrm>
            <a:off x="9060823" y="5419763"/>
            <a:ext cx="2459288" cy="923330"/>
            <a:chOff x="1525187" y="932550"/>
            <a:chExt cx="4898551" cy="1839142"/>
          </a:xfrm>
        </p:grpSpPr>
        <p:sp>
          <p:nvSpPr>
            <p:cNvPr id="546" name="TextBox 545">
              <a:extLst>
                <a:ext uri="{FF2B5EF4-FFF2-40B4-BE49-F238E27FC236}">
                  <a16:creationId xmlns:a16="http://schemas.microsoft.com/office/drawing/2014/main" id="{E7B7CF54-D986-4968-8EC1-7AB70D0347F2}"/>
                </a:ext>
              </a:extLst>
            </p:cNvPr>
            <p:cNvSpPr txBox="1"/>
            <p:nvPr/>
          </p:nvSpPr>
          <p:spPr>
            <a:xfrm>
              <a:off x="5367098" y="1028516"/>
              <a:ext cx="1056640" cy="165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8</a:t>
              </a:r>
            </a:p>
          </p:txBody>
        </p:sp>
        <p:cxnSp>
          <p:nvCxnSpPr>
            <p:cNvPr id="547" name="Straight Connector 546">
              <a:extLst>
                <a:ext uri="{FF2B5EF4-FFF2-40B4-BE49-F238E27FC236}">
                  <a16:creationId xmlns:a16="http://schemas.microsoft.com/office/drawing/2014/main" id="{C3CD2A63-4A33-4648-ABC9-411B13E29747}"/>
                </a:ext>
              </a:extLst>
            </p:cNvPr>
            <p:cNvCxnSpPr/>
            <p:nvPr/>
          </p:nvCxnSpPr>
          <p:spPr>
            <a:xfrm>
              <a:off x="5293951" y="1244178"/>
              <a:ext cx="0" cy="1147353"/>
            </a:xfrm>
            <a:prstGeom prst="line">
              <a:avLst/>
            </a:prstGeom>
            <a:noFill/>
            <a:ln w="3175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548" name="TextBox 547">
              <a:extLst>
                <a:ext uri="{FF2B5EF4-FFF2-40B4-BE49-F238E27FC236}">
                  <a16:creationId xmlns:a16="http://schemas.microsoft.com/office/drawing/2014/main" id="{AB343400-4318-4FD0-9EE8-33772F51D50F}"/>
                </a:ext>
              </a:extLst>
            </p:cNvPr>
            <p:cNvSpPr txBox="1"/>
            <p:nvPr/>
          </p:nvSpPr>
          <p:spPr>
            <a:xfrm>
              <a:off x="1525187" y="932550"/>
              <a:ext cx="3781561" cy="1839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Problem with local system-to-system solution.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82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89 2.96296E-6 L -2.08333E-7 2.96296E-6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94 -2.22222E-6 L -3.54167E-6 -2.22222E-6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59 -1.85185E-6 L -2.08333E-7 -1.85185E-6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93 1.85185E-6 L 6.25E-7 1.85185E-6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89 3.7037E-7 L -4.58333E-6 3.7037E-7 " pathEditMode="relative" rAng="0" ptsTypes="AA">
                                      <p:cBhvr>
                                        <p:cTn id="62" dur="1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93 -4.44444E-6 L -4.16667E-7 -4.44444E-6 " pathEditMode="relative" rAng="0" ptsTypes="AA">
                                      <p:cBhvr>
                                        <p:cTn id="71" dur="1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2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58 -2.96296E-6 L -4.58333E-6 -2.96296E-6 " pathEditMode="relative" rAng="0" ptsTypes="AA">
                                      <p:cBhvr>
                                        <p:cTn id="80" dur="1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93 -2.22222E-6 L 1.875E-6 -2.22222E-6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2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41" y="1331253"/>
            <a:ext cx="3844194" cy="5824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062" y="1769870"/>
            <a:ext cx="7795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When I submitted my application I received notification from eRA Commons that it couldn’t be processed due to a “system error”.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It’s due today.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What should I do?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5320" y="245483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5500" dirty="0">
                <a:solidFill>
                  <a:srgbClr val="70AD47">
                    <a:lumMod val="75000"/>
                  </a:srgbClr>
                </a:solidFill>
                <a:latin typeface="adam warren 0.2" panose="02000000000000000000" pitchFamily="2" charset="0"/>
                <a:ea typeface="+mn-ea"/>
                <a:cs typeface="+mn-cs"/>
              </a:rPr>
              <a:t>Dealing with System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5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61" y="125099"/>
            <a:ext cx="11152763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5500" dirty="0">
                <a:solidFill>
                  <a:srgbClr val="70AD47">
                    <a:lumMod val="75000"/>
                  </a:srgbClr>
                </a:solidFill>
                <a:latin typeface="adam warren 0.2" panose="02000000000000000000" pitchFamily="2" charset="0"/>
                <a:ea typeface="+mn-ea"/>
                <a:cs typeface="+mn-cs"/>
              </a:rPr>
              <a:t>Dealing with system issues</a:t>
            </a:r>
            <a:r>
              <a:rPr lang="en-US" sz="5500" dirty="0">
                <a:solidFill>
                  <a:prstClr val="white"/>
                </a:solidFill>
                <a:latin typeface="adam warren 0.2" panose="02000000000000000000" pitchFamily="2" charset="0"/>
                <a:ea typeface="+mn-ea"/>
                <a:cs typeface="+mn-cs"/>
              </a:rPr>
              <a:t> - Answer </a:t>
            </a:r>
            <a:r>
              <a:rPr lang="en-US" sz="5500" dirty="0">
                <a:solidFill>
                  <a:srgbClr val="70AD47">
                    <a:lumMod val="75000"/>
                  </a:srgbClr>
                </a:solidFill>
                <a:latin typeface="adam warren 0.2" panose="02000000000000000000" pitchFamily="2" charset="0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061" y="1431196"/>
            <a:ext cx="809900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Contact the eRA Service Desk.</a:t>
            </a:r>
          </a:p>
          <a:p>
            <a:endParaRPr lang="en-US" sz="3200" b="1" dirty="0"/>
          </a:p>
          <a:p>
            <a:r>
              <a:rPr lang="en-US" sz="2800" dirty="0"/>
              <a:t>NIH will not penalize applicants who experience confirmed issues beyond their control with </a:t>
            </a:r>
            <a:r>
              <a:rPr lang="en-US" sz="2800" b="1" dirty="0"/>
              <a:t>federal</a:t>
            </a:r>
            <a:r>
              <a:rPr lang="en-US" sz="2800" dirty="0"/>
              <a:t> systems or systems required by NIH as long as they follow our application instructions and guidelines for </a:t>
            </a:r>
            <a:r>
              <a:rPr lang="en-US" sz="2800" dirty="0">
                <a:hlinkClick r:id="rId2"/>
              </a:rPr>
              <a:t>Dealing with System Issues</a:t>
            </a:r>
            <a:r>
              <a:rPr lang="en-US" sz="2800" dirty="0"/>
              <a:t>. </a:t>
            </a:r>
          </a:p>
        </p:txBody>
      </p:sp>
      <p:pic>
        <p:nvPicPr>
          <p:cNvPr id="7" name="green_monster_thinking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801" y="125099"/>
            <a:ext cx="3783976" cy="71112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6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41" y="1331253"/>
            <a:ext cx="3844194" cy="5824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062" y="1769870"/>
            <a:ext cx="7795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My NIH grant is in it’s 14</a:t>
            </a:r>
            <a:r>
              <a:rPr lang="en-US" sz="3600" baseline="30000" dirty="0"/>
              <a:t>th</a:t>
            </a:r>
            <a:r>
              <a:rPr lang="en-US" sz="3600" dirty="0"/>
              <a:t> year. Both my Renewal application and my Resubmission of the Renewal received scores outside the </a:t>
            </a:r>
            <a:r>
              <a:rPr lang="en-US" sz="3600" dirty="0" err="1"/>
              <a:t>payline</a:t>
            </a:r>
            <a:r>
              <a:rPr lang="en-US" sz="3600" dirty="0"/>
              <a:t>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Can I submit another Renewal application to retain continuity with my grant?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4998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5500" dirty="0">
                <a:solidFill>
                  <a:srgbClr val="70AD47">
                    <a:lumMod val="75000"/>
                  </a:srgbClr>
                </a:solidFill>
                <a:latin typeface="adam warren 0.2" panose="02000000000000000000" pitchFamily="2" charset="0"/>
                <a:ea typeface="+mn-ea"/>
                <a:cs typeface="+mn-cs"/>
              </a:rPr>
              <a:t>Resubmission policy</a:t>
            </a:r>
            <a:r>
              <a:rPr lang="en-US" sz="5500" dirty="0">
                <a:solidFill>
                  <a:prstClr val="white"/>
                </a:solidFill>
                <a:latin typeface="adam warren 0.2" panose="02000000000000000000" pitchFamily="2" charset="0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EF7B-668D-47B4-A79A-973BE13BD5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19889</TotalTime>
  <Words>465</Words>
  <Application>Microsoft Office PowerPoint</Application>
  <PresentationFormat>Widescreen</PresentationFormat>
  <Paragraphs>82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Comic Sans MS</vt:lpstr>
      <vt:lpstr>Impact</vt:lpstr>
      <vt:lpstr>Arial</vt:lpstr>
      <vt:lpstr>Franklin Gothic Book</vt:lpstr>
      <vt:lpstr>adam warren 0.2</vt:lpstr>
      <vt:lpstr>Tahoma</vt:lpstr>
      <vt:lpstr>Calibri</vt:lpstr>
      <vt:lpstr>Office Theme</vt:lpstr>
      <vt:lpstr>Application Submission Policies</vt:lpstr>
      <vt:lpstr>Due dates on Weekends</vt:lpstr>
      <vt:lpstr>Due Dates on Weekends - Answer </vt:lpstr>
      <vt:lpstr>Late Applications</vt:lpstr>
      <vt:lpstr>Late Applications  - Answer </vt:lpstr>
      <vt:lpstr>Do you think your application would be accepted late under these circumstances?</vt:lpstr>
      <vt:lpstr>Dealing with System Issues</vt:lpstr>
      <vt:lpstr>Dealing with system issues - Answer  </vt:lpstr>
      <vt:lpstr>Resubmission policy </vt:lpstr>
      <vt:lpstr>Resubmission Policy - Answer  </vt:lpstr>
      <vt:lpstr>Check out our Submission Policies page for more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 NIH Submission Policies</dc:title>
  <dc:creator>Office of Extramural Research</dc:creator>
  <cp:lastModifiedBy>Cummins, Sheri (NIH/OD) [E]</cp:lastModifiedBy>
  <cp:revision>158</cp:revision>
  <dcterms:created xsi:type="dcterms:W3CDTF">2015-10-07T19:05:45Z</dcterms:created>
  <dcterms:modified xsi:type="dcterms:W3CDTF">2019-10-03T12:43:22Z</dcterms:modified>
</cp:coreProperties>
</file>