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56" r:id="rId2"/>
    <p:sldId id="336" r:id="rId3"/>
    <p:sldId id="322" r:id="rId4"/>
    <p:sldId id="264" r:id="rId5"/>
    <p:sldId id="267" r:id="rId6"/>
    <p:sldId id="259" r:id="rId7"/>
    <p:sldId id="261" r:id="rId8"/>
    <p:sldId id="324" r:id="rId9"/>
    <p:sldId id="262" r:id="rId10"/>
    <p:sldId id="263" r:id="rId11"/>
    <p:sldId id="330" r:id="rId12"/>
    <p:sldId id="333" r:id="rId13"/>
    <p:sldId id="334" r:id="rId14"/>
    <p:sldId id="270" r:id="rId15"/>
    <p:sldId id="268" r:id="rId16"/>
    <p:sldId id="272" r:id="rId17"/>
    <p:sldId id="273" r:id="rId18"/>
    <p:sldId id="274" r:id="rId19"/>
    <p:sldId id="280" r:id="rId20"/>
    <p:sldId id="281" r:id="rId21"/>
    <p:sldId id="275" r:id="rId22"/>
    <p:sldId id="277" r:id="rId23"/>
    <p:sldId id="269" r:id="rId24"/>
    <p:sldId id="276" r:id="rId25"/>
    <p:sldId id="279" r:id="rId26"/>
    <p:sldId id="278" r:id="rId27"/>
    <p:sldId id="347" r:id="rId28"/>
    <p:sldId id="323" r:id="rId29"/>
    <p:sldId id="284" r:id="rId30"/>
    <p:sldId id="331" r:id="rId31"/>
    <p:sldId id="325" r:id="rId32"/>
    <p:sldId id="332" r:id="rId33"/>
    <p:sldId id="285" r:id="rId34"/>
    <p:sldId id="287" r:id="rId35"/>
    <p:sldId id="300" r:id="rId36"/>
    <p:sldId id="327" r:id="rId37"/>
    <p:sldId id="289" r:id="rId38"/>
    <p:sldId id="290" r:id="rId39"/>
    <p:sldId id="286" r:id="rId40"/>
    <p:sldId id="291" r:id="rId41"/>
    <p:sldId id="294" r:id="rId42"/>
    <p:sldId id="293" r:id="rId43"/>
    <p:sldId id="292" r:id="rId44"/>
    <p:sldId id="295" r:id="rId45"/>
    <p:sldId id="296" r:id="rId46"/>
    <p:sldId id="298" r:id="rId47"/>
    <p:sldId id="299" r:id="rId48"/>
    <p:sldId id="328" r:id="rId49"/>
    <p:sldId id="302" r:id="rId50"/>
    <p:sldId id="338" r:id="rId51"/>
    <p:sldId id="326" r:id="rId52"/>
    <p:sldId id="305" r:id="rId53"/>
    <p:sldId id="337" r:id="rId54"/>
    <p:sldId id="306" r:id="rId55"/>
    <p:sldId id="335" r:id="rId56"/>
    <p:sldId id="308" r:id="rId57"/>
    <p:sldId id="339" r:id="rId58"/>
    <p:sldId id="340" r:id="rId59"/>
    <p:sldId id="341" r:id="rId60"/>
    <p:sldId id="342" r:id="rId61"/>
    <p:sldId id="343" r:id="rId62"/>
    <p:sldId id="344" r:id="rId63"/>
    <p:sldId id="329" r:id="rId64"/>
    <p:sldId id="309" r:id="rId65"/>
    <p:sldId id="345" r:id="rId66"/>
    <p:sldId id="297" r:id="rId67"/>
    <p:sldId id="310" r:id="rId68"/>
    <p:sldId id="311" r:id="rId69"/>
    <p:sldId id="312" r:id="rId70"/>
    <p:sldId id="313" r:id="rId71"/>
    <p:sldId id="318" r:id="rId72"/>
    <p:sldId id="316" r:id="rId73"/>
    <p:sldId id="317" r:id="rId74"/>
    <p:sldId id="315" r:id="rId75"/>
    <p:sldId id="314" r:id="rId76"/>
    <p:sldId id="319" r:id="rId77"/>
    <p:sldId id="320" r:id="rId78"/>
    <p:sldId id="348" r:id="rId7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ECA"/>
    <a:srgbClr val="0006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72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2" d="100"/>
        <a:sy n="122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-2688" y="-102"/>
      </p:cViewPr>
      <p:guideLst>
        <p:guide orient="horz" pos="2928"/>
        <p:guide pos="2208"/>
      </p:guideLst>
    </p:cSldViewPr>
  </p:notesViewPr>
  <p:gridSpacing cx="152705" cy="1527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7D5AC58-7BB2-4AAA-813B-6B6F80D9D962}" type="datetimeFigureOut">
              <a:rPr lang="en-US" smtClean="0"/>
              <a:t>7/30/2015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EA1BB97-BB5B-4E47-8D9E-F842C773D2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940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1BB97-BB5B-4E47-8D9E-F842C773D25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598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1BB97-BB5B-4E47-8D9E-F842C773D2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78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65" y="4273300"/>
            <a:ext cx="7856530" cy="859205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65" y="5189530"/>
            <a:ext cx="6248095" cy="83545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FFC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848A-8040-4C41-A1E1-95919E5D410E}" type="datetime1">
              <a:rPr lang="en-US" smtClean="0"/>
              <a:t>7/30/2015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1129" y="6492875"/>
            <a:ext cx="2133600" cy="365125"/>
          </a:xfr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10194" y="6705295"/>
            <a:ext cx="458115" cy="15270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D8AF2-1117-4324-9574-0C999366BA83}" type="datetime1">
              <a:rPr lang="en-US" smtClean="0"/>
              <a:t>7/30/2015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84D34-B7BE-4732-B35B-2CD6CB4A71BA}" type="datetime1">
              <a:rPr lang="en-US" smtClean="0"/>
              <a:t>7/30/2015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6B9B-E49D-4F00-AB83-68C47BBA0576}" type="datetime1">
              <a:rPr lang="en-US" smtClean="0"/>
              <a:t>7/30/2015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9961">
            <a:off x="7396850" y="937057"/>
            <a:ext cx="364045" cy="30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5802">
            <a:off x="7673901" y="1034941"/>
            <a:ext cx="366223" cy="36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0310"/>
            <a:ext cx="82296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C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1950"/>
            <a:ext cx="8229600" cy="391880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accent3"/>
                </a:solidFill>
              </a:defRPr>
            </a:lvl2pPr>
            <a:lvl3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0C6E9-F37E-4F88-B04E-2CF1E594B0E1}" type="datetime1">
              <a:rPr lang="en-US" smtClean="0"/>
              <a:t>7/30/2015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07659" y="6466013"/>
            <a:ext cx="2133600" cy="365125"/>
          </a:xfr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605" y="527605"/>
            <a:ext cx="7016195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C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0605" y="1696803"/>
            <a:ext cx="7016195" cy="427574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B9AE8-BDD0-4D54-A4F7-78FB0F26C28D}" type="datetime1">
              <a:rPr lang="en-US" smtClean="0"/>
              <a:t>7/30/2015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58756"/>
            <a:ext cx="2133600" cy="365125"/>
          </a:xfr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1796C-2DB4-4407-AFB0-6B8A25B5118D}" type="datetime1">
              <a:rPr lang="en-US" smtClean="0"/>
              <a:t>7/30/2015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13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479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479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C8085-0CBF-41A0-B583-548FEF24BCD1}" type="datetime1">
              <a:rPr lang="en-US" smtClean="0"/>
              <a:t>7/30/2015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24672" y="6473270"/>
            <a:ext cx="2133600" cy="365125"/>
          </a:xfr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5"/>
            <a:ext cx="82296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C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02212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32074"/>
            <a:ext cx="4040188" cy="31877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02212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32074"/>
            <a:ext cx="4041775" cy="31877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7FE7-9F20-4610-8388-18AC13C96639}" type="datetime1">
              <a:rPr lang="en-US" smtClean="0"/>
              <a:t>7/30/2015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6466013"/>
            <a:ext cx="2133600" cy="365125"/>
          </a:xfr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94C09-8879-4479-95B4-D1AE43E173C0}" type="datetime1">
              <a:rPr lang="en-US" smtClean="0"/>
              <a:t>7/30/2015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5280" y="6466013"/>
            <a:ext cx="2133600" cy="365125"/>
          </a:xfr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04EEE-659D-46B6-B8F1-3EB5CF583253}" type="datetime1">
              <a:rPr lang="en-US" smtClean="0"/>
              <a:t>7/30/2015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87360-DA15-425C-A08F-CF02D68AA85D}" type="datetime1">
              <a:rPr lang="en-US" smtClean="0"/>
              <a:t>7/30/2015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219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4775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258E3-FE1D-45C6-8523-BAE23BEB72C3}" type="datetime1">
              <a:rPr lang="en-US" smtClean="0"/>
              <a:t>7/30/2015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528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ounded Rectangle 6"/>
          <p:cNvSpPr/>
          <p:nvPr userDrawn="1"/>
        </p:nvSpPr>
        <p:spPr>
          <a:xfrm>
            <a:off x="10194" y="6705295"/>
            <a:ext cx="458115" cy="15270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87" y="6447588"/>
            <a:ext cx="2118971" cy="3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C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5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grants.nih.gov/grants/funding/424/index.ht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c.era.nih.gov/assist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hyperlink" Target="http://grants.nih.gov/grants/ElectronicReceipt/files/Timeline_for_Single-Project_ASSIST_Support.pdf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commonfederation.org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era.nih.gov/erahelp/commons/#cshid=13" TargetMode="External"/><Relationship Id="rId4" Type="http://schemas.openxmlformats.org/officeDocument/2006/relationships/hyperlink" Target="http://era.nih.gov/files/Commons_RN_v3.16.0.10_101714.pdf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ElectronicReceipt/files/registration_handout.pdf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55" y="3887116"/>
            <a:ext cx="8856890" cy="13743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Letters Home: </a:t>
            </a:r>
            <a:br>
              <a:rPr lang="en-US" dirty="0" smtClean="0"/>
            </a:br>
            <a:r>
              <a:rPr lang="en-US" sz="3100" dirty="0" smtClean="0"/>
              <a:t>What I Learned at Camp NIH About ASSIST &amp; eRA Commons</a:t>
            </a:r>
            <a:endParaRPr lang="en-US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555" y="5494940"/>
            <a:ext cx="6248095" cy="835455"/>
          </a:xfrm>
        </p:spPr>
        <p:txBody>
          <a:bodyPr>
            <a:normAutofit/>
          </a:bodyPr>
          <a:lstStyle/>
          <a:p>
            <a:r>
              <a:rPr lang="en-US" dirty="0" smtClean="0"/>
              <a:t>Sheri Cummins &amp; Joe Schumaker</a:t>
            </a:r>
          </a:p>
          <a:p>
            <a:r>
              <a:rPr lang="en-US" sz="1400" dirty="0" smtClean="0"/>
              <a:t>August 2015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0605" y="222195"/>
            <a:ext cx="7016195" cy="1143000"/>
          </a:xfrm>
        </p:spPr>
        <p:txBody>
          <a:bodyPr/>
          <a:lstStyle/>
          <a:p>
            <a:pPr algn="l"/>
            <a:r>
              <a:rPr lang="en-US" dirty="0" smtClean="0"/>
              <a:t>Who needs a Commons Account?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0605" y="1465458"/>
            <a:ext cx="7016195" cy="427574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/>
              <a:t>At least 1 Signing Official (suggest having back-ups)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PD/PI(s)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Sponsor on a Fellowship application (NOT-OD-14-129)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Component leads of multi-project applications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7FECA"/>
                </a:solidFill>
              </a:rPr>
              <a:t>Anyone doing application data entry in ASSIST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31" name="Picture 7" descr="C:\Users\cumminss\Downloads\laptop_in_flowers_pc_400_clr_1735.png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50" y="4803346"/>
            <a:ext cx="4275740" cy="213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eRA logo stating that it is a program of the NIH" title="eRA logo stating that it is a program of the NIH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248" y="5261460"/>
            <a:ext cx="585343" cy="5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5" y="33938"/>
            <a:ext cx="8229600" cy="799078"/>
          </a:xfrm>
        </p:spPr>
        <p:txBody>
          <a:bodyPr/>
          <a:lstStyle/>
          <a:p>
            <a:pPr algn="ctr"/>
            <a:r>
              <a:rPr lang="en-US" dirty="0" smtClean="0"/>
              <a:t>New FOA “Apply” Buttons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2" title="ASSIST login scre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64" y="3077079"/>
            <a:ext cx="4736299" cy="320200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title="Grants.gov download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585" y="3077079"/>
            <a:ext cx="5598798" cy="32020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 title="&quot;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82" y="1324274"/>
            <a:ext cx="6958940" cy="14480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Oval 9" title="&quot;&quot;"/>
          <p:cNvSpPr/>
          <p:nvPr/>
        </p:nvSpPr>
        <p:spPr>
          <a:xfrm>
            <a:off x="143555" y="2283737"/>
            <a:ext cx="2346366" cy="488541"/>
          </a:xfrm>
          <a:prstGeom prst="ellipse">
            <a:avLst/>
          </a:prstGeom>
          <a:noFill/>
          <a:ln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 title="&quot;&quot;"/>
          <p:cNvCxnSpPr>
            <a:stCxn id="10" idx="4"/>
          </p:cNvCxnSpPr>
          <p:nvPr/>
        </p:nvCxnSpPr>
        <p:spPr>
          <a:xfrm>
            <a:off x="1316738" y="2772278"/>
            <a:ext cx="655617" cy="841739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6212" y="985720"/>
            <a:ext cx="4498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Excerpt from single-project FOA in NIH Guide…</a:t>
            </a:r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17" name="Oval 16" title="&quot;&quot;"/>
          <p:cNvSpPr/>
          <p:nvPr/>
        </p:nvSpPr>
        <p:spPr>
          <a:xfrm>
            <a:off x="3175721" y="2283738"/>
            <a:ext cx="2311290" cy="488541"/>
          </a:xfrm>
          <a:prstGeom prst="ellipse">
            <a:avLst/>
          </a:prstGeom>
          <a:noFill/>
          <a:ln>
            <a:solidFill>
              <a:srgbClr val="FF66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 title="&quot;&quot;"/>
          <p:cNvCxnSpPr>
            <a:stCxn id="17" idx="4"/>
          </p:cNvCxnSpPr>
          <p:nvPr/>
        </p:nvCxnSpPr>
        <p:spPr>
          <a:xfrm>
            <a:off x="4331366" y="2772279"/>
            <a:ext cx="673155" cy="609600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title="NIH log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87" y="6447588"/>
            <a:ext cx="2118971" cy="3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3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0605" y="69490"/>
            <a:ext cx="7016195" cy="1143000"/>
          </a:xfrm>
        </p:spPr>
        <p:txBody>
          <a:bodyPr/>
          <a:lstStyle/>
          <a:p>
            <a:pPr algn="l"/>
            <a:r>
              <a:rPr lang="en-US" dirty="0" smtClean="0"/>
              <a:t>Application Guides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0" y="2054655"/>
            <a:ext cx="42406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Looking for ways to improve instructions.</a:t>
            </a: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  <a:p>
            <a:pPr algn="ctr"/>
            <a:r>
              <a:rPr lang="en-US" sz="5400" dirty="0" smtClean="0">
                <a:solidFill>
                  <a:srgbClr val="FFC000"/>
                </a:solidFill>
              </a:rPr>
              <a:t>Ideas?</a:t>
            </a:r>
            <a:endParaRPr lang="en-US" sz="5400" dirty="0">
              <a:solidFill>
                <a:srgbClr val="FFC000"/>
              </a:solidFill>
            </a:endParaRPr>
          </a:p>
        </p:txBody>
      </p:sp>
      <p:pic>
        <p:nvPicPr>
          <p:cNvPr id="9" name="Picture 2" title="General Application Gu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26" y="1291131"/>
            <a:ext cx="3988472" cy="50404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19200" y="6477197"/>
            <a:ext cx="4305506" cy="311313"/>
          </a:xfrm>
          <a:prstGeom prst="rect">
            <a:avLst/>
          </a:prstGeom>
          <a:solidFill>
            <a:srgbClr val="FFFF66"/>
          </a:solidFill>
          <a:ln w="25400">
            <a:noFill/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r>
              <a:rPr lang="en-US" sz="1400" dirty="0">
                <a:hlinkClick r:id="rId4" tooltip="SF424 forms page"/>
              </a:rPr>
              <a:t>http://grants.nih.gov/grants/funding/424/index.htm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435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5" y="33938"/>
            <a:ext cx="8229600" cy="799078"/>
          </a:xfrm>
        </p:spPr>
        <p:txBody>
          <a:bodyPr/>
          <a:lstStyle/>
          <a:p>
            <a:pPr algn="ctr"/>
            <a:r>
              <a:rPr lang="en-US" dirty="0" smtClean="0"/>
              <a:t>Initiating an Application Using ASSIST</a:t>
            </a:r>
            <a:endParaRPr lang="en-US" dirty="0"/>
          </a:p>
        </p:txBody>
      </p:sp>
      <p:pic>
        <p:nvPicPr>
          <p:cNvPr id="12" name="Picture 2" descr="options to initiate application or search for existing application" title="ASSIST landing p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96" y="830925"/>
            <a:ext cx="8620444" cy="59575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Oval 8" title="&quot;&quot;"/>
          <p:cNvSpPr>
            <a:spLocks noChangeArrowheads="1"/>
          </p:cNvSpPr>
          <p:nvPr/>
        </p:nvSpPr>
        <p:spPr bwMode="auto">
          <a:xfrm>
            <a:off x="2128719" y="3758339"/>
            <a:ext cx="4733855" cy="1808531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 sz="180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949377" y="6473521"/>
            <a:ext cx="3206805" cy="369326"/>
          </a:xfrm>
          <a:prstGeom prst="rect">
            <a:avLst/>
          </a:prstGeom>
          <a:solidFill>
            <a:srgbClr val="FFFF66"/>
          </a:solidFill>
          <a:ln w="25400">
            <a:noFill/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 dirty="0" smtClean="0">
                <a:solidFill>
                  <a:schemeClr val="accent2"/>
                </a:solidFill>
                <a:cs typeface="Arial" charset="0"/>
                <a:hlinkClick r:id="rId3"/>
              </a:rPr>
              <a:t>http://public.era.nih.gov/assist</a:t>
            </a:r>
            <a:r>
              <a:rPr lang="en-US" b="1" dirty="0" smtClean="0">
                <a:solidFill>
                  <a:schemeClr val="accent2"/>
                </a:solidFill>
                <a:cs typeface="Arial" charset="0"/>
              </a:rPr>
              <a:t>  </a:t>
            </a:r>
            <a:endParaRPr lang="en-US" b="1" dirty="0">
              <a:solidFill>
                <a:schemeClr val="accent2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56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5" y="33938"/>
            <a:ext cx="8229600" cy="799078"/>
          </a:xfrm>
        </p:spPr>
        <p:txBody>
          <a:bodyPr/>
          <a:lstStyle/>
          <a:p>
            <a:pPr algn="ctr"/>
            <a:r>
              <a:rPr lang="en-US" dirty="0" smtClean="0"/>
              <a:t>Pre-population from eRA Commons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Picture 3" title="bottom of initiate application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05" y="914400"/>
            <a:ext cx="5010150" cy="4238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 title="pop-up to collect eRA Commons username to auto-polulate PD/PI inf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65" y="4235856"/>
            <a:ext cx="397192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title="PD/PI info completed based on provided eRA Commons userna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707344"/>
            <a:ext cx="4800600" cy="2124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ounded Rectangular Callout 7" descr="Call-out box that indicates that clicking on the question mark icon brings you to ASSIST help." title="Explanation for question mark icon"/>
          <p:cNvSpPr/>
          <p:nvPr/>
        </p:nvSpPr>
        <p:spPr>
          <a:xfrm>
            <a:off x="5528930" y="1981200"/>
            <a:ext cx="3200400" cy="1124008"/>
          </a:xfrm>
          <a:prstGeom prst="wedgeRoundRectCallout">
            <a:avLst>
              <a:gd name="adj1" fmla="val -66376"/>
              <a:gd name="adj2" fmla="val 26155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Data pre-populated from organization selection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9" name="Rounded Rectangular Callout 8" descr="Call-out box that indicates that clicking on the question mark icon brings you to ASSIST help." title="Explanation for question mark icon"/>
          <p:cNvSpPr/>
          <p:nvPr/>
        </p:nvSpPr>
        <p:spPr>
          <a:xfrm>
            <a:off x="4953000" y="3282918"/>
            <a:ext cx="3962400" cy="1517682"/>
          </a:xfrm>
          <a:prstGeom prst="wedgeRoundRectCallout">
            <a:avLst>
              <a:gd name="adj1" fmla="val -66376"/>
              <a:gd name="adj2" fmla="val 26155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Can manually enter PD/PI information or provide 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eRA Commons username to auto-populate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0" name="Oval 9" title="&quot;&quot;"/>
          <p:cNvSpPr/>
          <p:nvPr/>
        </p:nvSpPr>
        <p:spPr>
          <a:xfrm>
            <a:off x="2211572" y="3692522"/>
            <a:ext cx="2391218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 title="&quot;&quot;"/>
          <p:cNvCxnSpPr/>
          <p:nvPr/>
        </p:nvCxnSpPr>
        <p:spPr>
          <a:xfrm>
            <a:off x="3118896" y="3997322"/>
            <a:ext cx="0" cy="409604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 title="&quot;&quot;"/>
          <p:cNvSpPr/>
          <p:nvPr/>
        </p:nvSpPr>
        <p:spPr>
          <a:xfrm>
            <a:off x="1447800" y="5181600"/>
            <a:ext cx="990600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 title="&quot;&quot;"/>
          <p:cNvCxnSpPr/>
          <p:nvPr/>
        </p:nvCxnSpPr>
        <p:spPr>
          <a:xfrm>
            <a:off x="2438400" y="5329194"/>
            <a:ext cx="1371600" cy="309606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2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title="sample ASSIST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23" y="875376"/>
            <a:ext cx="8542058" cy="57404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5" y="33938"/>
            <a:ext cx="8229600" cy="799078"/>
          </a:xfrm>
        </p:spPr>
        <p:txBody>
          <a:bodyPr/>
          <a:lstStyle/>
          <a:p>
            <a:pPr algn="ctr"/>
            <a:r>
              <a:rPr lang="en-US" dirty="0" smtClean="0"/>
              <a:t>ASSIST Screen Layout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Oval 8" title="&quot;&quot;"/>
          <p:cNvSpPr>
            <a:spLocks noChangeArrowheads="1"/>
          </p:cNvSpPr>
          <p:nvPr/>
        </p:nvSpPr>
        <p:spPr bwMode="auto">
          <a:xfrm>
            <a:off x="2362200" y="3628862"/>
            <a:ext cx="1524000" cy="420957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 sz="1800"/>
          </a:p>
        </p:txBody>
      </p:sp>
      <p:sp>
        <p:nvSpPr>
          <p:cNvPr id="20" name="Rounded Rectangular Callout 19"/>
          <p:cNvSpPr/>
          <p:nvPr/>
        </p:nvSpPr>
        <p:spPr>
          <a:xfrm>
            <a:off x="5946345" y="4732945"/>
            <a:ext cx="2259063" cy="435768"/>
          </a:xfrm>
          <a:prstGeom prst="wedgeRoundRectCallout">
            <a:avLst>
              <a:gd name="adj1" fmla="val -35219"/>
              <a:gd name="adj2" fmla="val -101985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Form navigation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1361320" y="5155278"/>
            <a:ext cx="3329836" cy="1082370"/>
          </a:xfrm>
          <a:prstGeom prst="wedgeRoundRectCallout">
            <a:avLst>
              <a:gd name="adj1" fmla="val -35377"/>
              <a:gd name="adj2" fmla="val -10840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Available actions vary based on application context and </a:t>
            </a:r>
            <a:r>
              <a:rPr lang="en-US" sz="2400" dirty="0" smtClean="0">
                <a:solidFill>
                  <a:srgbClr val="002060"/>
                </a:solidFill>
              </a:rPr>
              <a:t>user access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4521352" y="3586982"/>
            <a:ext cx="2491243" cy="504716"/>
          </a:xfrm>
          <a:prstGeom prst="wedgeRoundRectCallout">
            <a:avLst>
              <a:gd name="adj1" fmla="val -69635"/>
              <a:gd name="adj2" fmla="val -1118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ASSIST messages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6241137" y="2818180"/>
            <a:ext cx="2259063" cy="435768"/>
          </a:xfrm>
          <a:prstGeom prst="wedgeRoundRectCallout">
            <a:avLst>
              <a:gd name="adj1" fmla="val -65062"/>
              <a:gd name="adj2" fmla="val 5992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Screen tips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4113885" y="2054655"/>
            <a:ext cx="2521668" cy="435768"/>
          </a:xfrm>
          <a:prstGeom prst="wedgeRoundRectCallout">
            <a:avLst>
              <a:gd name="adj1" fmla="val -20733"/>
              <a:gd name="adj2" fmla="val 92849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Access online hel</a:t>
            </a:r>
            <a:r>
              <a:rPr lang="en-US" sz="2400" dirty="0">
                <a:solidFill>
                  <a:srgbClr val="002060"/>
                </a:solidFill>
              </a:rPr>
              <a:t>p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2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0605" y="222195"/>
            <a:ext cx="7016195" cy="1143000"/>
          </a:xfrm>
        </p:spPr>
        <p:txBody>
          <a:bodyPr/>
          <a:lstStyle/>
          <a:p>
            <a:pPr algn="l"/>
            <a:r>
              <a:rPr lang="en-US" dirty="0" smtClean="0"/>
              <a:t>Automatic Application Access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0605" y="1465458"/>
            <a:ext cx="7016195" cy="427574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ASSIST automatically provides application access to some individuals based on their Commons roles or role on the application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Users with Commons accounts that have the Signing Official (SO) or Administrative Official (AO) role have access to all applications for their organization</a:t>
            </a:r>
          </a:p>
          <a:p>
            <a:pPr lvl="1"/>
            <a:r>
              <a:rPr lang="en-US" dirty="0"/>
              <a:t>All PD/PIs listed in the Overall component of the application have edit access for the entire application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1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0605" y="222195"/>
            <a:ext cx="7016195" cy="1143000"/>
          </a:xfrm>
        </p:spPr>
        <p:txBody>
          <a:bodyPr/>
          <a:lstStyle/>
          <a:p>
            <a:pPr algn="l"/>
            <a:r>
              <a:rPr lang="en-US" dirty="0" smtClean="0"/>
              <a:t>Manage Access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0605" y="1465458"/>
            <a:ext cx="7016195" cy="4275740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 smtClean="0"/>
              <a:t>Performed by Signing Official (SO)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SO can give Access Maintainer authority for an application to others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Application </a:t>
            </a:r>
            <a:r>
              <a:rPr lang="en-US" dirty="0"/>
              <a:t>access can be given to additional users with Commons IDs</a:t>
            </a:r>
          </a:p>
          <a:p>
            <a:pPr>
              <a:spcBef>
                <a:spcPts val="1200"/>
              </a:spcBef>
            </a:pPr>
            <a:r>
              <a:rPr lang="en-US" dirty="0"/>
              <a:t>Application access can be controlled across these variables: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Read vs. Edit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Budget vs. Non-budget data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Entire application vs. specific </a:t>
            </a:r>
            <a:br>
              <a:rPr lang="en-US" dirty="0"/>
            </a:br>
            <a:r>
              <a:rPr lang="en-US" dirty="0"/>
              <a:t>components (multi-project)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76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5" y="33938"/>
            <a:ext cx="8229600" cy="799078"/>
          </a:xfrm>
        </p:spPr>
        <p:txBody>
          <a:bodyPr/>
          <a:lstStyle/>
          <a:p>
            <a:pPr algn="ctr"/>
            <a:r>
              <a:rPr lang="en-US" dirty="0" smtClean="0"/>
              <a:t>Providing Application Access to a User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Picture 2" title="Actions highligting Manage Ac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916008"/>
            <a:ext cx="1657153" cy="20475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Oval 4" title="&quot;&quot;"/>
          <p:cNvSpPr/>
          <p:nvPr/>
        </p:nvSpPr>
        <p:spPr>
          <a:xfrm>
            <a:off x="611804" y="1355651"/>
            <a:ext cx="1338618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 title="user access summary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14400"/>
            <a:ext cx="5791200" cy="2033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5" title="screen shot adding user in manage acc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24463"/>
            <a:ext cx="5881688" cy="37962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8" name="Straight Arrow Connector 7" title="&quot;&quot;"/>
          <p:cNvCxnSpPr/>
          <p:nvPr/>
        </p:nvCxnSpPr>
        <p:spPr>
          <a:xfrm>
            <a:off x="1938017" y="1508051"/>
            <a:ext cx="728983" cy="0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 title="&quot;&quot;"/>
          <p:cNvCxnSpPr/>
          <p:nvPr/>
        </p:nvCxnSpPr>
        <p:spPr>
          <a:xfrm>
            <a:off x="5410200" y="2819400"/>
            <a:ext cx="0" cy="457200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 title="&quot;&quot;"/>
          <p:cNvSpPr/>
          <p:nvPr/>
        </p:nvSpPr>
        <p:spPr>
          <a:xfrm>
            <a:off x="4740891" y="2509284"/>
            <a:ext cx="1338618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5" y="33938"/>
            <a:ext cx="8229600" cy="799078"/>
          </a:xfrm>
        </p:spPr>
        <p:txBody>
          <a:bodyPr/>
          <a:lstStyle/>
          <a:p>
            <a:pPr algn="ctr"/>
            <a:r>
              <a:rPr lang="en-US" dirty="0" smtClean="0"/>
              <a:t>ASSIST Data Entry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1" name="Picture 10" title="R&amp;R Cover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8" y="833015"/>
            <a:ext cx="8677142" cy="58027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Oval 11" title="&quot;&quot;"/>
          <p:cNvSpPr/>
          <p:nvPr/>
        </p:nvSpPr>
        <p:spPr>
          <a:xfrm>
            <a:off x="2885374" y="2513308"/>
            <a:ext cx="685801" cy="6096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/>
          <p:cNvSpPr/>
          <p:nvPr/>
        </p:nvSpPr>
        <p:spPr>
          <a:xfrm>
            <a:off x="4266590" y="2258741"/>
            <a:ext cx="4002667" cy="816114"/>
          </a:xfrm>
          <a:prstGeom prst="wedgeRoundRectCallout">
            <a:avLst>
              <a:gd name="adj1" fmla="val -65202"/>
              <a:gd name="adj2" fmla="val 2132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each tab to access form data entry screens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5" name="Oval 14" title="&quot;&quot;"/>
          <p:cNvSpPr/>
          <p:nvPr/>
        </p:nvSpPr>
        <p:spPr>
          <a:xfrm>
            <a:off x="2468534" y="3789114"/>
            <a:ext cx="723900" cy="446158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ular Callout 15"/>
          <p:cNvSpPr/>
          <p:nvPr/>
        </p:nvSpPr>
        <p:spPr>
          <a:xfrm>
            <a:off x="297700" y="4224008"/>
            <a:ext cx="2116571" cy="1942418"/>
          </a:xfrm>
          <a:prstGeom prst="wedgeRoundRectCallout">
            <a:avLst>
              <a:gd name="adj1" fmla="val 50530"/>
              <a:gd name="adj2" fmla="val -61785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Clicking </a:t>
            </a:r>
            <a:r>
              <a:rPr lang="en-US" sz="2400" b="1" dirty="0" smtClean="0">
                <a:solidFill>
                  <a:srgbClr val="002060"/>
                </a:solidFill>
              </a:rPr>
              <a:t>Edit </a:t>
            </a:r>
            <a:r>
              <a:rPr lang="en-US" sz="2400" dirty="0" smtClean="0">
                <a:solidFill>
                  <a:srgbClr val="002060"/>
                </a:solidFill>
              </a:rPr>
              <a:t>blocks other users from editing form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8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082" y="1742"/>
            <a:ext cx="5939025" cy="79907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Stuff Worth Writing Home About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" name="Picture 3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582">
            <a:off x="-916626" y="647007"/>
            <a:ext cx="6381763" cy="594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21209802">
            <a:off x="818142" y="1868233"/>
            <a:ext cx="260087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Kristen ITC" panose="03050502040202030202" pitchFamily="66" charset="0"/>
              </a:rPr>
              <a:t>Application Submission Options,</a:t>
            </a:r>
            <a:br>
              <a:rPr lang="en-US" sz="2800" dirty="0" smtClean="0">
                <a:latin typeface="Kristen ITC" panose="03050502040202030202" pitchFamily="66" charset="0"/>
              </a:rPr>
            </a:br>
            <a:r>
              <a:rPr lang="en-US" sz="2000" dirty="0" smtClean="0">
                <a:latin typeface="Kristen ITC" panose="03050502040202030202" pitchFamily="66" charset="0"/>
              </a:rPr>
              <a:t>  </a:t>
            </a:r>
            <a:endParaRPr lang="en-US" sz="2800" dirty="0" smtClean="0">
              <a:latin typeface="Kristen ITC" panose="03050502040202030202" pitchFamily="66" charset="0"/>
            </a:endParaRPr>
          </a:p>
          <a:p>
            <a:pPr algn="ctr"/>
            <a:r>
              <a:rPr lang="en-US" sz="2800" dirty="0" smtClean="0">
                <a:latin typeface="Kristen ITC" panose="03050502040202030202" pitchFamily="66" charset="0"/>
              </a:rPr>
              <a:t>ASSIST &amp;</a:t>
            </a:r>
            <a:br>
              <a:rPr lang="en-US" sz="2800" dirty="0" smtClean="0">
                <a:latin typeface="Kristen ITC" panose="03050502040202030202" pitchFamily="66" charset="0"/>
              </a:rPr>
            </a:br>
            <a:r>
              <a:rPr lang="en-US" sz="2000" dirty="0" smtClean="0">
                <a:latin typeface="Kristen ITC" panose="03050502040202030202" pitchFamily="66" charset="0"/>
              </a:rPr>
              <a:t/>
            </a:r>
            <a:br>
              <a:rPr lang="en-US" sz="2000" dirty="0" smtClean="0">
                <a:latin typeface="Kristen ITC" panose="03050502040202030202" pitchFamily="66" charset="0"/>
              </a:rPr>
            </a:br>
            <a:r>
              <a:rPr lang="en-US" sz="2800" dirty="0" smtClean="0">
                <a:latin typeface="Kristen ITC" panose="03050502040202030202" pitchFamily="66" charset="0"/>
              </a:rPr>
              <a:t> Next Set of Form Changes </a:t>
            </a:r>
            <a:endParaRPr lang="en-US" sz="2800" dirty="0">
              <a:latin typeface="Kristen ITC" panose="03050502040202030202" pitchFamily="66" charset="0"/>
            </a:endParaRPr>
          </a:p>
        </p:txBody>
      </p:sp>
      <p:pic>
        <p:nvPicPr>
          <p:cNvPr id="7" name="Picture 3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582">
            <a:off x="3459613" y="543578"/>
            <a:ext cx="6381763" cy="594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21209802">
            <a:off x="5192435" y="1345848"/>
            <a:ext cx="320546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Kristen ITC" panose="03050502040202030202" pitchFamily="66" charset="0"/>
              </a:rPr>
              <a:t>No Cost Extensions,</a:t>
            </a:r>
            <a:br>
              <a:rPr lang="en-US" sz="2200" dirty="0" smtClean="0">
                <a:latin typeface="Kristen ITC" panose="03050502040202030202" pitchFamily="66" charset="0"/>
              </a:rPr>
            </a:br>
            <a:endParaRPr lang="en-US" sz="2200" dirty="0" smtClean="0">
              <a:latin typeface="Kristen ITC" panose="03050502040202030202" pitchFamily="66" charset="0"/>
            </a:endParaRPr>
          </a:p>
          <a:p>
            <a:pPr algn="ctr"/>
            <a:r>
              <a:rPr lang="en-US" sz="2200" dirty="0" smtClean="0">
                <a:latin typeface="Kristen ITC" panose="03050502040202030202" pitchFamily="66" charset="0"/>
              </a:rPr>
              <a:t>Federal Financial Reports,</a:t>
            </a:r>
            <a:br>
              <a:rPr lang="en-US" sz="2200" dirty="0" smtClean="0">
                <a:latin typeface="Kristen ITC" panose="03050502040202030202" pitchFamily="66" charset="0"/>
              </a:rPr>
            </a:br>
            <a:r>
              <a:rPr lang="en-US" sz="2200" dirty="0" smtClean="0">
                <a:latin typeface="Kristen ITC" panose="03050502040202030202" pitchFamily="66" charset="0"/>
              </a:rPr>
              <a:t>  </a:t>
            </a:r>
          </a:p>
          <a:p>
            <a:pPr algn="ctr"/>
            <a:r>
              <a:rPr lang="en-US" sz="2200" dirty="0" smtClean="0">
                <a:latin typeface="Kristen ITC" panose="03050502040202030202" pitchFamily="66" charset="0"/>
              </a:rPr>
              <a:t>Federated Login,</a:t>
            </a:r>
            <a:br>
              <a:rPr lang="en-US" sz="2200" dirty="0" smtClean="0">
                <a:latin typeface="Kristen ITC" panose="03050502040202030202" pitchFamily="66" charset="0"/>
              </a:rPr>
            </a:br>
            <a:r>
              <a:rPr lang="en-US" sz="2200" dirty="0" smtClean="0">
                <a:latin typeface="Kristen ITC" panose="03050502040202030202" pitchFamily="66" charset="0"/>
              </a:rPr>
              <a:t/>
            </a:r>
            <a:br>
              <a:rPr lang="en-US" sz="2200" dirty="0" smtClean="0">
                <a:latin typeface="Kristen ITC" panose="03050502040202030202" pitchFamily="66" charset="0"/>
              </a:rPr>
            </a:br>
            <a:r>
              <a:rPr lang="en-US" sz="2200" dirty="0" smtClean="0">
                <a:latin typeface="Kristen ITC" panose="03050502040202030202" pitchFamily="66" charset="0"/>
              </a:rPr>
              <a:t> eRA Mobile</a:t>
            </a:r>
          </a:p>
          <a:p>
            <a:pPr algn="ctr"/>
            <a:endParaRPr lang="en-US" sz="2200" dirty="0" smtClean="0">
              <a:latin typeface="Kristen ITC" panose="03050502040202030202" pitchFamily="66" charset="0"/>
            </a:endParaRPr>
          </a:p>
          <a:p>
            <a:pPr algn="ctr"/>
            <a:r>
              <a:rPr lang="en-US" sz="2200" dirty="0" smtClean="0">
                <a:latin typeface="Kristen ITC" panose="03050502040202030202" pitchFamily="66" charset="0"/>
              </a:rPr>
              <a:t>Delegations &amp;</a:t>
            </a:r>
            <a:br>
              <a:rPr lang="en-US" sz="2200" dirty="0" smtClean="0">
                <a:latin typeface="Kristen ITC" panose="03050502040202030202" pitchFamily="66" charset="0"/>
              </a:rPr>
            </a:br>
            <a:r>
              <a:rPr lang="en-US" sz="2200" dirty="0" smtClean="0">
                <a:latin typeface="Kristen ITC" panose="03050502040202030202" pitchFamily="66" charset="0"/>
              </a:rPr>
              <a:t/>
            </a:r>
            <a:br>
              <a:rPr lang="en-US" sz="2200" dirty="0" smtClean="0">
                <a:latin typeface="Kristen ITC" panose="03050502040202030202" pitchFamily="66" charset="0"/>
              </a:rPr>
            </a:br>
            <a:r>
              <a:rPr lang="en-US" sz="2200" dirty="0" smtClean="0">
                <a:latin typeface="Kristen ITC" panose="03050502040202030202" pitchFamily="66" charset="0"/>
              </a:rPr>
              <a:t>Account Management</a:t>
            </a:r>
            <a:endParaRPr lang="en-US" sz="2200" dirty="0">
              <a:latin typeface="Kristen ITC" panose="03050502040202030202" pitchFamily="66" charset="0"/>
            </a:endParaRPr>
          </a:p>
        </p:txBody>
      </p:sp>
      <p:pic>
        <p:nvPicPr>
          <p:cNvPr id="9" name="Picture 8" title="NIH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87" y="6447588"/>
            <a:ext cx="2118971" cy="3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3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5" y="33938"/>
            <a:ext cx="8229600" cy="799078"/>
          </a:xfrm>
        </p:spPr>
        <p:txBody>
          <a:bodyPr/>
          <a:lstStyle/>
          <a:p>
            <a:pPr algn="ctr"/>
            <a:r>
              <a:rPr lang="en-US" dirty="0" smtClean="0"/>
              <a:t>Adding Optional Forms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Picture 9" title="modular budget form added to navig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5" y="4567076"/>
            <a:ext cx="6656158" cy="21385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 title="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5" y="762767"/>
            <a:ext cx="5973544" cy="3557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8" title="&quot;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83" y="2284190"/>
            <a:ext cx="431482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 title="&quot;&quot;"/>
          <p:cNvSpPr/>
          <p:nvPr/>
        </p:nvSpPr>
        <p:spPr>
          <a:xfrm>
            <a:off x="143555" y="1290825"/>
            <a:ext cx="1193558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 title="&quot;&quot;"/>
          <p:cNvCxnSpPr>
            <a:stCxn id="7" idx="5"/>
          </p:cNvCxnSpPr>
          <p:nvPr/>
        </p:nvCxnSpPr>
        <p:spPr>
          <a:xfrm>
            <a:off x="1162320" y="1550988"/>
            <a:ext cx="1882630" cy="990454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 title="&quot;&quot;"/>
          <p:cNvSpPr/>
          <p:nvPr/>
        </p:nvSpPr>
        <p:spPr>
          <a:xfrm>
            <a:off x="3614046" y="3313851"/>
            <a:ext cx="1172350" cy="534293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ular Callout 9"/>
          <p:cNvSpPr/>
          <p:nvPr/>
        </p:nvSpPr>
        <p:spPr>
          <a:xfrm>
            <a:off x="6409340" y="3336702"/>
            <a:ext cx="2438400" cy="772284"/>
          </a:xfrm>
          <a:prstGeom prst="wedgeRoundRectCallout">
            <a:avLst>
              <a:gd name="adj1" fmla="val -66842"/>
              <a:gd name="adj2" fmla="val 36447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Select form and click </a:t>
            </a:r>
            <a:r>
              <a:rPr lang="en-US" sz="2400" b="1" dirty="0" smtClean="0">
                <a:solidFill>
                  <a:srgbClr val="002060"/>
                </a:solidFill>
              </a:rPr>
              <a:t>Submit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Oval 10" title="&quot;&quot;"/>
          <p:cNvSpPr/>
          <p:nvPr/>
        </p:nvSpPr>
        <p:spPr>
          <a:xfrm>
            <a:off x="5445145" y="5065557"/>
            <a:ext cx="755314" cy="570781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ular Callout 11"/>
          <p:cNvSpPr/>
          <p:nvPr/>
        </p:nvSpPr>
        <p:spPr>
          <a:xfrm>
            <a:off x="6618766" y="4639055"/>
            <a:ext cx="2133600" cy="1546860"/>
          </a:xfrm>
          <a:prstGeom prst="wedgeRoundRectCallout">
            <a:avLst>
              <a:gd name="adj1" fmla="val -75008"/>
              <a:gd name="adj2" fmla="val -5567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The form tab is added to navigation </a:t>
            </a:r>
            <a:endParaRPr lang="en-US" sz="2400" dirty="0">
              <a:solidFill>
                <a:srgbClr val="002060"/>
              </a:solidFill>
            </a:endParaRPr>
          </a:p>
        </p:txBody>
      </p:sp>
      <p:cxnSp>
        <p:nvCxnSpPr>
          <p:cNvPr id="13" name="Straight Arrow Connector 12" title="&quot;&quot;"/>
          <p:cNvCxnSpPr/>
          <p:nvPr/>
        </p:nvCxnSpPr>
        <p:spPr>
          <a:xfrm flipH="1">
            <a:off x="4200219" y="3836889"/>
            <a:ext cx="2" cy="966456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 title="&quot;&quot;"/>
          <p:cNvSpPr/>
          <p:nvPr/>
        </p:nvSpPr>
        <p:spPr>
          <a:xfrm>
            <a:off x="4833248" y="3848145"/>
            <a:ext cx="1143000" cy="40475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title="NIH log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87" y="6447588"/>
            <a:ext cx="2118971" cy="3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7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5" y="33938"/>
            <a:ext cx="8229600" cy="799078"/>
          </a:xfrm>
        </p:spPr>
        <p:txBody>
          <a:bodyPr/>
          <a:lstStyle/>
          <a:p>
            <a:pPr algn="ctr"/>
            <a:r>
              <a:rPr lang="en-US" dirty="0" smtClean="0"/>
              <a:t>Validate Application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Picture 2" title="Validate Application a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8452904" cy="31009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Oval 4" title="&quot;&quot;"/>
          <p:cNvSpPr/>
          <p:nvPr/>
        </p:nvSpPr>
        <p:spPr>
          <a:xfrm>
            <a:off x="609600" y="2318959"/>
            <a:ext cx="1438900" cy="370684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 title="Validate Application results showing errors and warnin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31398"/>
            <a:ext cx="5668808" cy="51202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7" name="Straight Arrow Connector 6" title="&quot;&quot;"/>
          <p:cNvCxnSpPr>
            <a:stCxn id="5" idx="5"/>
          </p:cNvCxnSpPr>
          <p:nvPr/>
        </p:nvCxnSpPr>
        <p:spPr>
          <a:xfrm>
            <a:off x="1837778" y="2635358"/>
            <a:ext cx="829222" cy="217642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ular Callout 7"/>
          <p:cNvSpPr/>
          <p:nvPr/>
        </p:nvSpPr>
        <p:spPr>
          <a:xfrm>
            <a:off x="6333460" y="2352463"/>
            <a:ext cx="2133600" cy="1494804"/>
          </a:xfrm>
          <a:prstGeom prst="wedgeRoundRectCallout">
            <a:avLst>
              <a:gd name="adj1" fmla="val -48940"/>
              <a:gd name="adj2" fmla="val 8758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Errors and Warnings are displayed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52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5" y="33938"/>
            <a:ext cx="8229600" cy="799078"/>
          </a:xfrm>
        </p:spPr>
        <p:txBody>
          <a:bodyPr/>
          <a:lstStyle/>
          <a:p>
            <a:pPr algn="ctr"/>
            <a:r>
              <a:rPr lang="en-US" dirty="0"/>
              <a:t>Generating Application Preview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Picture 2" title="Preview Application a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38425"/>
            <a:ext cx="8201825" cy="26020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Oval 4" title="&quot;&quot;"/>
          <p:cNvSpPr/>
          <p:nvPr/>
        </p:nvSpPr>
        <p:spPr>
          <a:xfrm>
            <a:off x="600529" y="1901950"/>
            <a:ext cx="1389742" cy="35275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 title="&quot;&quot;"/>
          <p:cNvSpPr/>
          <p:nvPr/>
        </p:nvSpPr>
        <p:spPr>
          <a:xfrm>
            <a:off x="2286000" y="2078325"/>
            <a:ext cx="914400" cy="60565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4" title="Preview Application 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59" y="4144749"/>
            <a:ext cx="7937505" cy="23855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8" name="Straight Arrow Connector 7" title="&quot;&quot;"/>
          <p:cNvCxnSpPr/>
          <p:nvPr/>
        </p:nvCxnSpPr>
        <p:spPr>
          <a:xfrm>
            <a:off x="1447800" y="2254700"/>
            <a:ext cx="986330" cy="1785120"/>
          </a:xfrm>
          <a:prstGeom prst="straightConnector1">
            <a:avLst/>
          </a:prstGeom>
          <a:ln w="254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 title="&quot;&quot;"/>
          <p:cNvSpPr/>
          <p:nvPr/>
        </p:nvSpPr>
        <p:spPr>
          <a:xfrm>
            <a:off x="7469259" y="5807019"/>
            <a:ext cx="694871" cy="35275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 title="&quot;&quot;"/>
          <p:cNvSpPr/>
          <p:nvPr/>
        </p:nvSpPr>
        <p:spPr>
          <a:xfrm>
            <a:off x="4243438" y="6200382"/>
            <a:ext cx="1181100" cy="35275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276851" y="4892619"/>
            <a:ext cx="2626776" cy="567046"/>
          </a:xfrm>
          <a:prstGeom prst="wedgeRoundRectCallout">
            <a:avLst>
              <a:gd name="adj1" fmla="val -2313"/>
              <a:gd name="adj2" fmla="val 10862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V</a:t>
            </a:r>
            <a:r>
              <a:rPr lang="en-US" sz="2400" dirty="0" smtClean="0">
                <a:solidFill>
                  <a:srgbClr val="002060"/>
                </a:solidFill>
              </a:rPr>
              <a:t>iew last preview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740952" y="6093219"/>
            <a:ext cx="3090096" cy="567076"/>
          </a:xfrm>
          <a:prstGeom prst="wedgeRoundRectCallout">
            <a:avLst>
              <a:gd name="adj1" fmla="val 59674"/>
              <a:gd name="adj2" fmla="val 5432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Generate new preview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37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5" y="33938"/>
            <a:ext cx="8229600" cy="799078"/>
          </a:xfrm>
        </p:spPr>
        <p:txBody>
          <a:bodyPr/>
          <a:lstStyle/>
          <a:p>
            <a:pPr algn="ctr"/>
            <a:r>
              <a:rPr lang="en-US" dirty="0" smtClean="0"/>
              <a:t>Submitting an Application in ASSIST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2" title="Submit a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55" y="833015"/>
            <a:ext cx="8868573" cy="5618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Oval 9" title="&quot;&quot;"/>
          <p:cNvSpPr>
            <a:spLocks noChangeArrowheads="1"/>
          </p:cNvSpPr>
          <p:nvPr/>
        </p:nvSpPr>
        <p:spPr bwMode="auto">
          <a:xfrm>
            <a:off x="6862575" y="833015"/>
            <a:ext cx="1972295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 sz="1800"/>
          </a:p>
        </p:txBody>
      </p:sp>
      <p:sp>
        <p:nvSpPr>
          <p:cNvPr id="10" name="Oval 9" title="&quot;&quot;"/>
          <p:cNvSpPr>
            <a:spLocks noChangeArrowheads="1"/>
          </p:cNvSpPr>
          <p:nvPr/>
        </p:nvSpPr>
        <p:spPr bwMode="auto">
          <a:xfrm>
            <a:off x="6404461" y="5872280"/>
            <a:ext cx="1410004" cy="381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r"/>
            <a:endParaRPr lang="en-US" sz="1800"/>
          </a:p>
        </p:txBody>
      </p:sp>
      <p:sp>
        <p:nvSpPr>
          <p:cNvPr id="16" name="Rounded Rectangular Callout 15"/>
          <p:cNvSpPr/>
          <p:nvPr/>
        </p:nvSpPr>
        <p:spPr>
          <a:xfrm>
            <a:off x="6404459" y="4039820"/>
            <a:ext cx="2499167" cy="1527050"/>
          </a:xfrm>
          <a:prstGeom prst="wedgeRoundRectCallout">
            <a:avLst>
              <a:gd name="adj1" fmla="val -22778"/>
              <a:gd name="adj2" fmla="val 6903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Submit Application button is only active for SOs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5229588" y="1596540"/>
            <a:ext cx="3871407" cy="872456"/>
          </a:xfrm>
          <a:prstGeom prst="wedgeRoundRectCallout">
            <a:avLst>
              <a:gd name="adj1" fmla="val -5716"/>
              <a:gd name="adj2" fmla="val -92113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Must be an eRA SO and a Grants.gov AOR to </a:t>
            </a:r>
            <a:r>
              <a:rPr lang="en-US" sz="2400" dirty="0" smtClean="0">
                <a:solidFill>
                  <a:srgbClr val="002060"/>
                </a:solidFill>
              </a:rPr>
              <a:t>submit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12" name="Picture 11" title="NIH log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87" y="6447588"/>
            <a:ext cx="2118971" cy="3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7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5" y="33938"/>
            <a:ext cx="8229600" cy="799078"/>
          </a:xfrm>
        </p:spPr>
        <p:txBody>
          <a:bodyPr/>
          <a:lstStyle/>
          <a:p>
            <a:pPr algn="ctr"/>
            <a:r>
              <a:rPr lang="en-US" dirty="0"/>
              <a:t>View Submission Status Details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4" name="Picture 2" title="track submission stat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0" y="1443835"/>
            <a:ext cx="8382000" cy="37176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Slide Number Placeholder 2"/>
          <p:cNvSpPr txBox="1">
            <a:spLocks/>
          </p:cNvSpPr>
          <p:nvPr/>
        </p:nvSpPr>
        <p:spPr>
          <a:xfrm>
            <a:off x="5706460" y="5883932"/>
            <a:ext cx="304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41C4CF8-0CB8-428F-9B12-ABF84BEF228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4258660" y="5421969"/>
            <a:ext cx="4419600" cy="750137"/>
          </a:xfrm>
          <a:prstGeom prst="wedgeRoundRectCallout">
            <a:avLst>
              <a:gd name="adj1" fmla="val -14078"/>
              <a:gd name="adj2" fmla="val -11017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Click </a:t>
            </a:r>
            <a:r>
              <a:rPr lang="en-US" sz="2400" b="1" dirty="0" smtClean="0">
                <a:solidFill>
                  <a:srgbClr val="002060"/>
                </a:solidFill>
              </a:rPr>
              <a:t>View Submission Status Details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7" name="Oval 6" title="&quot;&quot;"/>
          <p:cNvSpPr/>
          <p:nvPr/>
        </p:nvSpPr>
        <p:spPr>
          <a:xfrm>
            <a:off x="5597753" y="4659969"/>
            <a:ext cx="1785107" cy="348319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 title="&quot;&quot;"/>
          <p:cNvSpPr/>
          <p:nvPr/>
        </p:nvSpPr>
        <p:spPr>
          <a:xfrm>
            <a:off x="2277459" y="2450169"/>
            <a:ext cx="838201" cy="685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13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5" y="33938"/>
            <a:ext cx="8229600" cy="799078"/>
          </a:xfrm>
        </p:spPr>
        <p:txBody>
          <a:bodyPr/>
          <a:lstStyle/>
          <a:p>
            <a:pPr algn="ctr"/>
            <a:r>
              <a:rPr lang="en-US" dirty="0"/>
              <a:t>Tracking Submission Status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4" name="Picture 2" title="bottom of submission status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7" y="680310"/>
            <a:ext cx="7635250" cy="60441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4877410" y="1611824"/>
            <a:ext cx="3937245" cy="3061590"/>
          </a:xfrm>
          <a:prstGeom prst="wedgeRoundRectCallout">
            <a:avLst>
              <a:gd name="adj1" fmla="val -50339"/>
              <a:gd name="adj2" fmla="val 26416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2060"/>
                </a:solidFill>
              </a:rPr>
              <a:t>Happy path…</a:t>
            </a:r>
            <a:endParaRPr lang="en-US" sz="2400" dirty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ASSIST = </a:t>
            </a:r>
            <a:r>
              <a:rPr lang="en-US" sz="2400" b="1" dirty="0" smtClean="0">
                <a:solidFill>
                  <a:srgbClr val="002060"/>
                </a:solidFill>
              </a:rPr>
              <a:t>Submitted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Grants.gov = </a:t>
            </a:r>
            <a:r>
              <a:rPr lang="en-US" sz="2400" b="1" dirty="0" smtClean="0">
                <a:solidFill>
                  <a:srgbClr val="002060"/>
                </a:solidFill>
              </a:rPr>
              <a:t>Agency Tracking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Number Assigned </a:t>
            </a:r>
            <a:endParaRPr lang="en-US" sz="2400" b="1" dirty="0">
              <a:solidFill>
                <a:srgbClr val="002060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Agency = </a:t>
            </a:r>
            <a:r>
              <a:rPr lang="en-US" sz="2400" b="1" dirty="0" smtClean="0">
                <a:solidFill>
                  <a:srgbClr val="002060"/>
                </a:solidFill>
              </a:rPr>
              <a:t>Processed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4724400" y="5029200"/>
            <a:ext cx="3861045" cy="1524000"/>
          </a:xfrm>
          <a:prstGeom prst="wedgeRoundRectCallout">
            <a:avLst>
              <a:gd name="adj1" fmla="val -86310"/>
              <a:gd name="adj2" fmla="val -33018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Agency Tracking # </a:t>
            </a:r>
            <a:r>
              <a:rPr lang="en-US" sz="2400" dirty="0" smtClean="0">
                <a:solidFill>
                  <a:srgbClr val="002060"/>
                </a:solidFill>
              </a:rPr>
              <a:t>link brings you to the detailed status screen in eRA Commons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7" name="Oval 6" title="&quot;&quot;"/>
          <p:cNvSpPr/>
          <p:nvPr/>
        </p:nvSpPr>
        <p:spPr>
          <a:xfrm>
            <a:off x="2590800" y="2408470"/>
            <a:ext cx="838200" cy="36466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 title="&quot;&quot;"/>
          <p:cNvSpPr/>
          <p:nvPr/>
        </p:nvSpPr>
        <p:spPr>
          <a:xfrm>
            <a:off x="2647507" y="3886200"/>
            <a:ext cx="2229903" cy="4572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 title="&quot;&quot;"/>
          <p:cNvSpPr/>
          <p:nvPr/>
        </p:nvSpPr>
        <p:spPr>
          <a:xfrm>
            <a:off x="2647507" y="5490060"/>
            <a:ext cx="838200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 title="&quot;&quot;"/>
          <p:cNvSpPr/>
          <p:nvPr/>
        </p:nvSpPr>
        <p:spPr>
          <a:xfrm>
            <a:off x="2590800" y="5261460"/>
            <a:ext cx="838200" cy="3048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7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35" y="33938"/>
            <a:ext cx="8229600" cy="799078"/>
          </a:xfrm>
        </p:spPr>
        <p:txBody>
          <a:bodyPr/>
          <a:lstStyle/>
          <a:p>
            <a:pPr algn="ctr"/>
            <a:r>
              <a:rPr lang="en-US" dirty="0" smtClean="0"/>
              <a:t>Viewing Your Application in eRA Commons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" name="Picture 2" title="eRA Commons status detail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763000" cy="541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Oval 4" title="&quot;&quot;"/>
          <p:cNvSpPr/>
          <p:nvPr/>
        </p:nvSpPr>
        <p:spPr>
          <a:xfrm>
            <a:off x="5335524" y="1752600"/>
            <a:ext cx="2665475" cy="1371600"/>
          </a:xfrm>
          <a:prstGeom prst="ellipse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65678" y="2207360"/>
            <a:ext cx="4886560" cy="2574586"/>
          </a:xfrm>
          <a:prstGeom prst="wedgeRoundRectCallout">
            <a:avLst>
              <a:gd name="adj1" fmla="val 56799"/>
              <a:gd name="adj2" fmla="val -49841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rgbClr val="002060"/>
                </a:solidFill>
              </a:rPr>
              <a:t>eApplication</a:t>
            </a:r>
            <a:r>
              <a:rPr lang="en-US" sz="2400" dirty="0" smtClean="0">
                <a:solidFill>
                  <a:srgbClr val="002060"/>
                </a:solidFill>
              </a:rPr>
              <a:t> is the application image reviewers will use so check it carefully.</a:t>
            </a:r>
          </a:p>
          <a:p>
            <a:endParaRPr lang="en-US" sz="1100" dirty="0" smtClean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Also check the </a:t>
            </a:r>
            <a:r>
              <a:rPr lang="en-US" sz="2400" b="1" dirty="0" smtClean="0">
                <a:solidFill>
                  <a:srgbClr val="002060"/>
                </a:solidFill>
              </a:rPr>
              <a:t>Cover Letter </a:t>
            </a:r>
            <a:r>
              <a:rPr lang="en-US" sz="2400" dirty="0" smtClean="0">
                <a:solidFill>
                  <a:srgbClr val="002060"/>
                </a:solidFill>
              </a:rPr>
              <a:t>and </a:t>
            </a:r>
            <a:r>
              <a:rPr lang="en-US" sz="2400" b="1" dirty="0" smtClean="0">
                <a:solidFill>
                  <a:srgbClr val="002060"/>
                </a:solidFill>
              </a:rPr>
              <a:t>Appendices </a:t>
            </a:r>
            <a:r>
              <a:rPr lang="en-US" sz="2400" dirty="0" smtClean="0">
                <a:solidFill>
                  <a:srgbClr val="002060"/>
                </a:solidFill>
              </a:rPr>
              <a:t>which are stored separate from the image.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32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title="View assembled applic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5" y="863600"/>
            <a:ext cx="8897897" cy="5314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35" y="33938"/>
            <a:ext cx="8229600" cy="799078"/>
          </a:xfrm>
        </p:spPr>
        <p:txBody>
          <a:bodyPr/>
          <a:lstStyle/>
          <a:p>
            <a:pPr algn="ctr"/>
            <a:r>
              <a:rPr lang="en-US" dirty="0" smtClean="0"/>
              <a:t>Viewing Your Application in eRA Commons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4877410" y="2818180"/>
            <a:ext cx="3644417" cy="1985165"/>
          </a:xfrm>
          <a:prstGeom prst="wedgeRoundRectCallout">
            <a:avLst>
              <a:gd name="adj1" fmla="val 50129"/>
              <a:gd name="adj2" fmla="val -32610"/>
              <a:gd name="adj3" fmla="val 16667"/>
            </a:avLst>
          </a:prstGeom>
          <a:solidFill>
            <a:srgbClr val="FFCC66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Application images are assembled in a consistent format regardless of the submission option used.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8" name="Picture 7" title="NIH log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87" y="6447588"/>
            <a:ext cx="2118971" cy="3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3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5" y="33938"/>
            <a:ext cx="6244435" cy="799078"/>
          </a:xfrm>
        </p:spPr>
        <p:txBody>
          <a:bodyPr/>
          <a:lstStyle/>
          <a:p>
            <a:pPr algn="ctr"/>
            <a:r>
              <a:rPr lang="en-US" dirty="0" smtClean="0"/>
              <a:t>Letter Home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Picture 3" title="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582">
            <a:off x="-1359164" y="-413044"/>
            <a:ext cx="8135779" cy="749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21209802">
            <a:off x="862622" y="579444"/>
            <a:ext cx="394410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Kristen ITC" panose="03050502040202030202" pitchFamily="66" charset="0"/>
              </a:rPr>
              <a:t>Dear Dad,</a:t>
            </a:r>
          </a:p>
          <a:p>
            <a:endParaRPr lang="en-US" sz="2000" dirty="0">
              <a:latin typeface="Kristen ITC" panose="03050502040202030202" pitchFamily="66" charset="0"/>
            </a:endParaRPr>
          </a:p>
          <a:p>
            <a:r>
              <a:rPr lang="en-US" sz="2000" dirty="0" smtClean="0">
                <a:latin typeface="Kristen ITC" panose="03050502040202030202" pitchFamily="66" charset="0"/>
              </a:rPr>
              <a:t>Can I come </a:t>
            </a:r>
            <a:r>
              <a:rPr lang="en-US" sz="2000" smtClean="0">
                <a:latin typeface="Kristen ITC" panose="03050502040202030202" pitchFamily="66" charset="0"/>
              </a:rPr>
              <a:t>back to Camp  </a:t>
            </a:r>
            <a:r>
              <a:rPr lang="en-US" sz="2000" dirty="0" smtClean="0">
                <a:latin typeface="Kristen ITC" panose="03050502040202030202" pitchFamily="66" charset="0"/>
              </a:rPr>
              <a:t>NIH again next year?</a:t>
            </a:r>
          </a:p>
          <a:p>
            <a:endParaRPr lang="en-US" sz="2000" dirty="0">
              <a:latin typeface="Kristen ITC" panose="03050502040202030202" pitchFamily="66" charset="0"/>
            </a:endParaRPr>
          </a:p>
          <a:p>
            <a:r>
              <a:rPr lang="en-US" sz="2000" dirty="0" smtClean="0">
                <a:latin typeface="Kristen ITC" panose="03050502040202030202" pitchFamily="66" charset="0"/>
              </a:rPr>
              <a:t>Every time a counselor tells us about anything, they always talk about how it is now and how it’s </a:t>
            </a:r>
            <a:r>
              <a:rPr lang="en-US" sz="2000" dirty="0" err="1" smtClean="0">
                <a:latin typeface="Kristen ITC" panose="03050502040202030202" pitchFamily="66" charset="0"/>
              </a:rPr>
              <a:t>gonna</a:t>
            </a:r>
            <a:r>
              <a:rPr lang="en-US" sz="2000" dirty="0" smtClean="0">
                <a:latin typeface="Kristen ITC" panose="03050502040202030202" pitchFamily="66" charset="0"/>
              </a:rPr>
              <a:t> be later.</a:t>
            </a:r>
          </a:p>
          <a:p>
            <a:endParaRPr lang="en-US" sz="2000" dirty="0">
              <a:latin typeface="Kristen ITC" panose="03050502040202030202" pitchFamily="66" charset="0"/>
            </a:endParaRPr>
          </a:p>
          <a:p>
            <a:r>
              <a:rPr lang="en-US" sz="2000" dirty="0" smtClean="0">
                <a:latin typeface="Kristen ITC" panose="03050502040202030202" pitchFamily="66" charset="0"/>
              </a:rPr>
              <a:t>You know how </a:t>
            </a:r>
            <a:r>
              <a:rPr lang="en-US" sz="2000" dirty="0">
                <a:latin typeface="Kristen ITC" panose="03050502040202030202" pitchFamily="66" charset="0"/>
              </a:rPr>
              <a:t>U</a:t>
            </a:r>
            <a:r>
              <a:rPr lang="en-US" sz="2000" dirty="0" smtClean="0">
                <a:latin typeface="Kristen ITC" panose="03050502040202030202" pitchFamily="66" charset="0"/>
              </a:rPr>
              <a:t>ncle Dave always say’s “You can’t step in the same river twice.” That sure is true about grants administration. It seems like the rules just keep changing.</a:t>
            </a:r>
            <a:endParaRPr lang="en-US" sz="2000" dirty="0">
              <a:latin typeface="Kristen ITC" panose="03050502040202030202" pitchFamily="66" charset="0"/>
            </a:endParaRPr>
          </a:p>
          <a:p>
            <a:endParaRPr lang="en-US" sz="2000" dirty="0" smtClean="0">
              <a:latin typeface="Kristen ITC" panose="03050502040202030202" pitchFamily="66" charset="0"/>
            </a:endParaRPr>
          </a:p>
          <a:p>
            <a:r>
              <a:rPr lang="en-US" sz="2000" dirty="0" smtClean="0">
                <a:latin typeface="Kristen ITC" panose="03050502040202030202" pitchFamily="66" charset="0"/>
              </a:rPr>
              <a:t>     Jeff</a:t>
            </a:r>
          </a:p>
          <a:p>
            <a:endParaRPr lang="en-US" dirty="0">
              <a:latin typeface="Kristen ITC" panose="03050502040202030202" pitchFamily="66" charset="0"/>
            </a:endParaRPr>
          </a:p>
        </p:txBody>
      </p:sp>
      <p:pic>
        <p:nvPicPr>
          <p:cNvPr id="3" name="Picture 2" title="stepping stones in river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247">
            <a:off x="4886748" y="2054655"/>
            <a:ext cx="3781045" cy="2835784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10" name="Picture 9" title="NIH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87" y="6447588"/>
            <a:ext cx="2118971" cy="3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1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0605" y="222195"/>
            <a:ext cx="7016195" cy="1143000"/>
          </a:xfrm>
        </p:spPr>
        <p:txBody>
          <a:bodyPr/>
          <a:lstStyle/>
          <a:p>
            <a:pPr algn="l"/>
            <a:r>
              <a:rPr lang="en-US" dirty="0" smtClean="0"/>
              <a:t>Looking Ahead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0605" y="1465457"/>
            <a:ext cx="7016195" cy="4559527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  <a:buSzPts val="3200"/>
            </a:pPr>
            <a:r>
              <a:rPr lang="en-US" sz="2400" dirty="0" smtClean="0"/>
              <a:t>NIH’s “PHS” forms expire at the end of August</a:t>
            </a:r>
          </a:p>
          <a:p>
            <a:pPr lvl="1">
              <a:spcBef>
                <a:spcPts val="1200"/>
              </a:spcBef>
              <a:buSzPts val="3200"/>
            </a:pPr>
            <a:r>
              <a:rPr lang="en-US" sz="2400" dirty="0" smtClean="0"/>
              <a:t>You must continue </a:t>
            </a:r>
            <a:r>
              <a:rPr lang="en-US" sz="2400" dirty="0"/>
              <a:t>to use current forms (FORMS-C</a:t>
            </a:r>
            <a:r>
              <a:rPr lang="en-US" sz="2400" dirty="0" smtClean="0"/>
              <a:t>) until  further notice</a:t>
            </a:r>
            <a:endParaRPr lang="en-US" sz="2400" dirty="0"/>
          </a:p>
          <a:p>
            <a:pPr lvl="1">
              <a:spcBef>
                <a:spcPts val="1200"/>
              </a:spcBef>
              <a:buSzPts val="3200"/>
            </a:pPr>
            <a:r>
              <a:rPr lang="en-US" sz="2400" dirty="0" smtClean="0"/>
              <a:t>Our </a:t>
            </a:r>
            <a:r>
              <a:rPr lang="en-US" sz="2400" dirty="0"/>
              <a:t>policy team is working with </a:t>
            </a:r>
            <a:r>
              <a:rPr lang="en-US" sz="2400" dirty="0" smtClean="0"/>
              <a:t>the Office of Management and Budget (OMB) to obtain approval to update our forms</a:t>
            </a:r>
          </a:p>
          <a:p>
            <a:pPr lvl="1">
              <a:spcBef>
                <a:spcPts val="1200"/>
              </a:spcBef>
              <a:buSzPts val="3200"/>
            </a:pPr>
            <a:r>
              <a:rPr lang="en-US" sz="2400" dirty="0" smtClean="0"/>
              <a:t>We hope to have </a:t>
            </a:r>
            <a:r>
              <a:rPr lang="en-US" sz="2400" dirty="0" smtClean="0"/>
              <a:t>new form packages (FORMS-D) available for due dates on/after May 25, </a:t>
            </a:r>
            <a:r>
              <a:rPr lang="en-US" sz="2400" dirty="0" smtClean="0"/>
              <a:t>2016</a:t>
            </a:r>
          </a:p>
          <a:p>
            <a:pPr lvl="2">
              <a:spcBef>
                <a:spcPts val="1200"/>
              </a:spcBef>
              <a:buSzPts val="3200"/>
            </a:pPr>
            <a:r>
              <a:rPr lang="en-US" sz="2000" dirty="0" smtClean="0"/>
              <a:t>Too soon to confirm schedule</a:t>
            </a:r>
            <a:endParaRPr lang="en-US" sz="2000" dirty="0" smtClean="0"/>
          </a:p>
          <a:p>
            <a:pPr lvl="1">
              <a:spcBef>
                <a:spcPts val="1200"/>
              </a:spcBef>
              <a:buSzPts val="3200"/>
            </a:pPr>
            <a:r>
              <a:rPr lang="en-US" sz="2400" dirty="0" smtClean="0"/>
              <a:t>Keep an eye on the NIH Guide for </a:t>
            </a:r>
            <a:r>
              <a:rPr lang="en-US" sz="2400" dirty="0" smtClean="0"/>
              <a:t>details later </a:t>
            </a:r>
            <a:r>
              <a:rPr lang="en-US" sz="2400" dirty="0" smtClean="0"/>
              <a:t>this </a:t>
            </a:r>
            <a:r>
              <a:rPr lang="en-US" sz="2400" dirty="0" smtClean="0"/>
              <a:t>Fall</a:t>
            </a:r>
          </a:p>
          <a:p>
            <a:pPr lvl="1">
              <a:spcBef>
                <a:spcPts val="1200"/>
              </a:spcBef>
              <a:buSzPts val="3200"/>
            </a:pPr>
            <a:endParaRPr lang="en-US" sz="24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42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5" y="33938"/>
            <a:ext cx="5939025" cy="799078"/>
          </a:xfrm>
        </p:spPr>
        <p:txBody>
          <a:bodyPr/>
          <a:lstStyle/>
          <a:p>
            <a:pPr algn="ctr"/>
            <a:r>
              <a:rPr lang="en-US" dirty="0" smtClean="0"/>
              <a:t>Letter Home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" name="Picture 3" title="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582">
            <a:off x="-1341086" y="-403369"/>
            <a:ext cx="8135779" cy="757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21157036">
            <a:off x="896452" y="604540"/>
            <a:ext cx="4098147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Kristen ITC" panose="03050502040202030202" pitchFamily="66" charset="0"/>
              </a:rPr>
              <a:t>Dear Mom &amp; Dad,</a:t>
            </a:r>
          </a:p>
          <a:p>
            <a:endParaRPr lang="en-US" sz="2000" dirty="0" smtClean="0">
              <a:latin typeface="Kristen ITC" panose="03050502040202030202" pitchFamily="66" charset="0"/>
            </a:endParaRPr>
          </a:p>
          <a:p>
            <a:endParaRPr lang="en-US" sz="1000" dirty="0" smtClean="0">
              <a:latin typeface="Kristen ITC" panose="03050502040202030202" pitchFamily="66" charset="0"/>
            </a:endParaRPr>
          </a:p>
          <a:p>
            <a:r>
              <a:rPr lang="en-US" sz="2000" dirty="0" smtClean="0">
                <a:latin typeface="Kristen ITC" panose="03050502040202030202" pitchFamily="66" charset="0"/>
              </a:rPr>
              <a:t>Camp </a:t>
            </a:r>
            <a:r>
              <a:rPr lang="en-US" sz="2000" dirty="0">
                <a:latin typeface="Kristen ITC" panose="03050502040202030202" pitchFamily="66" charset="0"/>
              </a:rPr>
              <a:t>NIH is </a:t>
            </a:r>
            <a:r>
              <a:rPr lang="en-US" sz="2000" dirty="0" smtClean="0">
                <a:latin typeface="Kristen ITC" panose="03050502040202030202" pitchFamily="66" charset="0"/>
              </a:rPr>
              <a:t>great. I’m learning all sorts of stuff. </a:t>
            </a:r>
          </a:p>
          <a:p>
            <a:endParaRPr lang="en-US" sz="2000" dirty="0">
              <a:latin typeface="Kristen ITC" panose="03050502040202030202" pitchFamily="66" charset="0"/>
            </a:endParaRPr>
          </a:p>
          <a:p>
            <a:r>
              <a:rPr lang="en-US" sz="2000" dirty="0" smtClean="0">
                <a:latin typeface="Kristen ITC" panose="03050502040202030202" pitchFamily="66" charset="0"/>
              </a:rPr>
              <a:t>You’d be surprised </a:t>
            </a:r>
            <a:r>
              <a:rPr lang="en-US" sz="2000" dirty="0" smtClean="0">
                <a:latin typeface="Kristen ITC" panose="03050502040202030202" pitchFamily="66" charset="0"/>
              </a:rPr>
              <a:t>what you have to do </a:t>
            </a:r>
            <a:r>
              <a:rPr lang="en-US" sz="2000" dirty="0" smtClean="0">
                <a:latin typeface="Kristen ITC" panose="03050502040202030202" pitchFamily="66" charset="0"/>
              </a:rPr>
              <a:t>to submit a grant application. We learned how to use this new tool called ASSIST. It makes it A LOT easier, but there is still so much they expect us to know. Ugh!</a:t>
            </a:r>
          </a:p>
          <a:p>
            <a:endParaRPr lang="en-US" sz="1000" dirty="0">
              <a:latin typeface="Kristen ITC" panose="03050502040202030202" pitchFamily="66" charset="0"/>
            </a:endParaRPr>
          </a:p>
          <a:p>
            <a:endParaRPr lang="en-US" sz="1000" dirty="0">
              <a:latin typeface="Kristen ITC" panose="03050502040202030202" pitchFamily="66" charset="0"/>
            </a:endParaRPr>
          </a:p>
          <a:p>
            <a:r>
              <a:rPr lang="en-US" sz="2000" dirty="0" smtClean="0">
                <a:latin typeface="Kristen ITC" panose="03050502040202030202" pitchFamily="66" charset="0"/>
              </a:rPr>
              <a:t>Love,</a:t>
            </a:r>
          </a:p>
          <a:p>
            <a:r>
              <a:rPr lang="en-US" sz="2000" dirty="0">
                <a:latin typeface="Kristen ITC" panose="03050502040202030202" pitchFamily="66" charset="0"/>
              </a:rPr>
              <a:t> </a:t>
            </a:r>
            <a:r>
              <a:rPr lang="en-US" sz="2000" dirty="0" smtClean="0">
                <a:latin typeface="Kristen ITC" panose="03050502040202030202" pitchFamily="66" charset="0"/>
              </a:rPr>
              <a:t>  Claire</a:t>
            </a:r>
          </a:p>
          <a:p>
            <a:endParaRPr lang="en-US" sz="1000" dirty="0" smtClean="0">
              <a:latin typeface="Kristen ITC" panose="03050502040202030202" pitchFamily="66" charset="0"/>
            </a:endParaRPr>
          </a:p>
          <a:p>
            <a:r>
              <a:rPr lang="en-US" sz="1600" dirty="0" smtClean="0">
                <a:latin typeface="Kristen ITC" panose="03050502040202030202" pitchFamily="66" charset="0"/>
              </a:rPr>
              <a:t>P.S. Please send lots of chocolate!</a:t>
            </a:r>
            <a:endParaRPr lang="en-US" sz="1600" dirty="0">
              <a:latin typeface="Kristen ITC" panose="03050502040202030202" pitchFamily="66" charset="0"/>
            </a:endParaRPr>
          </a:p>
        </p:txBody>
      </p:sp>
      <p:pic>
        <p:nvPicPr>
          <p:cNvPr id="3" name="Picture 2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7739">
            <a:off x="4865636" y="2904986"/>
            <a:ext cx="3585636" cy="2414091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7" name="Picture 6" title="NIH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87" y="6447588"/>
            <a:ext cx="2118971" cy="3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7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5" y="33938"/>
            <a:ext cx="8229600" cy="799078"/>
          </a:xfrm>
        </p:spPr>
        <p:txBody>
          <a:bodyPr/>
          <a:lstStyle/>
          <a:p>
            <a:pPr algn="ctr"/>
            <a:r>
              <a:rPr lang="en-US" dirty="0" smtClean="0"/>
              <a:t>Letter Home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Picture 3" title="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582">
            <a:off x="-426459" y="-335146"/>
            <a:ext cx="8135779" cy="741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21209802">
            <a:off x="1813712" y="502497"/>
            <a:ext cx="3944106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Kristen ITC" panose="03050502040202030202" pitchFamily="66" charset="0"/>
              </a:rPr>
              <a:t>Dear Betty,</a:t>
            </a:r>
          </a:p>
          <a:p>
            <a:endParaRPr lang="en-US" sz="2000" dirty="0">
              <a:latin typeface="Kristen ITC" panose="03050502040202030202" pitchFamily="66" charset="0"/>
            </a:endParaRPr>
          </a:p>
          <a:p>
            <a:r>
              <a:rPr lang="en-US" sz="2000" dirty="0" smtClean="0">
                <a:latin typeface="Kristen ITC" panose="03050502040202030202" pitchFamily="66" charset="0"/>
              </a:rPr>
              <a:t>I got to play eRA Commons trivia today. They put us in teams and assigned a counselor to each team. </a:t>
            </a:r>
          </a:p>
          <a:p>
            <a:endParaRPr lang="en-US" sz="2000" dirty="0">
              <a:latin typeface="Kristen ITC" panose="03050502040202030202" pitchFamily="66" charset="0"/>
            </a:endParaRPr>
          </a:p>
          <a:p>
            <a:r>
              <a:rPr lang="en-US" sz="2000" dirty="0" smtClean="0">
                <a:latin typeface="Kristen ITC" panose="03050502040202030202" pitchFamily="66" charset="0"/>
              </a:rPr>
              <a:t>Guess who was on my team - </a:t>
            </a:r>
            <a:r>
              <a:rPr lang="en-US" sz="2000" u="sng" dirty="0" smtClean="0">
                <a:latin typeface="Kristen ITC" panose="03050502040202030202" pitchFamily="66" charset="0"/>
              </a:rPr>
              <a:t>Joe</a:t>
            </a:r>
            <a:r>
              <a:rPr lang="en-US" sz="2000" dirty="0" smtClean="0">
                <a:latin typeface="Kristen ITC" panose="03050502040202030202" pitchFamily="66" charset="0"/>
              </a:rPr>
              <a:t>! He is </a:t>
            </a:r>
            <a:r>
              <a:rPr lang="en-US" sz="2000" dirty="0" err="1" smtClean="0">
                <a:latin typeface="Kristen ITC" panose="03050502040202030202" pitchFamily="66" charset="0"/>
              </a:rPr>
              <a:t>sooooo</a:t>
            </a:r>
            <a:r>
              <a:rPr lang="en-US" sz="2000" dirty="0" smtClean="0">
                <a:latin typeface="Kristen ITC" panose="03050502040202030202" pitchFamily="66" charset="0"/>
              </a:rPr>
              <a:t> cute and funny and he </a:t>
            </a:r>
            <a:r>
              <a:rPr lang="en-US" sz="2000" dirty="0">
                <a:latin typeface="Kristen ITC" panose="03050502040202030202" pitchFamily="66" charset="0"/>
              </a:rPr>
              <a:t>like </a:t>
            </a:r>
            <a:r>
              <a:rPr lang="en-US" sz="2000" dirty="0" smtClean="0">
                <a:latin typeface="Kristen ITC" panose="03050502040202030202" pitchFamily="66" charset="0"/>
              </a:rPr>
              <a:t>knows everything so of course we won. Tracy was really jealous. It was awesome!</a:t>
            </a:r>
          </a:p>
          <a:p>
            <a:endParaRPr lang="en-US" sz="2000" dirty="0">
              <a:latin typeface="Kristen ITC" panose="03050502040202030202" pitchFamily="66" charset="0"/>
            </a:endParaRPr>
          </a:p>
          <a:p>
            <a:r>
              <a:rPr lang="en-US" sz="2000" dirty="0" smtClean="0">
                <a:latin typeface="Kristen ITC" panose="03050502040202030202" pitchFamily="66" charset="0"/>
              </a:rPr>
              <a:t>Having a great time. </a:t>
            </a:r>
            <a:endParaRPr lang="en-US" sz="2000" dirty="0">
              <a:latin typeface="Kristen ITC" panose="03050502040202030202" pitchFamily="66" charset="0"/>
            </a:endParaRPr>
          </a:p>
          <a:p>
            <a:endParaRPr lang="en-US" sz="2000" dirty="0" smtClean="0">
              <a:latin typeface="Kristen ITC" panose="03050502040202030202" pitchFamily="66" charset="0"/>
            </a:endParaRPr>
          </a:p>
          <a:p>
            <a:r>
              <a:rPr lang="en-US" sz="2000" dirty="0" smtClean="0">
                <a:latin typeface="Kristen ITC" panose="03050502040202030202" pitchFamily="66" charset="0"/>
              </a:rPr>
              <a:t> Miss you!</a:t>
            </a:r>
          </a:p>
          <a:p>
            <a:endParaRPr lang="en-US" sz="1000" dirty="0">
              <a:latin typeface="Kristen ITC" panose="03050502040202030202" pitchFamily="66" charset="0"/>
            </a:endParaRPr>
          </a:p>
          <a:p>
            <a:r>
              <a:rPr lang="en-US" sz="2000" dirty="0" smtClean="0">
                <a:latin typeface="Kristen ITC" panose="03050502040202030202" pitchFamily="66" charset="0"/>
              </a:rPr>
              <a:t>    Veronica</a:t>
            </a:r>
          </a:p>
          <a:p>
            <a:endParaRPr lang="en-US" dirty="0">
              <a:latin typeface="Kristen ITC" panose="03050502040202030202" pitchFamily="66" charset="0"/>
            </a:endParaRPr>
          </a:p>
        </p:txBody>
      </p:sp>
      <p:pic>
        <p:nvPicPr>
          <p:cNvPr id="1026" name="Picture 2" title="Jo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7102">
            <a:off x="5683730" y="3931748"/>
            <a:ext cx="2217112" cy="2217112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 title="NIH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87" y="6447588"/>
            <a:ext cx="2118971" cy="3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8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5" y="33938"/>
            <a:ext cx="6091730" cy="799078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Letter Home</a:t>
            </a:r>
            <a:endParaRPr lang="en-US" sz="28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3" title="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582">
            <a:off x="-1431855" y="-335147"/>
            <a:ext cx="8135779" cy="741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1209802">
            <a:off x="808316" y="484119"/>
            <a:ext cx="394410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egoe Print" panose="02000600000000000000" pitchFamily="2" charset="0"/>
              </a:rPr>
              <a:t>Dear mom and dad</a:t>
            </a:r>
            <a:r>
              <a:rPr lang="en-US" dirty="0" smtClean="0">
                <a:latin typeface="Segoe Print" panose="02000600000000000000" pitchFamily="2" charset="0"/>
              </a:rPr>
              <a:t>,</a:t>
            </a:r>
          </a:p>
          <a:p>
            <a:r>
              <a:rPr lang="en-US" dirty="0" smtClean="0">
                <a:latin typeface="Segoe Print" panose="02000600000000000000" pitchFamily="2" charset="0"/>
              </a:rPr>
              <a:t> </a:t>
            </a:r>
            <a:r>
              <a:rPr lang="en-US" sz="300" dirty="0">
                <a:latin typeface="Segoe Print" panose="02000600000000000000" pitchFamily="2" charset="0"/>
              </a:rPr>
              <a:t/>
            </a:r>
            <a:br>
              <a:rPr lang="en-US" sz="300" dirty="0">
                <a:latin typeface="Segoe Print" panose="02000600000000000000" pitchFamily="2" charset="0"/>
              </a:rPr>
            </a:br>
            <a:r>
              <a:rPr lang="en-US" dirty="0">
                <a:latin typeface="Segoe Print" panose="02000600000000000000" pitchFamily="2" charset="0"/>
              </a:rPr>
              <a:t>I am loving this camp so much!!  I don’t want to come home. </a:t>
            </a:r>
            <a:br>
              <a:rPr lang="en-US" dirty="0">
                <a:latin typeface="Segoe Print" panose="02000600000000000000" pitchFamily="2" charset="0"/>
              </a:rPr>
            </a:br>
            <a:r>
              <a:rPr lang="en-US" dirty="0" smtClean="0">
                <a:latin typeface="Segoe Print" panose="02000600000000000000" pitchFamily="2" charset="0"/>
              </a:rPr>
              <a:t>Seriously…this </a:t>
            </a:r>
            <a:r>
              <a:rPr lang="en-US" dirty="0">
                <a:latin typeface="Segoe Print" panose="02000600000000000000" pitchFamily="2" charset="0"/>
              </a:rPr>
              <a:t>is better</a:t>
            </a:r>
            <a:r>
              <a:rPr lang="en-US" dirty="0" smtClean="0">
                <a:latin typeface="Segoe Print" panose="02000600000000000000" pitchFamily="2" charset="0"/>
              </a:rPr>
              <a:t>.</a:t>
            </a:r>
          </a:p>
          <a:p>
            <a:r>
              <a:rPr lang="en-US" sz="1200" dirty="0">
                <a:latin typeface="Segoe Print" panose="02000600000000000000" pitchFamily="2" charset="0"/>
              </a:rPr>
              <a:t/>
            </a:r>
            <a:br>
              <a:rPr lang="en-US" sz="1200" dirty="0">
                <a:latin typeface="Segoe Print" panose="02000600000000000000" pitchFamily="2" charset="0"/>
              </a:rPr>
            </a:br>
            <a:r>
              <a:rPr lang="en-US" dirty="0">
                <a:latin typeface="Segoe Print" panose="02000600000000000000" pitchFamily="2" charset="0"/>
              </a:rPr>
              <a:t>They said I could ask for something called a </a:t>
            </a:r>
            <a:r>
              <a:rPr lang="en-US" dirty="0">
                <a:solidFill>
                  <a:srgbClr val="FF0000"/>
                </a:solidFill>
                <a:latin typeface="Segoe Print" panose="02000600000000000000" pitchFamily="2" charset="0"/>
              </a:rPr>
              <a:t>no cost extension </a:t>
            </a:r>
            <a:r>
              <a:rPr lang="en-US" dirty="0">
                <a:latin typeface="Segoe Print" panose="02000600000000000000" pitchFamily="2" charset="0"/>
              </a:rPr>
              <a:t>– That means it wont cost them anything as long as you provide the basics. </a:t>
            </a:r>
            <a:br>
              <a:rPr lang="en-US" dirty="0">
                <a:latin typeface="Segoe Print" panose="02000600000000000000" pitchFamily="2" charset="0"/>
              </a:rPr>
            </a:br>
            <a:r>
              <a:rPr lang="en-US" dirty="0">
                <a:latin typeface="Segoe Print" panose="02000600000000000000" pitchFamily="2" charset="0"/>
              </a:rPr>
              <a:t>you know, like food, clothes, </a:t>
            </a:r>
            <a:br>
              <a:rPr lang="en-US" dirty="0">
                <a:latin typeface="Segoe Print" panose="02000600000000000000" pitchFamily="2" charset="0"/>
              </a:rPr>
            </a:br>
            <a:r>
              <a:rPr lang="en-US" dirty="0">
                <a:latin typeface="Segoe Print" panose="02000600000000000000" pitchFamily="2" charset="0"/>
              </a:rPr>
              <a:t>bug spray, electricity, water, etc. </a:t>
            </a:r>
            <a:br>
              <a:rPr lang="en-US" dirty="0">
                <a:latin typeface="Segoe Print" panose="02000600000000000000" pitchFamily="2" charset="0"/>
              </a:rPr>
            </a:br>
            <a:r>
              <a:rPr lang="en-US" dirty="0">
                <a:latin typeface="Segoe Print" panose="02000600000000000000" pitchFamily="2" charset="0"/>
              </a:rPr>
              <a:t>So can you send me that stuff</a:t>
            </a:r>
            <a:r>
              <a:rPr lang="en-US" dirty="0" smtClean="0">
                <a:latin typeface="Segoe Print" panose="02000600000000000000" pitchFamily="2" charset="0"/>
              </a:rPr>
              <a:t>?</a:t>
            </a:r>
          </a:p>
          <a:p>
            <a:r>
              <a:rPr lang="en-US" dirty="0" smtClean="0">
                <a:latin typeface="Segoe Print" panose="02000600000000000000" pitchFamily="2" charset="0"/>
              </a:rPr>
              <a:t> </a:t>
            </a:r>
            <a:r>
              <a:rPr lang="en-US" sz="600" dirty="0">
                <a:latin typeface="Segoe Print" panose="02000600000000000000" pitchFamily="2" charset="0"/>
              </a:rPr>
              <a:t/>
            </a:r>
            <a:br>
              <a:rPr lang="en-US" sz="600" dirty="0">
                <a:latin typeface="Segoe Print" panose="02000600000000000000" pitchFamily="2" charset="0"/>
              </a:rPr>
            </a:br>
            <a:r>
              <a:rPr lang="en-US" dirty="0">
                <a:latin typeface="Segoe Print" panose="02000600000000000000" pitchFamily="2" charset="0"/>
              </a:rPr>
              <a:t>Thanks</a:t>
            </a:r>
            <a:br>
              <a:rPr lang="en-US" dirty="0">
                <a:latin typeface="Segoe Print" panose="02000600000000000000" pitchFamily="2" charset="0"/>
              </a:rPr>
            </a:br>
            <a:r>
              <a:rPr lang="en-US" sz="900" dirty="0">
                <a:latin typeface="Segoe Print" panose="02000600000000000000" pitchFamily="2" charset="0"/>
              </a:rPr>
              <a:t/>
            </a:r>
            <a:br>
              <a:rPr lang="en-US" sz="900" dirty="0">
                <a:latin typeface="Segoe Print" panose="02000600000000000000" pitchFamily="2" charset="0"/>
              </a:rPr>
            </a:br>
            <a:r>
              <a:rPr lang="en-US" dirty="0">
                <a:latin typeface="Segoe Print" panose="02000600000000000000" pitchFamily="2" charset="0"/>
              </a:rPr>
              <a:t>I will see you again in 1 to 12 months!</a:t>
            </a:r>
            <a:br>
              <a:rPr lang="en-US" dirty="0">
                <a:latin typeface="Segoe Print" panose="02000600000000000000" pitchFamily="2" charset="0"/>
              </a:rPr>
            </a:br>
            <a:r>
              <a:rPr lang="en-US" sz="900" dirty="0">
                <a:latin typeface="Segoe Print" panose="02000600000000000000" pitchFamily="2" charset="0"/>
              </a:rPr>
              <a:t/>
            </a:r>
            <a:br>
              <a:rPr lang="en-US" sz="900" dirty="0">
                <a:latin typeface="Segoe Print" panose="02000600000000000000" pitchFamily="2" charset="0"/>
              </a:rPr>
            </a:br>
            <a:r>
              <a:rPr lang="en-US" dirty="0">
                <a:latin typeface="Segoe Print" panose="02000600000000000000" pitchFamily="2" charset="0"/>
              </a:rPr>
              <a:t>Love, Billy</a:t>
            </a:r>
            <a:endParaRPr lang="en-US" sz="1600" dirty="0">
              <a:latin typeface="Segoe Print" panose="02000600000000000000" pitchFamily="2" charset="0"/>
            </a:endParaRPr>
          </a:p>
        </p:txBody>
      </p:sp>
      <p:pic>
        <p:nvPicPr>
          <p:cNvPr id="4" name="Picture 3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901">
            <a:off x="4965783" y="1047048"/>
            <a:ext cx="3423842" cy="4262044"/>
          </a:xfrm>
          <a:prstGeom prst="rect">
            <a:avLst/>
          </a:prstGeom>
          <a:ln w="635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title="NIH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87" y="6447588"/>
            <a:ext cx="2118971" cy="3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9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0605" y="222195"/>
            <a:ext cx="7016195" cy="1143000"/>
          </a:xfrm>
        </p:spPr>
        <p:txBody>
          <a:bodyPr/>
          <a:lstStyle/>
          <a:p>
            <a:pPr algn="l"/>
            <a:r>
              <a:rPr lang="en-US" dirty="0" smtClean="0"/>
              <a:t>No Cost Extension (NCE)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0605" y="1465458"/>
            <a:ext cx="7016195" cy="4275740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  <a:buSzPts val="3200"/>
            </a:pPr>
            <a:r>
              <a:rPr lang="en-US" sz="2400" dirty="0"/>
              <a:t>Electronically submit a notification to exercise one-time authority to extend without funds the final budget period of a project period of a grant.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Only SOs can submit the NCE notification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May be submitted no earlier than 90 days before end of project and no later than project end date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Can request extension of 1-12 months, in one-month increments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E-mail notification sent to NIH Grants Management staff when SO processes the extension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5" y="33938"/>
            <a:ext cx="8229600" cy="799078"/>
          </a:xfrm>
        </p:spPr>
        <p:txBody>
          <a:bodyPr/>
          <a:lstStyle/>
          <a:p>
            <a:pPr algn="ctr"/>
            <a:r>
              <a:rPr lang="en-US" dirty="0"/>
              <a:t>Extension link in Status screen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9" name="Picture 6" title="status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135" y="990600"/>
            <a:ext cx="884573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ounded Rectangle 9" title="&quot;&quot;"/>
          <p:cNvSpPr/>
          <p:nvPr/>
        </p:nvSpPr>
        <p:spPr>
          <a:xfrm>
            <a:off x="7239000" y="3962400"/>
            <a:ext cx="685800" cy="3048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title="NIH log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87" y="6447588"/>
            <a:ext cx="2118971" cy="3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8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3317" y="33938"/>
            <a:ext cx="3801155" cy="799077"/>
          </a:xfrm>
        </p:spPr>
        <p:txBody>
          <a:bodyPr/>
          <a:lstStyle/>
          <a:p>
            <a:pPr algn="ctr"/>
            <a:r>
              <a:rPr lang="en-US" dirty="0" smtClean="0"/>
              <a:t>What’s Changing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idx="1"/>
          </p:nvPr>
        </p:nvSpPr>
        <p:spPr>
          <a:xfrm>
            <a:off x="4138385" y="1018802"/>
            <a:ext cx="4862060" cy="193675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Who Recalls This?</a:t>
            </a:r>
          </a:p>
          <a:p>
            <a:pPr lvl="1"/>
            <a:r>
              <a:rPr lang="en-US" sz="1800" dirty="0"/>
              <a:t>Justification for Not Cost Extension</a:t>
            </a:r>
          </a:p>
          <a:p>
            <a:pPr lvl="1"/>
            <a:r>
              <a:rPr lang="en-US" sz="1800" dirty="0"/>
              <a:t>Part of Uniform Guidance Requirements</a:t>
            </a:r>
          </a:p>
          <a:p>
            <a:pPr lvl="1"/>
            <a:r>
              <a:rPr lang="en-US" sz="1800" dirty="0"/>
              <a:t>Text box </a:t>
            </a:r>
            <a:r>
              <a:rPr lang="en-US" sz="1800" dirty="0" smtClean="0"/>
              <a:t>supports  2000 characters</a:t>
            </a:r>
          </a:p>
          <a:p>
            <a:r>
              <a:rPr lang="en-US" sz="2000" dirty="0" smtClean="0"/>
              <a:t>Removed as a new solution is developed</a:t>
            </a:r>
            <a:endParaRPr lang="en-US" sz="2000" dirty="0"/>
          </a:p>
          <a:p>
            <a:endParaRPr lang="en-US" sz="2000" dirty="0"/>
          </a:p>
        </p:txBody>
      </p:sp>
      <p:grpSp>
        <p:nvGrpSpPr>
          <p:cNvPr id="11" name="Group 10" title="nce screen with old justification field"/>
          <p:cNvGrpSpPr/>
          <p:nvPr/>
        </p:nvGrpSpPr>
        <p:grpSpPr>
          <a:xfrm>
            <a:off x="1799241" y="2822466"/>
            <a:ext cx="7048499" cy="3760370"/>
            <a:chOff x="783600" y="2175317"/>
            <a:chExt cx="7788899" cy="4556853"/>
          </a:xfrm>
        </p:grpSpPr>
        <p:pic>
          <p:nvPicPr>
            <p:cNvPr id="12" name="Picture 7" title="&quot;&quot;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676400" y="2175317"/>
              <a:ext cx="6815637" cy="455685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783600" y="3411026"/>
              <a:ext cx="3102599" cy="783230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solidFill>
                    <a:srgbClr val="C00000"/>
                  </a:solidFill>
                </a:rPr>
                <a:t>Choose </a:t>
              </a:r>
              <a:r>
                <a:rPr lang="en-US" kern="0" dirty="0">
                  <a:solidFill>
                    <a:srgbClr val="C00000"/>
                  </a:solidFill>
                </a:rPr>
                <a:t>an extension of 1 to 12 </a:t>
              </a:r>
              <a:r>
                <a:rPr lang="en-US" kern="0" dirty="0" smtClean="0">
                  <a:solidFill>
                    <a:srgbClr val="C00000"/>
                  </a:solidFill>
                </a:rPr>
                <a:t>months.</a:t>
              </a:r>
            </a:p>
          </p:txBody>
        </p:sp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5468575" y="4140652"/>
              <a:ext cx="2456224" cy="783230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solidFill>
                    <a:srgbClr val="C00000"/>
                  </a:solidFill>
                </a:rPr>
                <a:t>Add justification to NCE</a:t>
              </a:r>
            </a:p>
          </p:txBody>
        </p:sp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6762650" y="5181600"/>
              <a:ext cx="1809849" cy="1454570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solidFill>
                    <a:srgbClr val="C00000"/>
                  </a:solidFill>
                </a:rPr>
                <a:t>New calculated project</a:t>
              </a:r>
              <a:r>
                <a:rPr lang="en-US" kern="0" dirty="0">
                  <a:solidFill>
                    <a:srgbClr val="C00000"/>
                  </a:solidFill>
                </a:rPr>
                <a:t> </a:t>
              </a:r>
              <a:r>
                <a:rPr lang="en-US" kern="0" dirty="0" smtClean="0">
                  <a:solidFill>
                    <a:srgbClr val="C00000"/>
                  </a:solidFill>
                </a:rPr>
                <a:t>end date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5084219" y="4923882"/>
              <a:ext cx="384356" cy="57713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895600" y="4183884"/>
              <a:ext cx="457200" cy="115011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5943602" y="5943600"/>
              <a:ext cx="819048" cy="3810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 title="&quot;&quot;"/>
          <p:cNvGrpSpPr/>
          <p:nvPr/>
        </p:nvGrpSpPr>
        <p:grpSpPr>
          <a:xfrm>
            <a:off x="4045720" y="5566870"/>
            <a:ext cx="2816855" cy="443538"/>
            <a:chOff x="4045720" y="5566870"/>
            <a:chExt cx="2816855" cy="443538"/>
          </a:xfrm>
        </p:grpSpPr>
        <p:cxnSp>
          <p:nvCxnSpPr>
            <p:cNvPr id="20" name="Straight Connector 19" title="&quot;&quot;"/>
            <p:cNvCxnSpPr/>
            <p:nvPr/>
          </p:nvCxnSpPr>
          <p:spPr>
            <a:xfrm>
              <a:off x="4114800" y="5566870"/>
              <a:ext cx="2724537" cy="443538"/>
            </a:xfrm>
            <a:prstGeom prst="line">
              <a:avLst/>
            </a:prstGeom>
            <a:ln w="28575"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 title="&quot;&quot;"/>
            <p:cNvCxnSpPr/>
            <p:nvPr/>
          </p:nvCxnSpPr>
          <p:spPr>
            <a:xfrm flipV="1">
              <a:off x="4045720" y="5566870"/>
              <a:ext cx="2816855" cy="443538"/>
            </a:xfrm>
            <a:prstGeom prst="line">
              <a:avLst/>
            </a:prstGeom>
            <a:ln w="28575"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148975" y="833015"/>
            <a:ext cx="33540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Aligning with Uniform Guidance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You will need to provide NCE justification in some manner.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Developers are looking into options that will present the least amount of burden to grantees.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Check box?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Drop menu?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06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FFR Related – Policy Notices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NOT-OD-11-098</a:t>
            </a:r>
          </a:p>
          <a:p>
            <a:pPr lvl="1"/>
            <a:r>
              <a:rPr lang="en-US" dirty="0"/>
              <a:t>Mandating Use of the Commons to Submit No-Cost Extension Notifications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8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5" y="33938"/>
            <a:ext cx="6091730" cy="799078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Letter Home</a:t>
            </a:r>
            <a:endParaRPr lang="en-US" sz="28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4" name="Picture 3" title="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582">
            <a:off x="-1431855" y="-335147"/>
            <a:ext cx="8135779" cy="741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21209802">
            <a:off x="820793" y="805141"/>
            <a:ext cx="394410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egoe Print" panose="02000600000000000000" pitchFamily="2" charset="0"/>
              </a:rPr>
              <a:t>Dear Mom &amp; Dad,</a:t>
            </a:r>
          </a:p>
          <a:p>
            <a:r>
              <a:rPr lang="en-US" dirty="0">
                <a:latin typeface="Segoe Print" panose="02000600000000000000" pitchFamily="2" charset="0"/>
              </a:rPr>
              <a:t> </a:t>
            </a:r>
            <a:br>
              <a:rPr lang="en-US" dirty="0">
                <a:latin typeface="Segoe Print" panose="02000600000000000000" pitchFamily="2" charset="0"/>
              </a:rPr>
            </a:br>
            <a:r>
              <a:rPr lang="en-US" dirty="0">
                <a:latin typeface="Segoe Print" panose="02000600000000000000" pitchFamily="2" charset="0"/>
              </a:rPr>
              <a:t>We learned about a new interface  called FFR. </a:t>
            </a:r>
          </a:p>
          <a:p>
            <a:endParaRPr lang="en-US" dirty="0">
              <a:latin typeface="Segoe Print" panose="02000600000000000000" pitchFamily="2" charset="0"/>
            </a:endParaRPr>
          </a:p>
          <a:p>
            <a:r>
              <a:rPr lang="en-US" dirty="0">
                <a:latin typeface="Segoe Print" panose="02000600000000000000" pitchFamily="2" charset="0"/>
              </a:rPr>
              <a:t>I thought it stood for Friendly Fir Relationship.</a:t>
            </a:r>
          </a:p>
          <a:p>
            <a:endParaRPr lang="en-US" dirty="0">
              <a:latin typeface="Segoe Print" panose="02000600000000000000" pitchFamily="2" charset="0"/>
            </a:endParaRPr>
          </a:p>
          <a:p>
            <a:r>
              <a:rPr lang="en-US" dirty="0">
                <a:latin typeface="Segoe Print" panose="02000600000000000000" pitchFamily="2" charset="0"/>
              </a:rPr>
              <a:t>I was wrong. </a:t>
            </a:r>
            <a:br>
              <a:rPr lang="en-US" dirty="0">
                <a:latin typeface="Segoe Print" panose="02000600000000000000" pitchFamily="2" charset="0"/>
              </a:rPr>
            </a:br>
            <a:r>
              <a:rPr lang="en-US" dirty="0">
                <a:latin typeface="Segoe Print" panose="02000600000000000000" pitchFamily="2" charset="0"/>
              </a:rPr>
              <a:t/>
            </a:r>
            <a:br>
              <a:rPr lang="en-US" dirty="0">
                <a:latin typeface="Segoe Print" panose="02000600000000000000" pitchFamily="2" charset="0"/>
              </a:rPr>
            </a:br>
            <a:r>
              <a:rPr lang="en-US" dirty="0">
                <a:latin typeface="Segoe Print" panose="02000600000000000000" pitchFamily="2" charset="0"/>
              </a:rPr>
              <a:t>Love, Tommy</a:t>
            </a:r>
          </a:p>
          <a:p>
            <a:endParaRPr lang="en-US" dirty="0">
              <a:latin typeface="Segoe Print" panose="02000600000000000000" pitchFamily="2" charset="0"/>
            </a:endParaRPr>
          </a:p>
          <a:p>
            <a:r>
              <a:rPr lang="en-US" sz="1100" dirty="0">
                <a:latin typeface="Segoe Print" panose="02000600000000000000" pitchFamily="2" charset="0"/>
              </a:rPr>
              <a:t>PS: </a:t>
            </a:r>
            <a:r>
              <a:rPr lang="en-US" sz="1100" dirty="0" err="1">
                <a:latin typeface="Segoe Print" panose="02000600000000000000" pitchFamily="2" charset="0"/>
              </a:rPr>
              <a:t>pleasssee</a:t>
            </a:r>
            <a:r>
              <a:rPr lang="en-US" sz="1100" dirty="0">
                <a:latin typeface="Segoe Print" panose="02000600000000000000" pitchFamily="2" charset="0"/>
              </a:rPr>
              <a:t> don’t share this </a:t>
            </a:r>
            <a:r>
              <a:rPr lang="en-US" sz="1100" dirty="0" smtClean="0">
                <a:latin typeface="Segoe Print" panose="02000600000000000000" pitchFamily="2" charset="0"/>
              </a:rPr>
              <a:t>pic</a:t>
            </a:r>
          </a:p>
          <a:p>
            <a:endParaRPr lang="en-US" sz="1100" dirty="0" smtClean="0">
              <a:latin typeface="Segoe Print" panose="02000600000000000000" pitchFamily="2" charset="0"/>
            </a:endParaRPr>
          </a:p>
          <a:p>
            <a:r>
              <a:rPr lang="en-US" sz="1100" dirty="0" smtClean="0">
                <a:latin typeface="Segoe Print" panose="02000600000000000000" pitchFamily="2" charset="0"/>
              </a:rPr>
              <a:t>PSS: Please send goo-gone, I can’t get</a:t>
            </a:r>
          </a:p>
          <a:p>
            <a:r>
              <a:rPr lang="en-US" sz="1100" dirty="0" smtClean="0">
                <a:latin typeface="Segoe Print" panose="02000600000000000000" pitchFamily="2" charset="0"/>
              </a:rPr>
              <a:t>the pine pitch off my legs. Thx</a:t>
            </a:r>
            <a:endParaRPr lang="en-US" sz="1100" dirty="0">
              <a:latin typeface="Segoe Print" panose="02000600000000000000" pitchFamily="2" charset="0"/>
            </a:endParaRPr>
          </a:p>
        </p:txBody>
      </p:sp>
      <p:pic>
        <p:nvPicPr>
          <p:cNvPr id="6" name="Picture 5" title="kids hugging trees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125"/>
                    </a14:imgEffect>
                    <a14:imgEffect>
                      <a14:saturation sat="1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3829">
            <a:off x="4034067" y="2568772"/>
            <a:ext cx="4660968" cy="3482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title="NIH log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87" y="6447588"/>
            <a:ext cx="2118971" cy="3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5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0605" y="222195"/>
            <a:ext cx="7016195" cy="1143000"/>
          </a:xfrm>
        </p:spPr>
        <p:txBody>
          <a:bodyPr/>
          <a:lstStyle/>
          <a:p>
            <a:pPr algn="l"/>
            <a:r>
              <a:rPr lang="en-US" dirty="0" smtClean="0"/>
              <a:t>Federal Financial Report (FFR)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0605" y="1465458"/>
            <a:ext cx="7016195" cy="471223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Allows grantees to electronically submit a statement of expenditures associated with their grant to NIH via eRA </a:t>
            </a:r>
            <a:r>
              <a:rPr lang="en-US" dirty="0" smtClean="0"/>
              <a:t>Commons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FFRs must be submitted in eRA Commons via the FFR/FSR module</a:t>
            </a:r>
          </a:p>
          <a:p>
            <a:pPr lvl="1"/>
            <a:r>
              <a:rPr lang="en-US" dirty="0"/>
              <a:t>Cash transaction data still submitted via Payment Management </a:t>
            </a:r>
            <a:r>
              <a:rPr lang="en-US" dirty="0" smtClean="0"/>
              <a:t>System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FSR role for users who have the authority to view, enter, and submit an FFR on behalf of institution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98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0605" y="222195"/>
            <a:ext cx="7016195" cy="1143000"/>
          </a:xfrm>
        </p:spPr>
        <p:txBody>
          <a:bodyPr/>
          <a:lstStyle/>
          <a:p>
            <a:pPr algn="l"/>
            <a:r>
              <a:rPr lang="en-US" dirty="0" smtClean="0"/>
              <a:t>Federal Financial Report (FFR)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0605" y="1465458"/>
            <a:ext cx="7016195" cy="471223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Annual FFR due </a:t>
            </a:r>
            <a:r>
              <a:rPr lang="en-US" dirty="0" smtClean="0"/>
              <a:t>date for NIH only: </a:t>
            </a:r>
            <a:r>
              <a:rPr lang="en-US" dirty="0"/>
              <a:t>For non-SNAPs, FFR must be submitted within </a:t>
            </a:r>
            <a:r>
              <a:rPr lang="en-US" dirty="0" smtClean="0"/>
              <a:t>120 </a:t>
            </a:r>
            <a:r>
              <a:rPr lang="en-US" dirty="0"/>
              <a:t>days of the calendar quarter in which the budget period </a:t>
            </a:r>
            <a:r>
              <a:rPr lang="en-US" dirty="0" smtClean="0"/>
              <a:t>ends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Final FFR due date: based on the Project Period End Date (PPED):</a:t>
            </a:r>
          </a:p>
          <a:p>
            <a:pPr lvl="1"/>
            <a:r>
              <a:rPr lang="en-US" dirty="0"/>
              <a:t>Pending Status: If the FFR is not submitted and it is within 90 days of the PPED</a:t>
            </a:r>
          </a:p>
          <a:p>
            <a:pPr lvl="1"/>
            <a:r>
              <a:rPr lang="en-US" dirty="0"/>
              <a:t>Due Status: If the FFR is not submitted and it is between the PPED and 90 days past the PPED</a:t>
            </a:r>
          </a:p>
          <a:p>
            <a:pPr lvl="1"/>
            <a:r>
              <a:rPr lang="en-US" dirty="0"/>
              <a:t>Late: If the FFR is not submitted and it is more than 90 days past the PPED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62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5" y="33938"/>
            <a:ext cx="8229600" cy="799078"/>
          </a:xfrm>
        </p:spPr>
        <p:txBody>
          <a:bodyPr/>
          <a:lstStyle/>
          <a:p>
            <a:pPr algn="ctr"/>
            <a:r>
              <a:rPr lang="en-US" dirty="0" smtClean="0"/>
              <a:t>FFR/FSR Screen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4" name="Picture 7" title="FFR Search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7961" y="1291130"/>
            <a:ext cx="7448079" cy="5080193"/>
          </a:xfrm>
          <a:prstGeom prst="rect">
            <a:avLst/>
          </a:prstGeom>
          <a:noFill/>
          <a:ln w="25400" algn="ctr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" name="Rounded Rectangle 4" title="rounded rectangle"/>
          <p:cNvSpPr/>
          <p:nvPr/>
        </p:nvSpPr>
        <p:spPr>
          <a:xfrm>
            <a:off x="3429000" y="2637523"/>
            <a:ext cx="1371600" cy="2286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 title="rounded rectangle"/>
          <p:cNvSpPr/>
          <p:nvPr/>
        </p:nvSpPr>
        <p:spPr>
          <a:xfrm>
            <a:off x="3505200" y="4466323"/>
            <a:ext cx="1477926" cy="3048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 title="rounded rectangle"/>
          <p:cNvSpPr/>
          <p:nvPr/>
        </p:nvSpPr>
        <p:spPr>
          <a:xfrm>
            <a:off x="4648199" y="5761723"/>
            <a:ext cx="662763" cy="3048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title="NIH log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87" y="6447588"/>
            <a:ext cx="2118971" cy="3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9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86642"/>
            <a:ext cx="8229600" cy="799078"/>
          </a:xfrm>
        </p:spPr>
        <p:txBody>
          <a:bodyPr/>
          <a:lstStyle/>
          <a:p>
            <a:pPr algn="ctr"/>
            <a:r>
              <a:rPr lang="en-US" dirty="0" smtClean="0"/>
              <a:t>Application Submission Options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7" name="Group 6" title="&quot;&quot;"/>
          <p:cNvGrpSpPr/>
          <p:nvPr/>
        </p:nvGrpSpPr>
        <p:grpSpPr>
          <a:xfrm>
            <a:off x="2362200" y="5235512"/>
            <a:ext cx="4368755" cy="1193673"/>
            <a:chOff x="2553724" y="4639937"/>
            <a:chExt cx="4368755" cy="1193673"/>
          </a:xfrm>
        </p:grpSpPr>
        <p:sp>
          <p:nvSpPr>
            <p:cNvPr id="8" name="Rounded Rectangle 7"/>
            <p:cNvSpPr/>
            <p:nvPr/>
          </p:nvSpPr>
          <p:spPr>
            <a:xfrm>
              <a:off x="2553724" y="4693303"/>
              <a:ext cx="4368755" cy="1086942"/>
            </a:xfrm>
            <a:prstGeom prst="roundRect">
              <a:avLst/>
            </a:prstGeom>
            <a:solidFill>
              <a:srgbClr val="D9E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 descr="data_center_400_clr_7637.png" title="&quot;&quot;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08865" y="4639937"/>
              <a:ext cx="1981200" cy="1193673"/>
            </a:xfrm>
            <a:prstGeom prst="rect">
              <a:avLst/>
            </a:prstGeom>
          </p:spPr>
        </p:pic>
        <p:pic>
          <p:nvPicPr>
            <p:cNvPr id="10" name="Picture 9" descr="Division of Communication &amp; Outreac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8753" y="4913325"/>
              <a:ext cx="1099725" cy="646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ight Arrow 10" title="&quot;&quot;"/>
          <p:cNvSpPr/>
          <p:nvPr/>
        </p:nvSpPr>
        <p:spPr>
          <a:xfrm rot="5400000">
            <a:off x="4102657" y="4794784"/>
            <a:ext cx="862486" cy="38100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 title="&quot;&quot;"/>
          <p:cNvGrpSpPr/>
          <p:nvPr/>
        </p:nvGrpSpPr>
        <p:grpSpPr>
          <a:xfrm>
            <a:off x="2362200" y="3837765"/>
            <a:ext cx="4368755" cy="1193673"/>
            <a:chOff x="2641645" y="3187873"/>
            <a:chExt cx="4368755" cy="1193673"/>
          </a:xfrm>
        </p:grpSpPr>
        <p:sp>
          <p:nvSpPr>
            <p:cNvPr id="17" name="Rounded Rectangle 16"/>
            <p:cNvSpPr/>
            <p:nvPr/>
          </p:nvSpPr>
          <p:spPr>
            <a:xfrm>
              <a:off x="2641645" y="3187873"/>
              <a:ext cx="4368755" cy="1086942"/>
            </a:xfrm>
            <a:prstGeom prst="roundRect">
              <a:avLst/>
            </a:prstGeom>
            <a:solidFill>
              <a:srgbClr val="D9E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 title="&quot;&quot;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1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95205" y="3187873"/>
              <a:ext cx="1981200" cy="1193673"/>
            </a:xfrm>
            <a:prstGeom prst="rect">
              <a:avLst/>
            </a:prstGeom>
          </p:spPr>
        </p:pic>
        <p:pic>
          <p:nvPicPr>
            <p:cNvPr id="19" name="Picture 18" title="&quot;&quo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8093" y="3399004"/>
              <a:ext cx="2041070" cy="685800"/>
            </a:xfrm>
            <a:prstGeom prst="rect">
              <a:avLst/>
            </a:prstGeom>
          </p:spPr>
        </p:pic>
      </p:grpSp>
      <p:sp>
        <p:nvSpPr>
          <p:cNvPr id="20" name="Right Arrow 19" title="&quot;&quot;"/>
          <p:cNvSpPr/>
          <p:nvPr/>
        </p:nvSpPr>
        <p:spPr>
          <a:xfrm rot="2608610">
            <a:off x="1044883" y="3503678"/>
            <a:ext cx="1765943" cy="38100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Arrow 20" title="&quot;&quot;"/>
          <p:cNvSpPr/>
          <p:nvPr/>
        </p:nvSpPr>
        <p:spPr>
          <a:xfrm rot="5400000">
            <a:off x="4252743" y="3577239"/>
            <a:ext cx="562315" cy="38100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Arrow 21" title="&quot;&quot;"/>
          <p:cNvSpPr/>
          <p:nvPr/>
        </p:nvSpPr>
        <p:spPr>
          <a:xfrm rot="8143858">
            <a:off x="6271276" y="3511197"/>
            <a:ext cx="1698491" cy="38100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 title="&quot;&quot;"/>
          <p:cNvGrpSpPr/>
          <p:nvPr/>
        </p:nvGrpSpPr>
        <p:grpSpPr>
          <a:xfrm>
            <a:off x="6193892" y="1596235"/>
            <a:ext cx="2575342" cy="1909394"/>
            <a:chOff x="6136493" y="1143000"/>
            <a:chExt cx="2575342" cy="1909394"/>
          </a:xfrm>
        </p:grpSpPr>
        <p:sp>
          <p:nvSpPr>
            <p:cNvPr id="24" name="Rounded Rectangle 23"/>
            <p:cNvSpPr/>
            <p:nvPr/>
          </p:nvSpPr>
          <p:spPr>
            <a:xfrm>
              <a:off x="6136493" y="1143000"/>
              <a:ext cx="2569108" cy="1909394"/>
            </a:xfrm>
            <a:prstGeom prst="roundRect">
              <a:avLst/>
            </a:prstGeom>
            <a:solidFill>
              <a:srgbClr val="D9E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6324600" y="1287736"/>
              <a:ext cx="2349858" cy="1615527"/>
              <a:chOff x="4431942" y="2089583"/>
              <a:chExt cx="2349858" cy="1615527"/>
            </a:xfrm>
          </p:grpSpPr>
          <p:pic>
            <p:nvPicPr>
              <p:cNvPr id="27" name="Picture 26" title="&quot;&quot;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1942" y="2089583"/>
                <a:ext cx="2349858" cy="1615527"/>
              </a:xfrm>
              <a:prstGeom prst="rect">
                <a:avLst/>
              </a:prstGeom>
            </p:spPr>
          </p:pic>
          <p:pic>
            <p:nvPicPr>
              <p:cNvPr id="28" name="Picture 4" title="&quot;&quot;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3000" y="2200543"/>
                <a:ext cx="1280016" cy="6968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6257317" y="2683062"/>
              <a:ext cx="2454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2060"/>
                  </a:solidFill>
                </a:rPr>
                <a:t>Downloadable Forms*</a:t>
              </a:r>
              <a:endParaRPr lang="en-US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9" name="Group 28" title="&quot;&quot;"/>
          <p:cNvGrpSpPr/>
          <p:nvPr/>
        </p:nvGrpSpPr>
        <p:grpSpPr>
          <a:xfrm>
            <a:off x="381000" y="1577185"/>
            <a:ext cx="2569108" cy="1909394"/>
            <a:chOff x="3248130" y="1143000"/>
            <a:chExt cx="2569108" cy="1909394"/>
          </a:xfrm>
        </p:grpSpPr>
        <p:sp>
          <p:nvSpPr>
            <p:cNvPr id="30" name="Rounded Rectangle 29"/>
            <p:cNvSpPr/>
            <p:nvPr/>
          </p:nvSpPr>
          <p:spPr>
            <a:xfrm>
              <a:off x="3248130" y="1143000"/>
              <a:ext cx="2569108" cy="1909394"/>
            </a:xfrm>
            <a:prstGeom prst="roundRect">
              <a:avLst/>
            </a:prstGeom>
            <a:solidFill>
              <a:srgbClr val="D9E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444571" y="2664012"/>
              <a:ext cx="2069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2060"/>
                  </a:solidFill>
                </a:rPr>
                <a:t>System-to-System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pic>
          <p:nvPicPr>
            <p:cNvPr id="32" name="Picture 31" descr="laptop_custom_screen_11466.png" title="&quot;&quot;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76149" y="1276768"/>
              <a:ext cx="2515051" cy="1775626"/>
            </a:xfrm>
            <a:prstGeom prst="rect">
              <a:avLst/>
            </a:prstGeom>
          </p:spPr>
        </p:pic>
      </p:grpSp>
      <p:grpSp>
        <p:nvGrpSpPr>
          <p:cNvPr id="33" name="Group 32" title="ASSIST option for submission"/>
          <p:cNvGrpSpPr/>
          <p:nvPr/>
        </p:nvGrpSpPr>
        <p:grpSpPr>
          <a:xfrm>
            <a:off x="3124200" y="1443835"/>
            <a:ext cx="2846654" cy="2165330"/>
            <a:chOff x="3124200" y="1644050"/>
            <a:chExt cx="2846654" cy="2165330"/>
          </a:xfrm>
        </p:grpSpPr>
        <p:sp>
          <p:nvSpPr>
            <p:cNvPr id="34" name="Rounded Rectangle 33"/>
            <p:cNvSpPr/>
            <p:nvPr/>
          </p:nvSpPr>
          <p:spPr>
            <a:xfrm>
              <a:off x="3124200" y="1644050"/>
              <a:ext cx="2846654" cy="2109628"/>
            </a:xfrm>
            <a:prstGeom prst="roundRect">
              <a:avLst/>
            </a:prstGeom>
            <a:solidFill>
              <a:srgbClr val="D9E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991381" y="3401317"/>
              <a:ext cx="1114019" cy="408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2060"/>
                  </a:solidFill>
                </a:rPr>
                <a:t>ASSIST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pic>
          <p:nvPicPr>
            <p:cNvPr id="36" name="Picture 35" descr="computer_monitor_blue_screen_400_clr_3985.png" title="&quot;&quot;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42461" y="1728241"/>
              <a:ext cx="2210133" cy="1911523"/>
            </a:xfrm>
            <a:prstGeom prst="rect">
              <a:avLst/>
            </a:prstGeom>
          </p:spPr>
        </p:pic>
        <p:pic>
          <p:nvPicPr>
            <p:cNvPr id="37" name="Picture 2" title="Monitor with ASSIST screen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5770" y="1872507"/>
              <a:ext cx="1630494" cy="1154127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8" name="TextBox 37"/>
          <p:cNvSpPr txBox="1"/>
          <p:nvPr/>
        </p:nvSpPr>
        <p:spPr>
          <a:xfrm>
            <a:off x="7285968" y="3506129"/>
            <a:ext cx="14398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* Single-project only</a:t>
            </a:r>
            <a:endParaRPr lang="en-US" sz="1100" dirty="0"/>
          </a:p>
        </p:txBody>
      </p:sp>
      <p:pic>
        <p:nvPicPr>
          <p:cNvPr id="40" name="Picture 39" title="NIH logo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87" y="6447588"/>
            <a:ext cx="2118971" cy="3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0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5" y="33938"/>
            <a:ext cx="8229600" cy="799078"/>
          </a:xfrm>
        </p:spPr>
        <p:txBody>
          <a:bodyPr/>
          <a:lstStyle/>
          <a:p>
            <a:pPr algn="ctr"/>
            <a:r>
              <a:rPr lang="en-US" dirty="0" smtClean="0"/>
              <a:t>FFR Search Results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4" name="Picture 9" title="FFR Search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1532989"/>
            <a:ext cx="8610600" cy="41820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4" title="&quot;&quot;"/>
          <p:cNvSpPr>
            <a:spLocks noChangeShapeType="1"/>
          </p:cNvSpPr>
          <p:nvPr/>
        </p:nvSpPr>
        <p:spPr bwMode="auto">
          <a:xfrm flipH="1" flipV="1">
            <a:off x="1019175" y="4731603"/>
            <a:ext cx="381000" cy="5334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42975" y="5112603"/>
            <a:ext cx="7315200" cy="830997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The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Grant Number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 is a hyperlink that will take you to the FFR/FSR form.</a:t>
            </a:r>
          </a:p>
        </p:txBody>
      </p:sp>
    </p:spTree>
    <p:extLst>
      <p:ext uri="{BB962C8B-B14F-4D97-AF65-F5344CB8AC3E}">
        <p14:creationId xmlns:p14="http://schemas.microsoft.com/office/powerpoint/2010/main" val="296077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0605" y="222195"/>
            <a:ext cx="7016195" cy="1143000"/>
          </a:xfrm>
        </p:spPr>
        <p:txBody>
          <a:bodyPr/>
          <a:lstStyle/>
          <a:p>
            <a:pPr algn="l"/>
            <a:r>
              <a:rPr lang="en-US" dirty="0" smtClean="0"/>
              <a:t>FFR Details Screen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0605" y="1465458"/>
            <a:ext cx="7016195" cy="47122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Clicking the hyperlinked grant number opens the FFR Details screen, which displays:</a:t>
            </a:r>
          </a:p>
          <a:p>
            <a:pPr lvl="1"/>
            <a:r>
              <a:rPr lang="en-US" dirty="0"/>
              <a:t>FFR Status:</a:t>
            </a:r>
          </a:p>
          <a:p>
            <a:pPr lvl="2"/>
            <a:r>
              <a:rPr lang="en-US" dirty="0"/>
              <a:t>Received, Accepted, Rejected, In Review, or Revision Pending</a:t>
            </a:r>
          </a:p>
          <a:p>
            <a:pPr lvl="1"/>
            <a:r>
              <a:rPr lang="en-US" dirty="0"/>
              <a:t>Available Actions:</a:t>
            </a:r>
          </a:p>
          <a:p>
            <a:pPr lvl="2"/>
            <a:r>
              <a:rPr lang="en-US" dirty="0"/>
              <a:t>Accepted status: View or Create New</a:t>
            </a:r>
          </a:p>
          <a:p>
            <a:pPr lvl="2"/>
            <a:r>
              <a:rPr lang="en-US" dirty="0"/>
              <a:t>Rejected status: View or Create New</a:t>
            </a:r>
          </a:p>
          <a:p>
            <a:pPr lvl="2"/>
            <a:r>
              <a:rPr lang="en-US" dirty="0"/>
              <a:t>Received status: View or Correct</a:t>
            </a:r>
          </a:p>
          <a:p>
            <a:pPr lvl="2"/>
            <a:r>
              <a:rPr lang="en-US" dirty="0"/>
              <a:t>Revision Pending status: View or Edit</a:t>
            </a:r>
          </a:p>
          <a:p>
            <a:pPr lvl="2"/>
            <a:r>
              <a:rPr lang="en-US" dirty="0"/>
              <a:t>In Review status: View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07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5" y="33938"/>
            <a:ext cx="8229600" cy="799078"/>
          </a:xfrm>
        </p:spPr>
        <p:txBody>
          <a:bodyPr/>
          <a:lstStyle/>
          <a:p>
            <a:pPr algn="ctr"/>
            <a:r>
              <a:rPr lang="en-US" dirty="0" smtClean="0"/>
              <a:t>Completing the FFR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Picture 7" title="FFR Form to complet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833015"/>
            <a:ext cx="5638800" cy="1052616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715000" y="2819400"/>
            <a:ext cx="2971800" cy="1938338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As current year entries are completed, calculations are done automatically.</a:t>
            </a:r>
          </a:p>
        </p:txBody>
      </p:sp>
      <p:pic>
        <p:nvPicPr>
          <p:cNvPr id="9" name="Picture 8" title="NIH log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87" y="6447588"/>
            <a:ext cx="2118971" cy="3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3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5" y="33938"/>
            <a:ext cx="8229600" cy="799078"/>
          </a:xfrm>
        </p:spPr>
        <p:txBody>
          <a:bodyPr/>
          <a:lstStyle/>
          <a:p>
            <a:pPr algn="ctr"/>
            <a:r>
              <a:rPr lang="en-US" dirty="0" smtClean="0"/>
              <a:t>Submitting a </a:t>
            </a:r>
            <a:r>
              <a:rPr lang="en-US" dirty="0"/>
              <a:t>FFR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4" name="Picture 3" title="FFR hit list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72841"/>
            <a:ext cx="8839200" cy="1296987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810000" y="1443835"/>
            <a:ext cx="4972050" cy="830997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Once FFR/FSR is Submitted,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Latest FSR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status changes to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</a:rPr>
              <a:t>Received</a:t>
            </a:r>
          </a:p>
        </p:txBody>
      </p:sp>
      <p:sp>
        <p:nvSpPr>
          <p:cNvPr id="6" name="Line 5" title="&quot;&quot;"/>
          <p:cNvSpPr>
            <a:spLocks noChangeShapeType="1"/>
          </p:cNvSpPr>
          <p:nvPr/>
        </p:nvSpPr>
        <p:spPr bwMode="auto">
          <a:xfrm>
            <a:off x="7696200" y="2274832"/>
            <a:ext cx="685800" cy="785396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143000" y="3501263"/>
            <a:ext cx="6858000" cy="2234458"/>
          </a:xfrm>
          <a:prstGeom prst="rect">
            <a:avLst/>
          </a:prstGeom>
          <a:solidFill>
            <a:srgbClr val="FFFFCC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If a mistake is made on the FFR and the status has changed to 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In Review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, the institution should contact the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NIH OFM staff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and have them reject the FFR/FSR so that revisions can be made.</a:t>
            </a:r>
          </a:p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OFM staff are assigned by NIH Institute/Center (IC). Contact the awarding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</a:rPr>
              <a:t> IC to find out who the OFM staff member is to contact.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Oval 7" title="&quot;&quot;"/>
          <p:cNvSpPr>
            <a:spLocks noChangeArrowheads="1"/>
          </p:cNvSpPr>
          <p:nvPr/>
        </p:nvSpPr>
        <p:spPr bwMode="auto">
          <a:xfrm>
            <a:off x="8229600" y="3060228"/>
            <a:ext cx="685800" cy="304800"/>
          </a:xfrm>
          <a:prstGeom prst="ellips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" name="Picture 9" title="NIH log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87" y="6447588"/>
            <a:ext cx="2118971" cy="3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4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5" y="33938"/>
            <a:ext cx="8229600" cy="799078"/>
          </a:xfrm>
        </p:spPr>
        <p:txBody>
          <a:bodyPr/>
          <a:lstStyle/>
          <a:p>
            <a:pPr algn="ctr"/>
            <a:r>
              <a:rPr lang="en-US" dirty="0" smtClean="0"/>
              <a:t>FFR Changes 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4" name="Picture 3" title="FFR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21" y="2665475"/>
            <a:ext cx="8944024" cy="350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8965" y="985720"/>
            <a:ext cx="8246070" cy="4712232"/>
          </a:xfrm>
        </p:spPr>
        <p:txBody>
          <a:bodyPr>
            <a:normAutofit/>
          </a:bodyPr>
          <a:lstStyle/>
          <a:p>
            <a:r>
              <a:rPr lang="en-US" dirty="0"/>
              <a:t>New design to improve for cleaner look, better readability</a:t>
            </a:r>
          </a:p>
          <a:p>
            <a:r>
              <a:rPr lang="en-US" dirty="0"/>
              <a:t>Still the same functionality!</a:t>
            </a:r>
          </a:p>
        </p:txBody>
      </p:sp>
      <p:pic>
        <p:nvPicPr>
          <p:cNvPr id="7" name="Picture 6" title="NIH log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87" y="6447588"/>
            <a:ext cx="2118971" cy="3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1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5" y="33938"/>
            <a:ext cx="8229600" cy="799078"/>
          </a:xfrm>
        </p:spPr>
        <p:txBody>
          <a:bodyPr/>
          <a:lstStyle/>
          <a:p>
            <a:pPr algn="ctr"/>
            <a:r>
              <a:rPr lang="en-US" dirty="0" smtClean="0"/>
              <a:t>FFR Changes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4" name="Picture 2" title="FFR search results scre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555" y="985720"/>
            <a:ext cx="8855464" cy="50392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97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FFR Related – Policy Notices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/>
              <a:t>NOT-OD-14-103</a:t>
            </a:r>
          </a:p>
          <a:p>
            <a:pPr lvl="1"/>
            <a:r>
              <a:rPr lang="en-US" sz="2000" dirty="0"/>
              <a:t>Revised Timeline for Administrative Changes to NIH Domestic Awards to Transition to Payment Management System Subaccounts </a:t>
            </a:r>
          </a:p>
          <a:p>
            <a:r>
              <a:rPr lang="en-US" sz="2000" dirty="0"/>
              <a:t>NOT-OD-14-093</a:t>
            </a:r>
          </a:p>
          <a:p>
            <a:pPr lvl="1"/>
            <a:r>
              <a:rPr lang="en-US" sz="2000" dirty="0"/>
              <a:t>Administrative Changes to NIH Domestic Awards Transition to Payment Management System Subaccounts </a:t>
            </a:r>
          </a:p>
          <a:p>
            <a:r>
              <a:rPr lang="en-US" sz="2000" dirty="0"/>
              <a:t>NOT-OD-14-084</a:t>
            </a:r>
          </a:p>
          <a:p>
            <a:pPr lvl="1"/>
            <a:r>
              <a:rPr lang="en-US" sz="2000" dirty="0"/>
              <a:t>NIH Updating Grant Closeout Policies and Procedures to Align with New HHS Requirements </a:t>
            </a:r>
          </a:p>
          <a:p>
            <a:r>
              <a:rPr lang="en-US" sz="2000" dirty="0"/>
              <a:t>NOT-OD-13-120</a:t>
            </a:r>
          </a:p>
          <a:p>
            <a:pPr lvl="1"/>
            <a:r>
              <a:rPr lang="en-US" sz="2000" dirty="0"/>
              <a:t>NIH Domestic Awards to Transition to Payment Management System Subaccounts in FY 2014 and FY 2015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8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FFR Related – Policy Notices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NOT-OD-13-112</a:t>
            </a:r>
          </a:p>
          <a:p>
            <a:pPr lvl="1"/>
            <a:r>
              <a:rPr lang="en-US" sz="2000" dirty="0"/>
              <a:t>NIH Domestic Awards to Transition to Payment Management System Subaccounts in FY 2014</a:t>
            </a:r>
          </a:p>
          <a:p>
            <a:r>
              <a:rPr lang="en-US" sz="2000" dirty="0"/>
              <a:t>NOT-OD-13-111</a:t>
            </a:r>
          </a:p>
          <a:p>
            <a:pPr lvl="1"/>
            <a:r>
              <a:rPr lang="en-US" sz="2000" dirty="0"/>
              <a:t>NIH to Transition Payment for Individual Fellowships at Foreign and Federal Sponsoring Institutions, and Awards to Federal Institutions to Payment Management System Subaccounts in FY 2014</a:t>
            </a:r>
          </a:p>
          <a:p>
            <a:r>
              <a:rPr lang="en-US" sz="2000" dirty="0"/>
              <a:t>NOT-OD-13-019</a:t>
            </a:r>
          </a:p>
          <a:p>
            <a:pPr lvl="1"/>
            <a:r>
              <a:rPr lang="en-US" sz="2000" dirty="0"/>
              <a:t>Notice of Changes to Payment Management System Registration Procedures for NIH Foreign Grantees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4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5" y="33938"/>
            <a:ext cx="6091730" cy="799078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Letter Home</a:t>
            </a:r>
            <a:endParaRPr lang="en-US" sz="28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4" name="Picture 3" title="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582">
            <a:off x="-1431855" y="-335147"/>
            <a:ext cx="8135779" cy="741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21209802">
            <a:off x="858172" y="651747"/>
            <a:ext cx="39441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egoe Print" panose="02000600000000000000" pitchFamily="2" charset="0"/>
              </a:rPr>
              <a:t>Dear Mom, </a:t>
            </a:r>
          </a:p>
          <a:p>
            <a:endParaRPr lang="en-US" dirty="0">
              <a:latin typeface="Segoe Print" panose="02000600000000000000" pitchFamily="2" charset="0"/>
            </a:endParaRPr>
          </a:p>
          <a:p>
            <a:r>
              <a:rPr lang="en-US" dirty="0">
                <a:latin typeface="Segoe Print" panose="02000600000000000000" pitchFamily="2" charset="0"/>
              </a:rPr>
              <a:t>Please send me the Netflix password. I can’t remember it.</a:t>
            </a:r>
          </a:p>
          <a:p>
            <a:endParaRPr lang="en-US" dirty="0">
              <a:latin typeface="Segoe Print" panose="02000600000000000000" pitchFamily="2" charset="0"/>
            </a:endParaRPr>
          </a:p>
          <a:p>
            <a:r>
              <a:rPr lang="en-US" dirty="0">
                <a:latin typeface="Segoe Print" panose="02000600000000000000" pitchFamily="2" charset="0"/>
              </a:rPr>
              <a:t>It would be nice to have one password to get me into all my stuff!</a:t>
            </a:r>
          </a:p>
          <a:p>
            <a:endParaRPr lang="en-US" dirty="0">
              <a:latin typeface="Segoe Print" panose="02000600000000000000" pitchFamily="2" charset="0"/>
            </a:endParaRPr>
          </a:p>
          <a:p>
            <a:r>
              <a:rPr lang="en-US" dirty="0">
                <a:latin typeface="Segoe Print" panose="02000600000000000000" pitchFamily="2" charset="0"/>
              </a:rPr>
              <a:t>And send junk food. </a:t>
            </a:r>
          </a:p>
          <a:p>
            <a:r>
              <a:rPr lang="en-US" dirty="0">
                <a:latin typeface="Segoe Print" panose="02000600000000000000" pitchFamily="2" charset="0"/>
              </a:rPr>
              <a:t>Lots of it. ASAP.</a:t>
            </a:r>
          </a:p>
          <a:p>
            <a:endParaRPr lang="en-US" dirty="0">
              <a:latin typeface="Segoe Print" panose="02000600000000000000" pitchFamily="2" charset="0"/>
            </a:endParaRPr>
          </a:p>
          <a:p>
            <a:r>
              <a:rPr lang="en-US" dirty="0" err="1">
                <a:latin typeface="Segoe Print" panose="02000600000000000000" pitchFamily="2" charset="0"/>
              </a:rPr>
              <a:t>Thanx</a:t>
            </a:r>
            <a:endParaRPr lang="en-US" dirty="0">
              <a:latin typeface="Segoe Print" panose="02000600000000000000" pitchFamily="2" charset="0"/>
            </a:endParaRPr>
          </a:p>
          <a:p>
            <a:endParaRPr lang="en-US" dirty="0">
              <a:latin typeface="Segoe Print" panose="02000600000000000000" pitchFamily="2" charset="0"/>
            </a:endParaRPr>
          </a:p>
          <a:p>
            <a:r>
              <a:rPr lang="en-US" dirty="0">
                <a:latin typeface="Segoe Print" panose="02000600000000000000" pitchFamily="2" charset="0"/>
              </a:rPr>
              <a:t>Love you, Brandi </a:t>
            </a:r>
          </a:p>
        </p:txBody>
      </p:sp>
      <p:pic>
        <p:nvPicPr>
          <p:cNvPr id="6" name="Picture 5" title="kid under blanket typing on table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4547">
            <a:off x="4211235" y="2573143"/>
            <a:ext cx="4429979" cy="3348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title="NIH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87" y="6447588"/>
            <a:ext cx="2118971" cy="3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7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0605" y="222195"/>
            <a:ext cx="7016195" cy="1143000"/>
          </a:xfrm>
        </p:spPr>
        <p:txBody>
          <a:bodyPr/>
          <a:lstStyle/>
          <a:p>
            <a:pPr algn="l"/>
            <a:r>
              <a:rPr lang="en-US" dirty="0" smtClean="0"/>
              <a:t>Federated Login</a:t>
            </a:r>
            <a:endParaRPr lang="en-US" dirty="0"/>
          </a:p>
        </p:txBody>
      </p:sp>
      <p:sp>
        <p:nvSpPr>
          <p:cNvPr id="2" name="Rounded Rectangle 1" title="&quot;&quot;"/>
          <p:cNvSpPr/>
          <p:nvPr/>
        </p:nvSpPr>
        <p:spPr>
          <a:xfrm>
            <a:off x="1517900" y="1138425"/>
            <a:ext cx="7286015" cy="4886560"/>
          </a:xfrm>
          <a:prstGeom prst="roundRect">
            <a:avLst>
              <a:gd name="adj" fmla="val 11989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0605" y="1465458"/>
            <a:ext cx="7016195" cy="4275740"/>
          </a:xfrm>
        </p:spPr>
        <p:txBody>
          <a:bodyPr>
            <a:normAutofit/>
          </a:bodyPr>
          <a:lstStyle/>
          <a:p>
            <a:r>
              <a:rPr lang="en-US" sz="2600" dirty="0" smtClean="0"/>
              <a:t>Initiated in October 2014 as a pilot program, the process permits eRA Commons user to authenticate to Commons using the same credentials they use for access to their </a:t>
            </a:r>
            <a:r>
              <a:rPr lang="en-US" sz="2600" smtClean="0"/>
              <a:t>institution’s resources/systems</a:t>
            </a:r>
            <a:r>
              <a:rPr lang="en-US" sz="2600" dirty="0" smtClean="0"/>
              <a:t>.</a:t>
            </a:r>
            <a:endParaRPr lang="en-US" sz="2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5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0605" y="222195"/>
            <a:ext cx="7016195" cy="1143000"/>
          </a:xfrm>
        </p:spPr>
        <p:txBody>
          <a:bodyPr/>
          <a:lstStyle/>
          <a:p>
            <a:pPr algn="l"/>
            <a:r>
              <a:rPr lang="en-US" dirty="0" smtClean="0"/>
              <a:t>ASSIST Support Timeline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0605" y="1443835"/>
            <a:ext cx="7016195" cy="4275740"/>
          </a:xfrm>
        </p:spPr>
        <p:txBody>
          <a:bodyPr/>
          <a:lstStyle/>
          <a:p>
            <a:r>
              <a:rPr lang="en-US" sz="2400" kern="0" dirty="0"/>
              <a:t>Available for all multi-project programs</a:t>
            </a:r>
          </a:p>
          <a:p>
            <a:r>
              <a:rPr lang="en-US" sz="2400" kern="0" dirty="0"/>
              <a:t>Support Expanding to single-project programs in 2015</a:t>
            </a:r>
          </a:p>
          <a:p>
            <a:pPr lvl="1"/>
            <a:r>
              <a:rPr lang="en-US" sz="2000" kern="0" dirty="0"/>
              <a:t>NIH Guide notices </a:t>
            </a:r>
            <a:r>
              <a:rPr lang="en-US" sz="2000" kern="0" dirty="0" smtClean="0"/>
              <a:t>announce </a:t>
            </a:r>
            <a:r>
              <a:rPr lang="en-US" sz="2000" kern="0" dirty="0"/>
              <a:t>ASSIST availability for each set of activity codes once in place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92172" y="6177690"/>
            <a:ext cx="7024430" cy="492436"/>
          </a:xfrm>
          <a:prstGeom prst="rect">
            <a:avLst/>
          </a:prstGeom>
          <a:solidFill>
            <a:srgbClr val="FFFF99"/>
          </a:solidFill>
          <a:ln w="25400">
            <a:solidFill>
              <a:srgbClr val="800080"/>
            </a:solidFill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  <a:cs typeface="Arial" charset="0"/>
              </a:rPr>
              <a:t>Timeline: </a:t>
            </a:r>
          </a:p>
          <a:p>
            <a:pPr algn="ctr"/>
            <a:r>
              <a:rPr lang="en-US" sz="1200" b="1" dirty="0" smtClean="0">
                <a:solidFill>
                  <a:srgbClr val="C00000"/>
                </a:solidFill>
                <a:cs typeface="Arial" charset="0"/>
                <a:hlinkClick r:id="rId4" tooltip="Timeline for single-project ASSIST availability"/>
              </a:rPr>
              <a:t>http</a:t>
            </a:r>
            <a:r>
              <a:rPr lang="en-US" sz="1200" b="1" dirty="0">
                <a:solidFill>
                  <a:srgbClr val="C00000"/>
                </a:solidFill>
                <a:cs typeface="Arial" charset="0"/>
                <a:hlinkClick r:id="rId4" tooltip="Timeline for single-project ASSIST availability"/>
              </a:rPr>
              <a:t>://</a:t>
            </a:r>
            <a:r>
              <a:rPr lang="en-US" sz="1200" b="1" dirty="0" smtClean="0">
                <a:solidFill>
                  <a:srgbClr val="C00000"/>
                </a:solidFill>
                <a:cs typeface="Arial" charset="0"/>
                <a:hlinkClick r:id="rId4" tooltip="Timeline for single-project ASSIST availability"/>
              </a:rPr>
              <a:t>grants.nih.gov/grants/ElectronicReceipt/files/Timeline_for_Single-Project_ASSIST_Support.pdf </a:t>
            </a:r>
            <a:endParaRPr lang="en-US" sz="1200" b="1" dirty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7" name="Content Placeholder 3" descr="G07, G08, G11, G12, G13, G20, R24, U24, S06, S10, S11, S21, S22, SC1, SC2, SC3, UG1, DP1, DP2, DP3, DP4, DP5, UP5, DP7, UG1, X01, X02, UH4, RC1, RC2, RC3, RC4, UC1, UC2, UC3, UC4, C06/UC6&#10;" title="Activity codes supported in December 20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137663"/>
            <a:ext cx="2667000" cy="3733800"/>
          </a:xfrm>
          <a:prstGeom prst="rect">
            <a:avLst/>
          </a:prstGeom>
        </p:spPr>
      </p:pic>
      <p:sp>
        <p:nvSpPr>
          <p:cNvPr id="8" name="TextBox 7" descr="&quot;&quot;" title="&quot;&quot;"/>
          <p:cNvSpPr txBox="1"/>
          <p:nvPr/>
        </p:nvSpPr>
        <p:spPr>
          <a:xfrm>
            <a:off x="7543800" y="5409589"/>
            <a:ext cx="1137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December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2015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9" name="Content Placeholder 3" title="&quot;&quo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1" y="3133115"/>
            <a:ext cx="1981200" cy="3733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61939" y="3818914"/>
            <a:ext cx="13294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Fellowships (Fs)</a:t>
            </a:r>
          </a:p>
          <a:p>
            <a:endParaRPr lang="en-US" dirty="0"/>
          </a:p>
        </p:txBody>
      </p:sp>
      <p:sp>
        <p:nvSpPr>
          <p:cNvPr id="11" name="TextBox 10" title="&quot;&quot;"/>
          <p:cNvSpPr txBox="1"/>
          <p:nvPr/>
        </p:nvSpPr>
        <p:spPr>
          <a:xfrm>
            <a:off x="6017914" y="5419114"/>
            <a:ext cx="1070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October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2015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12" name="Content Placeholder 3" descr="SBIR/STTR (R41, R42, R43, R44, U43, U44)&#10;" title="Activity codes supported in September 20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000" y="3123590"/>
            <a:ext cx="1996409" cy="3733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32961" y="3831014"/>
            <a:ext cx="1342853" cy="1135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SBIR/STTR (R41, R42, R43, R44, SB1, U43, U44, UB1, UT1, UT2)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91951" y="5373719"/>
            <a:ext cx="1160960" cy="536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September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2015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15" name="Content Placeholder 3" descr="Training (Ts &amp; Ds), R18, U18, R25, R33, R21/R33, UH2/UH3, R34, U34, R36, R15, UA5, R13, U13, RF1, UF1, RM1, UM1&#10;" title="Activity codes supported in July 20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410" y="3123590"/>
            <a:ext cx="2514600" cy="3733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114738" y="5409589"/>
            <a:ext cx="1137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July 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2015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39000" y="3747262"/>
            <a:ext cx="1828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C06, DP1</a:t>
            </a:r>
            <a:r>
              <a:rPr lang="en-US" sz="1200" dirty="0"/>
              <a:t>, DP2, DP3, DP4, DP5, G07</a:t>
            </a:r>
            <a:r>
              <a:rPr lang="en-US" sz="1200" dirty="0" smtClean="0"/>
              <a:t>, G08, G11, G12, G13, G20, RC1</a:t>
            </a:r>
            <a:r>
              <a:rPr lang="en-US" sz="1200" dirty="0"/>
              <a:t>, RC2, RC3, RC4, </a:t>
            </a:r>
            <a:r>
              <a:rPr lang="en-US" sz="1200" dirty="0" smtClean="0"/>
              <a:t>S06, S07, </a:t>
            </a:r>
            <a:r>
              <a:rPr lang="en-US" sz="1200" dirty="0"/>
              <a:t>S10, S11, S21, S22, </a:t>
            </a:r>
            <a:r>
              <a:rPr lang="en-US" sz="1200" dirty="0" smtClean="0"/>
              <a:t> SC1, SC2, SC3, </a:t>
            </a:r>
            <a:r>
              <a:rPr lang="en-US" sz="1200" dirty="0"/>
              <a:t>UC1, UC2, UC3, </a:t>
            </a:r>
            <a:r>
              <a:rPr lang="en-US" sz="1200" dirty="0" smtClean="0"/>
              <a:t>UC4, UC6, UG1</a:t>
            </a:r>
            <a:r>
              <a:rPr lang="en-US" sz="1200" dirty="0"/>
              <a:t>, </a:t>
            </a:r>
            <a:r>
              <a:rPr lang="en-US" sz="1200" dirty="0" smtClean="0"/>
              <a:t>UP5, X01, X02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819400" y="3620937"/>
            <a:ext cx="17725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Training (</a:t>
            </a:r>
            <a:r>
              <a:rPr lang="en-US" sz="1200" dirty="0" err="1" smtClean="0"/>
              <a:t>Ts</a:t>
            </a:r>
            <a:r>
              <a:rPr lang="en-US" sz="1200" dirty="0" smtClean="0"/>
              <a:t> &amp; Ds), DP7, K12, R13</a:t>
            </a:r>
            <a:r>
              <a:rPr lang="en-US" sz="1200" dirty="0"/>
              <a:t>, </a:t>
            </a:r>
            <a:r>
              <a:rPr lang="en-US" sz="1200" dirty="0" smtClean="0"/>
              <a:t>R15, R18, </a:t>
            </a:r>
            <a:r>
              <a:rPr lang="en-US" sz="1200" dirty="0"/>
              <a:t>R21/R33, </a:t>
            </a:r>
            <a:r>
              <a:rPr lang="en-US" sz="1200" dirty="0" smtClean="0"/>
              <a:t>R24, R25</a:t>
            </a:r>
            <a:r>
              <a:rPr lang="en-US" sz="1200" dirty="0"/>
              <a:t>, R33, R34, </a:t>
            </a:r>
            <a:r>
              <a:rPr lang="en-US" sz="1200" dirty="0" smtClean="0"/>
              <a:t>R35, R36</a:t>
            </a:r>
            <a:r>
              <a:rPr lang="en-US" sz="1200" dirty="0"/>
              <a:t>, </a:t>
            </a:r>
            <a:r>
              <a:rPr lang="en-US" sz="1200" dirty="0" smtClean="0"/>
              <a:t>R61/R33, RF1</a:t>
            </a:r>
            <a:r>
              <a:rPr lang="en-US" sz="1200" dirty="0"/>
              <a:t>, RM1, </a:t>
            </a:r>
            <a:r>
              <a:rPr lang="en-US" sz="1200" dirty="0" smtClean="0"/>
              <a:t>SI2/R00, U13</a:t>
            </a:r>
            <a:r>
              <a:rPr lang="en-US" sz="1200" dirty="0"/>
              <a:t>, </a:t>
            </a:r>
            <a:r>
              <a:rPr lang="en-US" sz="1200" dirty="0" smtClean="0"/>
              <a:t>U18, U34, U2R, U34</a:t>
            </a:r>
            <a:r>
              <a:rPr lang="en-US" sz="1200" dirty="0"/>
              <a:t>, </a:t>
            </a:r>
            <a:r>
              <a:rPr lang="en-US" sz="1200" dirty="0" smtClean="0"/>
              <a:t>UA5, </a:t>
            </a:r>
            <a:r>
              <a:rPr lang="en-US" sz="1200" dirty="0"/>
              <a:t>UF1, </a:t>
            </a:r>
            <a:r>
              <a:rPr lang="en-US" sz="1200" dirty="0" smtClean="0"/>
              <a:t>UG3/UH3, UH1, UH2, UH2/UH3, UH3, UH4, UM1</a:t>
            </a:r>
          </a:p>
          <a:p>
            <a:endParaRPr lang="en-US" dirty="0"/>
          </a:p>
        </p:txBody>
      </p:sp>
      <p:grpSp>
        <p:nvGrpSpPr>
          <p:cNvPr id="43" name="Group 42" title="&quot;&quot;"/>
          <p:cNvGrpSpPr/>
          <p:nvPr/>
        </p:nvGrpSpPr>
        <p:grpSpPr>
          <a:xfrm>
            <a:off x="1034641" y="3168726"/>
            <a:ext cx="2163014" cy="3643527"/>
            <a:chOff x="3659797" y="1766673"/>
            <a:chExt cx="2163014" cy="3643527"/>
          </a:xfrm>
        </p:grpSpPr>
        <p:pic>
          <p:nvPicPr>
            <p:cNvPr id="44" name="Content Placeholder 3" title="&quot;&quo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9797" y="1766673"/>
              <a:ext cx="2163014" cy="3643527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998413" y="2362200"/>
              <a:ext cx="141178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Calibri" panose="020F0502020204030204" pitchFamily="34" charset="0"/>
                </a:rPr>
                <a:t>R03, R21</a:t>
              </a:r>
            </a:p>
            <a:p>
              <a:endParaRPr lang="en-US" sz="1200" dirty="0">
                <a:latin typeface="Calibri" panose="020F0502020204030204" pitchFamily="34" charset="0"/>
              </a:endParaRPr>
            </a:p>
            <a:p>
              <a:r>
                <a:rPr lang="en-US" sz="1200" dirty="0" smtClean="0">
                  <a:latin typeface="Calibri" panose="020F0502020204030204" pitchFamily="34" charset="0"/>
                </a:rPr>
                <a:t>R01</a:t>
              </a:r>
              <a:r>
                <a:rPr lang="en-US" sz="1200" dirty="0">
                  <a:latin typeface="Calibri" panose="020F0502020204030204" pitchFamily="34" charset="0"/>
                </a:rPr>
                <a:t>, U01, Career Dev (Ks except </a:t>
              </a:r>
              <a:r>
                <a:rPr lang="en-US" sz="1200" dirty="0" smtClean="0">
                  <a:latin typeface="Calibri" panose="020F0502020204030204" pitchFamily="34" charset="0"/>
                </a:rPr>
                <a:t>K12)</a:t>
              </a:r>
            </a:p>
            <a:p>
              <a:r>
                <a:rPr lang="en-US" dirty="0" smtClean="0">
                  <a:latin typeface="Calibri" panose="020F0502020204030204" pitchFamily="34" charset="0"/>
                </a:rPr>
                <a:t> 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038600" y="3962400"/>
              <a:ext cx="11372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</a:rPr>
                <a:t>Jan/April</a:t>
              </a:r>
            </a:p>
            <a:p>
              <a:pPr algn="ctr"/>
              <a:r>
                <a:rPr lang="en-US" sz="1400" dirty="0" smtClean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</a:rPr>
                <a:t>2015</a:t>
              </a:r>
              <a:endPara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8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0605" y="222195"/>
            <a:ext cx="7016195" cy="1143000"/>
          </a:xfrm>
        </p:spPr>
        <p:txBody>
          <a:bodyPr/>
          <a:lstStyle/>
          <a:p>
            <a:pPr algn="l"/>
            <a:r>
              <a:rPr lang="en-US" dirty="0" smtClean="0"/>
              <a:t>Federated Login</a:t>
            </a:r>
            <a:endParaRPr lang="en-US" dirty="0"/>
          </a:p>
        </p:txBody>
      </p:sp>
      <p:sp>
        <p:nvSpPr>
          <p:cNvPr id="2" name="Rounded Rectangle 1" title="&quot;&quot;"/>
          <p:cNvSpPr/>
          <p:nvPr/>
        </p:nvSpPr>
        <p:spPr>
          <a:xfrm>
            <a:off x="1517900" y="1138425"/>
            <a:ext cx="7286015" cy="4886560"/>
          </a:xfrm>
          <a:prstGeom prst="roundRect">
            <a:avLst>
              <a:gd name="adj" fmla="val 11989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0605" y="1465458"/>
            <a:ext cx="7016195" cy="4275740"/>
          </a:xfrm>
        </p:spPr>
        <p:txBody>
          <a:bodyPr>
            <a:normAutofit fontScale="85000" lnSpcReduction="20000"/>
          </a:bodyPr>
          <a:lstStyle/>
          <a:p>
            <a:r>
              <a:rPr lang="en-US" sz="3000" b="1" dirty="0"/>
              <a:t>Expansion of the Federated Login Functionality</a:t>
            </a:r>
            <a:r>
              <a:rPr lang="en-US" sz="3000" dirty="0"/>
              <a:t> 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Federated Login is the ability for users to use their institutional user ID and password to access eRA Commons. 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This functionality has now been expanded to include users with the </a:t>
            </a:r>
            <a:r>
              <a:rPr lang="en-US" sz="2600" b="1" dirty="0">
                <a:solidFill>
                  <a:srgbClr val="FFC000"/>
                </a:solidFill>
              </a:rPr>
              <a:t>ASST role in eRA Commons. 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This option is for organizations currently registered with</a:t>
            </a:r>
            <a:r>
              <a:rPr lang="en-US" sz="2600" dirty="0"/>
              <a:t> </a:t>
            </a:r>
            <a:r>
              <a:rPr lang="en-US" sz="2600" dirty="0" err="1">
                <a:hlinkClick r:id="rId3"/>
              </a:rPr>
              <a:t>InCommon</a:t>
            </a:r>
            <a:r>
              <a:rPr lang="en-US" sz="2600" dirty="0"/>
              <a:t> </a:t>
            </a:r>
            <a:r>
              <a:rPr lang="en-US" sz="2600" dirty="0">
                <a:solidFill>
                  <a:schemeClr val="tx1"/>
                </a:solidFill>
              </a:rPr>
              <a:t>and who work with NIH’s Center for Information Technology (CIT) to establish the relationship between your institution and eRA Commons.  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For more information on the Institution/Organization Log In functionality, review the </a:t>
            </a:r>
            <a:r>
              <a:rPr lang="en-US" sz="2600" dirty="0">
                <a:hlinkClick r:id="rId4"/>
              </a:rPr>
              <a:t>October 17 Commons Release Notes</a:t>
            </a:r>
            <a:r>
              <a:rPr lang="en-US" sz="2600" dirty="0">
                <a:solidFill>
                  <a:schemeClr val="tx1"/>
                </a:solidFill>
              </a:rPr>
              <a:t>, or the </a:t>
            </a:r>
            <a:r>
              <a:rPr lang="en-US" sz="2600" dirty="0">
                <a:hlinkClick r:id="rId5"/>
              </a:rPr>
              <a:t>Commons Online Help System</a:t>
            </a:r>
            <a:r>
              <a:rPr lang="en-US" sz="2600" dirty="0"/>
              <a:t>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41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5" y="33938"/>
            <a:ext cx="6091730" cy="799078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Letter Home</a:t>
            </a:r>
            <a:endParaRPr lang="en-US" sz="28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4" name="Picture 3" title="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582">
            <a:off x="-1431855" y="-335147"/>
            <a:ext cx="8135779" cy="741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21209802">
            <a:off x="843116" y="524356"/>
            <a:ext cx="37479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egoe Print" panose="02000600000000000000" pitchFamily="2" charset="0"/>
              </a:rPr>
              <a:t>Dear Mom &amp; Dad,</a:t>
            </a:r>
          </a:p>
          <a:p>
            <a:r>
              <a:rPr lang="en-US" dirty="0">
                <a:latin typeface="Segoe Print" panose="02000600000000000000" pitchFamily="2" charset="0"/>
              </a:rPr>
              <a:t> </a:t>
            </a:r>
            <a:br>
              <a:rPr lang="en-US" dirty="0">
                <a:latin typeface="Segoe Print" panose="02000600000000000000" pitchFamily="2" charset="0"/>
              </a:rPr>
            </a:br>
            <a:r>
              <a:rPr lang="en-US" dirty="0">
                <a:latin typeface="Segoe Print" panose="02000600000000000000" pitchFamily="2" charset="0"/>
              </a:rPr>
              <a:t>Camp is good. We get 1 hour of tech time each day.</a:t>
            </a:r>
          </a:p>
          <a:p>
            <a:endParaRPr lang="en-US" dirty="0">
              <a:latin typeface="Segoe Print" panose="02000600000000000000" pitchFamily="2" charset="0"/>
            </a:endParaRPr>
          </a:p>
          <a:p>
            <a:r>
              <a:rPr lang="en-US" dirty="0">
                <a:latin typeface="Segoe Print" panose="02000600000000000000" pitchFamily="2" charset="0"/>
              </a:rPr>
              <a:t>With the new eRA Commons mobile friendly design, I was able to check my grant:</a:t>
            </a:r>
          </a:p>
          <a:p>
            <a:endParaRPr lang="en-US" dirty="0">
              <a:latin typeface="Segoe Print" panose="02000600000000000000" pitchFamily="2" charset="0"/>
            </a:endParaRPr>
          </a:p>
          <a:p>
            <a:r>
              <a:rPr lang="en-US" b="1" dirty="0">
                <a:latin typeface="Segoe Print" panose="02000600000000000000" pitchFamily="2" charset="0"/>
              </a:rPr>
              <a:t>“Summer Camp: Getting the Kids Out of the House” </a:t>
            </a:r>
          </a:p>
          <a:p>
            <a:endParaRPr lang="en-US" b="1" dirty="0">
              <a:latin typeface="Segoe Print" panose="02000600000000000000" pitchFamily="2" charset="0"/>
            </a:endParaRPr>
          </a:p>
          <a:p>
            <a:r>
              <a:rPr lang="en-US" dirty="0">
                <a:latin typeface="Segoe Print" panose="02000600000000000000" pitchFamily="2" charset="0"/>
              </a:rPr>
              <a:t>I miss you. Do you miss me? Probably not.</a:t>
            </a:r>
          </a:p>
          <a:p>
            <a:endParaRPr lang="en-US" dirty="0">
              <a:latin typeface="Segoe Print" panose="02000600000000000000" pitchFamily="2" charset="0"/>
            </a:endParaRPr>
          </a:p>
          <a:p>
            <a:r>
              <a:rPr lang="en-US" dirty="0">
                <a:latin typeface="Segoe Print" panose="02000600000000000000" pitchFamily="2" charset="0"/>
              </a:rPr>
              <a:t>Love, Betty</a:t>
            </a:r>
          </a:p>
        </p:txBody>
      </p:sp>
      <p:pic>
        <p:nvPicPr>
          <p:cNvPr id="6" name="Picture 5" title="kids on electronic device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632" y="2970885"/>
            <a:ext cx="4748108" cy="31329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7" title="NIH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87" y="6447588"/>
            <a:ext cx="2118971" cy="3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6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0605" y="222195"/>
            <a:ext cx="7016195" cy="1143000"/>
          </a:xfrm>
        </p:spPr>
        <p:txBody>
          <a:bodyPr/>
          <a:lstStyle/>
          <a:p>
            <a:r>
              <a:rPr lang="en-US" dirty="0"/>
              <a:t>eRA Mobile </a:t>
            </a:r>
            <a:r>
              <a:rPr lang="en-US" dirty="0" smtClean="0"/>
              <a:t>Executive Summary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0605" y="1465458"/>
            <a:ext cx="7016195" cy="4275740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Develop an eRA Mobile Strategy for deployment/use</a:t>
            </a:r>
            <a:endParaRPr lang="en-US" dirty="0"/>
          </a:p>
          <a:p>
            <a:pPr lvl="1"/>
            <a:r>
              <a:rPr lang="en-US" dirty="0" smtClean="0"/>
              <a:t>Develop corresponding policies  for use</a:t>
            </a:r>
          </a:p>
          <a:p>
            <a:pPr lvl="1"/>
            <a:r>
              <a:rPr lang="en-US" dirty="0" smtClean="0"/>
              <a:t>Identify needs based on current mobile traffic</a:t>
            </a:r>
          </a:p>
          <a:p>
            <a:pPr lvl="1"/>
            <a:r>
              <a:rPr lang="en-US" dirty="0" smtClean="0"/>
              <a:t>Focus on a mobile capable website vs. a traditional platform specific application</a:t>
            </a:r>
          </a:p>
          <a:p>
            <a:pPr lvl="1"/>
            <a:r>
              <a:rPr lang="en-US" dirty="0" smtClean="0"/>
              <a:t>Get feedback and customer input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7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0605" y="222195"/>
            <a:ext cx="7016195" cy="1143000"/>
          </a:xfrm>
        </p:spPr>
        <p:txBody>
          <a:bodyPr/>
          <a:lstStyle/>
          <a:p>
            <a:r>
              <a:rPr lang="en-US" dirty="0"/>
              <a:t>eRA Mobile Development Initiative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0605" y="1465458"/>
            <a:ext cx="7016195" cy="42757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purpose of this initiative is to: </a:t>
            </a:r>
          </a:p>
          <a:p>
            <a:pPr lvl="1"/>
            <a:r>
              <a:rPr lang="en-US" dirty="0"/>
              <a:t>better support a diverse user community</a:t>
            </a:r>
          </a:p>
          <a:p>
            <a:pPr lvl="1"/>
            <a:r>
              <a:rPr lang="en-US" dirty="0"/>
              <a:t>ensure that eRA provides efficient solutions for mobile platforms </a:t>
            </a:r>
          </a:p>
          <a:p>
            <a:pPr lvl="1"/>
            <a:r>
              <a:rPr lang="en-US" dirty="0"/>
              <a:t>ensure a good end user experience while using variety of the </a:t>
            </a:r>
            <a:r>
              <a:rPr lang="en-US" dirty="0" smtClean="0"/>
              <a:t>devices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4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0605" y="222195"/>
            <a:ext cx="7016195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Understand eRA mobile stakeholders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0605" y="1465458"/>
            <a:ext cx="7016195" cy="42757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Focus on eRA customers (internal &amp; external) mobile </a:t>
            </a:r>
            <a:r>
              <a:rPr lang="en-US" dirty="0" smtClean="0"/>
              <a:t>requirements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Mobile delivery requires new skills - </a:t>
            </a:r>
          </a:p>
          <a:p>
            <a:pPr lvl="1"/>
            <a:r>
              <a:rPr lang="en-US" dirty="0"/>
              <a:t>new  mindsets, new architectures, and new approaches to </a:t>
            </a:r>
            <a:r>
              <a:rPr lang="en-US" dirty="0" smtClean="0"/>
              <a:t>problem-solving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Human factors analysis is important – mobile interaction and navigation (touch, swipe) critical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6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436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2013-2014 Statistics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670605" y="3734409"/>
            <a:ext cx="7016195" cy="2848953"/>
          </a:xfrm>
        </p:spPr>
        <p:txBody>
          <a:bodyPr/>
          <a:lstStyle/>
          <a:p>
            <a:pPr lvl="0"/>
            <a:r>
              <a:rPr lang="en-US" sz="3200" b="1" i="1" u="sng" dirty="0"/>
              <a:t>8 Commons pages </a:t>
            </a:r>
            <a:endParaRPr lang="en-US" sz="3200" dirty="0"/>
          </a:p>
          <a:p>
            <a:pPr lvl="1"/>
            <a:r>
              <a:rPr lang="en-US" sz="2400" dirty="0"/>
              <a:t>2013 statistics</a:t>
            </a:r>
          </a:p>
          <a:p>
            <a:pPr lvl="2"/>
            <a:r>
              <a:rPr lang="en-US" dirty="0"/>
              <a:t>85% of mobile traffic</a:t>
            </a:r>
          </a:p>
          <a:p>
            <a:pPr lvl="2"/>
            <a:r>
              <a:rPr lang="en-US" dirty="0"/>
              <a:t>40% of overall external traffic</a:t>
            </a:r>
          </a:p>
          <a:p>
            <a:pPr lvl="1"/>
            <a:r>
              <a:rPr lang="en-US" sz="2400" dirty="0"/>
              <a:t>2014 update – less than 1% change</a:t>
            </a:r>
          </a:p>
          <a:p>
            <a:endParaRPr lang="en-US" dirty="0"/>
          </a:p>
        </p:txBody>
      </p:sp>
      <p:grpSp>
        <p:nvGrpSpPr>
          <p:cNvPr id="7" name="Group 6" title="mobile traffic 2% of overall traffic"/>
          <p:cNvGrpSpPr/>
          <p:nvPr/>
        </p:nvGrpSpPr>
        <p:grpSpPr>
          <a:xfrm>
            <a:off x="480438" y="2271599"/>
            <a:ext cx="8229600" cy="1216800"/>
            <a:chOff x="0" y="0"/>
            <a:chExt cx="8229600" cy="1216800"/>
          </a:xfrm>
        </p:grpSpPr>
        <p:sp>
          <p:nvSpPr>
            <p:cNvPr id="8" name="Rounded Rectangle 7"/>
            <p:cNvSpPr/>
            <p:nvPr/>
          </p:nvSpPr>
          <p:spPr>
            <a:xfrm>
              <a:off x="0" y="0"/>
              <a:ext cx="8229600" cy="12168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59399" y="59399"/>
              <a:ext cx="8110802" cy="10980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l" defTabSz="1600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kern="1200" dirty="0" smtClean="0"/>
                <a:t>Mobile traffic 2% of overall traffic</a:t>
              </a:r>
              <a:endParaRPr lang="en-US" sz="3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74475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0605" y="222195"/>
            <a:ext cx="7016195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Commons Mobile Prototype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0605" y="1465458"/>
            <a:ext cx="7016195" cy="4275740"/>
          </a:xfrm>
        </p:spPr>
        <p:txBody>
          <a:bodyPr>
            <a:normAutofit/>
          </a:bodyPr>
          <a:lstStyle/>
          <a:p>
            <a:r>
              <a:rPr lang="en-US" dirty="0"/>
              <a:t>Track the status of their grant applications through the submission process</a:t>
            </a:r>
          </a:p>
          <a:p>
            <a:pPr lvl="1"/>
            <a:r>
              <a:rPr lang="en-US" dirty="0"/>
              <a:t>View Basic Info:</a:t>
            </a:r>
          </a:p>
          <a:p>
            <a:pPr lvl="2"/>
            <a:r>
              <a:rPr lang="en-US" dirty="0"/>
              <a:t>Status</a:t>
            </a:r>
          </a:p>
          <a:p>
            <a:pPr lvl="2"/>
            <a:r>
              <a:rPr lang="en-US" dirty="0"/>
              <a:t>Score/percentile</a:t>
            </a:r>
          </a:p>
          <a:p>
            <a:pPr lvl="2"/>
            <a:r>
              <a:rPr lang="en-US" dirty="0"/>
              <a:t>SRG</a:t>
            </a:r>
          </a:p>
          <a:p>
            <a:pPr lvl="1"/>
            <a:r>
              <a:rPr lang="en-US" dirty="0"/>
              <a:t>View grant image</a:t>
            </a:r>
          </a:p>
          <a:p>
            <a:pPr lvl="1"/>
            <a:r>
              <a:rPr lang="en-US" dirty="0"/>
              <a:t>View summary statements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5" y="33938"/>
            <a:ext cx="6091730" cy="799078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Letter Home</a:t>
            </a:r>
            <a:endParaRPr lang="en-US" sz="28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7" name="Picture 3" title="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582">
            <a:off x="-1530254" y="-335147"/>
            <a:ext cx="8135779" cy="741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21209802">
            <a:off x="755865" y="554273"/>
            <a:ext cx="374795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egoe Print" panose="02000600000000000000" pitchFamily="2" charset="0"/>
              </a:rPr>
              <a:t>Dear </a:t>
            </a:r>
            <a:r>
              <a:rPr lang="en-US" sz="2000" dirty="0" smtClean="0">
                <a:latin typeface="Segoe Print" panose="02000600000000000000" pitchFamily="2" charset="0"/>
              </a:rPr>
              <a:t>Mom,</a:t>
            </a:r>
            <a:endParaRPr lang="en-US" sz="2000" dirty="0">
              <a:latin typeface="Segoe Print" panose="02000600000000000000" pitchFamily="2" charset="0"/>
            </a:endParaRPr>
          </a:p>
          <a:p>
            <a:r>
              <a:rPr lang="en-US" sz="2000" dirty="0">
                <a:latin typeface="Segoe Print" panose="02000600000000000000" pitchFamily="2" charset="0"/>
              </a:rPr>
              <a:t> </a:t>
            </a:r>
            <a:br>
              <a:rPr lang="en-US" sz="2000" dirty="0">
                <a:latin typeface="Segoe Print" panose="02000600000000000000" pitchFamily="2" charset="0"/>
              </a:rPr>
            </a:br>
            <a:r>
              <a:rPr lang="en-US" sz="2000" dirty="0" smtClean="0">
                <a:latin typeface="Segoe Print" panose="02000600000000000000" pitchFamily="2" charset="0"/>
              </a:rPr>
              <a:t>Guess what?!</a:t>
            </a:r>
            <a:endParaRPr lang="en-US" sz="2000" dirty="0">
              <a:latin typeface="Segoe Print" panose="02000600000000000000" pitchFamily="2" charset="0"/>
            </a:endParaRPr>
          </a:p>
          <a:p>
            <a:endParaRPr lang="en-US" sz="2000" dirty="0">
              <a:latin typeface="Segoe Print" panose="02000600000000000000" pitchFamily="2" charset="0"/>
            </a:endParaRPr>
          </a:p>
          <a:p>
            <a:r>
              <a:rPr lang="en-US" sz="2000" dirty="0" smtClean="0">
                <a:latin typeface="Segoe Print" panose="02000600000000000000" pitchFamily="2" charset="0"/>
              </a:rPr>
              <a:t>The counselors made me an Assistant!   It means I get to help with all kinds of important stuff.</a:t>
            </a:r>
            <a:endParaRPr lang="en-US" sz="2000" dirty="0">
              <a:latin typeface="Segoe Print" panose="02000600000000000000" pitchFamily="2" charset="0"/>
            </a:endParaRPr>
          </a:p>
          <a:p>
            <a:endParaRPr lang="en-US" sz="2000" dirty="0">
              <a:latin typeface="Segoe Print" panose="02000600000000000000" pitchFamily="2" charset="0"/>
            </a:endParaRPr>
          </a:p>
          <a:p>
            <a:r>
              <a:rPr lang="en-US" sz="2000" dirty="0" smtClean="0">
                <a:latin typeface="Segoe Print" panose="02000600000000000000" pitchFamily="2" charset="0"/>
              </a:rPr>
              <a:t>But it does kind of remind me of the way Dad calls us his “minions” when we help him with yard work… </a:t>
            </a:r>
          </a:p>
          <a:p>
            <a:endParaRPr lang="en-US" sz="2000" dirty="0">
              <a:latin typeface="Segoe Print" panose="02000600000000000000" pitchFamily="2" charset="0"/>
            </a:endParaRPr>
          </a:p>
          <a:p>
            <a:r>
              <a:rPr lang="en-US" sz="2000" dirty="0" smtClean="0">
                <a:latin typeface="Segoe Print" panose="02000600000000000000" pitchFamily="2" charset="0"/>
              </a:rPr>
              <a:t>Only here they call it delegations.</a:t>
            </a:r>
          </a:p>
          <a:p>
            <a:endParaRPr lang="en-US" sz="2000" dirty="0">
              <a:latin typeface="Segoe Print" panose="02000600000000000000" pitchFamily="2" charset="0"/>
            </a:endParaRPr>
          </a:p>
          <a:p>
            <a:r>
              <a:rPr lang="en-US" sz="2000" dirty="0" smtClean="0">
                <a:latin typeface="Segoe Print" panose="02000600000000000000" pitchFamily="2" charset="0"/>
              </a:rPr>
              <a:t>With Love, Phil </a:t>
            </a:r>
            <a:endParaRPr lang="en-US" sz="2000" dirty="0">
              <a:latin typeface="Segoe Print" panose="02000600000000000000" pitchFamily="2" charset="0"/>
            </a:endParaRPr>
          </a:p>
        </p:txBody>
      </p:sp>
      <p:pic>
        <p:nvPicPr>
          <p:cNvPr id="3" name="Picture 2" title="&quot;&quo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6744">
            <a:off x="4655043" y="2447392"/>
            <a:ext cx="4200797" cy="26027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 title="&quot;&quo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3917">
            <a:off x="3899915" y="4967280"/>
            <a:ext cx="668986" cy="1078248"/>
          </a:xfrm>
          <a:prstGeom prst="rect">
            <a:avLst/>
          </a:prstGeom>
        </p:spPr>
      </p:pic>
      <p:pic>
        <p:nvPicPr>
          <p:cNvPr id="10" name="Picture 9" title="NIH log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87" y="6447588"/>
            <a:ext cx="2118971" cy="3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7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0605" y="222195"/>
            <a:ext cx="7016195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Delegations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0605" y="1465457"/>
            <a:ext cx="7016195" cy="4864937"/>
          </a:xfrm>
        </p:spPr>
        <p:txBody>
          <a:bodyPr>
            <a:normAutofit/>
          </a:bodyPr>
          <a:lstStyle/>
          <a:p>
            <a:r>
              <a:rPr lang="en-US" dirty="0" smtClean="0"/>
              <a:t>eRA Commons allows users to give other permission to do specific actions on their behalf.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3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0605" y="222195"/>
            <a:ext cx="7016195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Delegations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0605" y="1465457"/>
            <a:ext cx="7016195" cy="4864937"/>
          </a:xfrm>
        </p:spPr>
        <p:txBody>
          <a:bodyPr>
            <a:normAutofit/>
          </a:bodyPr>
          <a:lstStyle/>
          <a:p>
            <a:r>
              <a:rPr lang="en-US" dirty="0" smtClean="0"/>
              <a:t>PPF</a:t>
            </a:r>
          </a:p>
          <a:p>
            <a:pPr lvl="1"/>
            <a:r>
              <a:rPr lang="en-US" dirty="0"/>
              <a:t>Any user can delegate to any other user at their institution the ability to edit their Personal Profile information</a:t>
            </a:r>
            <a:endParaRPr lang="en-US" dirty="0" smtClean="0"/>
          </a:p>
          <a:p>
            <a:r>
              <a:rPr lang="en-US" dirty="0"/>
              <a:t>Status </a:t>
            </a:r>
            <a:endParaRPr lang="en-US" dirty="0" smtClean="0"/>
          </a:p>
          <a:p>
            <a:pPr lvl="1"/>
            <a:r>
              <a:rPr lang="en-US" dirty="0" smtClean="0"/>
              <a:t>Any PI can delegate the </a:t>
            </a:r>
            <a:r>
              <a:rPr lang="en-US" dirty="0"/>
              <a:t>ability to check for application errors/warnings and to view </a:t>
            </a:r>
            <a:r>
              <a:rPr lang="en-US" dirty="0" smtClean="0"/>
              <a:t>the PI’s </a:t>
            </a:r>
            <a:r>
              <a:rPr lang="en-US" dirty="0"/>
              <a:t>assembled application </a:t>
            </a:r>
            <a:r>
              <a:rPr lang="en-US" dirty="0" smtClean="0"/>
              <a:t>image</a:t>
            </a:r>
          </a:p>
          <a:p>
            <a:pPr lvl="2"/>
            <a:r>
              <a:rPr lang="en-US" dirty="0" smtClean="0"/>
              <a:t>Ability </a:t>
            </a:r>
            <a:r>
              <a:rPr lang="en-US" dirty="0"/>
              <a:t>to view application summary statements and scores is specifically withheld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94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0605" y="222195"/>
            <a:ext cx="7016195" cy="1143000"/>
          </a:xfrm>
        </p:spPr>
        <p:txBody>
          <a:bodyPr/>
          <a:lstStyle/>
          <a:p>
            <a:pPr algn="l"/>
            <a:r>
              <a:rPr lang="en-US" dirty="0" smtClean="0"/>
              <a:t>ASSIST Features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0605" y="1465458"/>
            <a:ext cx="7016195" cy="4275740"/>
          </a:xfrm>
        </p:spPr>
        <p:txBody>
          <a:bodyPr/>
          <a:lstStyle/>
          <a:p>
            <a:r>
              <a:rPr lang="en-US" sz="2400" kern="0" dirty="0"/>
              <a:t>Secure web-based data entry</a:t>
            </a:r>
          </a:p>
          <a:p>
            <a:r>
              <a:rPr lang="en-US" sz="2400" kern="0" dirty="0"/>
              <a:t>Collaboration of multiple users</a:t>
            </a:r>
          </a:p>
          <a:p>
            <a:r>
              <a:rPr lang="en-US" sz="2400" kern="0" dirty="0"/>
              <a:t>Pre-submission validation of NIH and key Grants.gov business rules</a:t>
            </a:r>
          </a:p>
          <a:p>
            <a:r>
              <a:rPr lang="en-US" sz="2400" kern="0" dirty="0"/>
              <a:t>Pre-population of data from eRA Commons profiles</a:t>
            </a:r>
          </a:p>
          <a:p>
            <a:r>
              <a:rPr lang="en-US" sz="2400" kern="0" dirty="0"/>
              <a:t>Pre-submission print/preview of application in NIH format</a:t>
            </a:r>
          </a:p>
          <a:p>
            <a:r>
              <a:rPr lang="en-US" sz="2400" kern="0" dirty="0"/>
              <a:t>Submission status tracking for both Grants.gov and eRA Commons within a single system</a:t>
            </a:r>
          </a:p>
          <a:p>
            <a:r>
              <a:rPr lang="en-US" sz="2400" kern="0" dirty="0"/>
              <a:t>And more (see NOT-OD-15-044) </a:t>
            </a:r>
            <a:endParaRPr lang="en-US" sz="2000" kern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0605" y="222195"/>
            <a:ext cx="7016195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Delegations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0605" y="1465457"/>
            <a:ext cx="7016195" cy="4864937"/>
          </a:xfrm>
        </p:spPr>
        <p:txBody>
          <a:bodyPr>
            <a:normAutofit/>
          </a:bodyPr>
          <a:lstStyle/>
          <a:p>
            <a:r>
              <a:rPr lang="en-US" dirty="0"/>
              <a:t>Progress Report </a:t>
            </a:r>
            <a:endParaRPr lang="en-US" dirty="0" smtClean="0"/>
          </a:p>
          <a:p>
            <a:pPr lvl="1"/>
            <a:r>
              <a:rPr lang="en-US" dirty="0"/>
              <a:t>Any SO or a PI can delegate </a:t>
            </a:r>
            <a:r>
              <a:rPr lang="en-US" dirty="0" smtClean="0"/>
              <a:t>the </a:t>
            </a:r>
            <a:r>
              <a:rPr lang="en-US" dirty="0"/>
              <a:t>ability to complete progress report information for the PI’s grants </a:t>
            </a:r>
            <a:endParaRPr lang="en-US" dirty="0" smtClean="0"/>
          </a:p>
          <a:p>
            <a:pPr lvl="2"/>
            <a:r>
              <a:rPr lang="en-US" dirty="0" smtClean="0"/>
              <a:t>Remember</a:t>
            </a:r>
            <a:r>
              <a:rPr lang="en-US" dirty="0"/>
              <a:t>: SOs register assistants in Commons</a:t>
            </a:r>
          </a:p>
          <a:p>
            <a:pPr lvl="2"/>
            <a:r>
              <a:rPr lang="en-US" dirty="0"/>
              <a:t>Ability to Route and Submit is specifically withheld </a:t>
            </a:r>
          </a:p>
          <a:p>
            <a:pPr lvl="2"/>
            <a:r>
              <a:rPr lang="en-US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This now includes the ability to update inclusion data for Progress Reports and in the Inclusion Management </a:t>
            </a:r>
            <a:r>
              <a:rPr lang="en-US" dirty="0" smtClean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System (IMS)</a:t>
            </a:r>
            <a:endParaRPr lang="en-US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0605" y="222195"/>
            <a:ext cx="7016195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Delegations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0605" y="1465457"/>
            <a:ext cx="7016195" cy="48649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Submit </a:t>
            </a:r>
            <a:endParaRPr lang="en-US" dirty="0" smtClean="0"/>
          </a:p>
          <a:p>
            <a:pPr lvl="1"/>
            <a:r>
              <a:rPr lang="en-US" dirty="0" smtClean="0"/>
              <a:t>SOs </a:t>
            </a:r>
            <a:r>
              <a:rPr lang="en-US" dirty="0"/>
              <a:t>and BOs can delegate to a PI </a:t>
            </a:r>
            <a:r>
              <a:rPr lang="en-US" dirty="0" smtClean="0"/>
              <a:t>the ability </a:t>
            </a:r>
            <a:r>
              <a:rPr lang="en-US" dirty="0"/>
              <a:t>to submit their own progress reports to agency</a:t>
            </a:r>
          </a:p>
          <a:p>
            <a:pPr lvl="1"/>
            <a:r>
              <a:rPr lang="en-US" dirty="0"/>
              <a:t>The PI will be listed as the authorized submitter on the </a:t>
            </a:r>
            <a:r>
              <a:rPr lang="en-US" dirty="0" smtClean="0"/>
              <a:t>submission</a:t>
            </a:r>
          </a:p>
          <a:p>
            <a:r>
              <a:rPr lang="en-US" dirty="0"/>
              <a:t>xTrain </a:t>
            </a:r>
            <a:endParaRPr lang="en-US" dirty="0" smtClean="0"/>
          </a:p>
          <a:p>
            <a:pPr lvl="1"/>
            <a:r>
              <a:rPr lang="en-US" dirty="0" smtClean="0"/>
              <a:t>A </a:t>
            </a:r>
            <a:r>
              <a:rPr lang="en-US" dirty="0"/>
              <a:t>PI can delegate </a:t>
            </a:r>
            <a:r>
              <a:rPr lang="en-US" dirty="0" smtClean="0"/>
              <a:t>authority </a:t>
            </a:r>
            <a:r>
              <a:rPr lang="en-US" dirty="0"/>
              <a:t>to perform most actions within xTrain on their behalf</a:t>
            </a:r>
          </a:p>
          <a:p>
            <a:pPr lvl="1"/>
            <a:r>
              <a:rPr lang="en-US" dirty="0"/>
              <a:t>Ability to Submit appointments to agency is specifically withheld 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95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0605" y="222195"/>
            <a:ext cx="7016195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Delegations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0605" y="1465457"/>
            <a:ext cx="7016195" cy="4864937"/>
          </a:xfrm>
        </p:spPr>
        <p:txBody>
          <a:bodyPr>
            <a:normAutofit/>
          </a:bodyPr>
          <a:lstStyle/>
          <a:p>
            <a:r>
              <a:rPr lang="en-US" dirty="0" smtClean="0"/>
              <a:t>Sponsor</a:t>
            </a:r>
          </a:p>
          <a:p>
            <a:pPr lvl="1"/>
            <a:r>
              <a:rPr lang="en-US" dirty="0" smtClean="0"/>
              <a:t>A  </a:t>
            </a:r>
            <a:r>
              <a:rPr lang="en-US" dirty="0"/>
              <a:t>SO or Sponsor can delegate to any user at their institution the ability to initiate and facilitate termination of a fellow</a:t>
            </a:r>
          </a:p>
          <a:p>
            <a:pPr lvl="2"/>
            <a:r>
              <a:rPr lang="en-US" dirty="0"/>
              <a:t>Ability to Submit a termination is specifically withheld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5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5" y="33938"/>
            <a:ext cx="6091730" cy="799078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Letter Home</a:t>
            </a:r>
            <a:endParaRPr lang="en-US" sz="28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7" name="Picture 3" title="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582">
            <a:off x="-1431855" y="-335147"/>
            <a:ext cx="8135779" cy="741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21209802">
            <a:off x="843117" y="876812"/>
            <a:ext cx="374795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Print" panose="02000600000000000000" pitchFamily="2" charset="0"/>
              </a:rPr>
              <a:t>Dear Mom &amp; Dad,</a:t>
            </a:r>
          </a:p>
          <a:p>
            <a:r>
              <a:rPr lang="en-US" sz="2400" dirty="0">
                <a:latin typeface="Segoe Print" panose="02000600000000000000" pitchFamily="2" charset="0"/>
              </a:rPr>
              <a:t> </a:t>
            </a:r>
            <a:br>
              <a:rPr lang="en-US" sz="2400" dirty="0">
                <a:latin typeface="Segoe Print" panose="02000600000000000000" pitchFamily="2" charset="0"/>
              </a:rPr>
            </a:br>
            <a:r>
              <a:rPr lang="en-US" sz="2400" dirty="0">
                <a:latin typeface="Segoe Print" panose="02000600000000000000" pitchFamily="2" charset="0"/>
              </a:rPr>
              <a:t>What kind of camp is this?</a:t>
            </a:r>
          </a:p>
          <a:p>
            <a:endParaRPr lang="en-US" sz="2400" dirty="0">
              <a:latin typeface="Segoe Print" panose="02000600000000000000" pitchFamily="2" charset="0"/>
            </a:endParaRPr>
          </a:p>
          <a:p>
            <a:r>
              <a:rPr lang="en-US" sz="2400" dirty="0">
                <a:latin typeface="Segoe Print" panose="02000600000000000000" pitchFamily="2" charset="0"/>
              </a:rPr>
              <a:t>They seem kind of strict about </a:t>
            </a:r>
          </a:p>
          <a:p>
            <a:r>
              <a:rPr lang="en-US" sz="2400" dirty="0">
                <a:latin typeface="Segoe Print" panose="02000600000000000000" pitchFamily="2" charset="0"/>
              </a:rPr>
              <a:t>managing us…</a:t>
            </a:r>
          </a:p>
          <a:p>
            <a:endParaRPr lang="en-US" sz="2400" dirty="0">
              <a:latin typeface="Segoe Print" panose="02000600000000000000" pitchFamily="2" charset="0"/>
            </a:endParaRPr>
          </a:p>
          <a:p>
            <a:r>
              <a:rPr lang="en-US" sz="2400" dirty="0">
                <a:latin typeface="Segoe Print" panose="02000600000000000000" pitchFamily="2" charset="0"/>
              </a:rPr>
              <a:t>Can I come home now</a:t>
            </a:r>
            <a:r>
              <a:rPr lang="en-US" sz="2400" dirty="0" smtClean="0">
                <a:latin typeface="Segoe Print" panose="02000600000000000000" pitchFamily="2" charset="0"/>
              </a:rPr>
              <a:t>?</a:t>
            </a:r>
            <a:br>
              <a:rPr lang="en-US" sz="2400" dirty="0" smtClean="0">
                <a:latin typeface="Segoe Print" panose="02000600000000000000" pitchFamily="2" charset="0"/>
              </a:rPr>
            </a:br>
            <a:endParaRPr lang="en-US" sz="2400" dirty="0" smtClean="0">
              <a:latin typeface="Segoe Print" panose="02000600000000000000" pitchFamily="2" charset="0"/>
            </a:endParaRPr>
          </a:p>
          <a:p>
            <a:r>
              <a:rPr lang="en-US" sz="2400" dirty="0" smtClean="0">
                <a:latin typeface="Segoe Print" panose="02000600000000000000" pitchFamily="2" charset="0"/>
              </a:rPr>
              <a:t>PLEASE? </a:t>
            </a:r>
            <a:r>
              <a:rPr lang="en-US" sz="2400" dirty="0" smtClean="0">
                <a:latin typeface="Segoe Print" panose="02000600000000000000" pitchFamily="2" charset="0"/>
                <a:sym typeface="Wingdings" panose="05000000000000000000" pitchFamily="2" charset="2"/>
              </a:rPr>
              <a:t></a:t>
            </a:r>
            <a:endParaRPr lang="en-US" sz="2400" dirty="0">
              <a:latin typeface="Segoe Print" panose="02000600000000000000" pitchFamily="2" charset="0"/>
            </a:endParaRPr>
          </a:p>
        </p:txBody>
      </p:sp>
      <p:pic>
        <p:nvPicPr>
          <p:cNvPr id="4" name="Picture 3" title="campers lined up in formati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535">
            <a:off x="4031686" y="2289518"/>
            <a:ext cx="4219990" cy="3167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title="NIH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87" y="6447588"/>
            <a:ext cx="2118971" cy="3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8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0605" y="222195"/>
            <a:ext cx="7016195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Account Management Redesign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0605" y="1465457"/>
            <a:ext cx="7016195" cy="4864937"/>
          </a:xfrm>
        </p:spPr>
        <p:txBody>
          <a:bodyPr>
            <a:normAutofit/>
          </a:bodyPr>
          <a:lstStyle/>
          <a:p>
            <a:r>
              <a:rPr lang="en-US" dirty="0" smtClean="0"/>
              <a:t>Consolidate the </a:t>
            </a:r>
            <a:r>
              <a:rPr lang="en-US" dirty="0"/>
              <a:t>current </a:t>
            </a:r>
            <a:r>
              <a:rPr lang="en-US" dirty="0" smtClean="0"/>
              <a:t>Account Management System (AMS) </a:t>
            </a:r>
            <a:r>
              <a:rPr lang="en-US" dirty="0"/>
              <a:t>functions to </a:t>
            </a:r>
            <a:r>
              <a:rPr lang="en-US" dirty="0" smtClean="0"/>
              <a:t>support external, NIH, and </a:t>
            </a:r>
            <a:r>
              <a:rPr lang="en-US" dirty="0"/>
              <a:t>other agency accounts that are currently handled in </a:t>
            </a:r>
            <a:r>
              <a:rPr lang="en-US" dirty="0" smtClean="0"/>
              <a:t>another system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/>
              <a:t>Enhance </a:t>
            </a:r>
            <a:r>
              <a:rPr lang="en-US" dirty="0" smtClean="0"/>
              <a:t>usability of the current </a:t>
            </a:r>
            <a:r>
              <a:rPr lang="en-US" dirty="0"/>
              <a:t>AMS </a:t>
            </a:r>
            <a:r>
              <a:rPr lang="en-US" dirty="0" smtClean="0"/>
              <a:t>functionality.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8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0605" y="222195"/>
            <a:ext cx="7016195" cy="1143000"/>
          </a:xfrm>
        </p:spPr>
        <p:txBody>
          <a:bodyPr>
            <a:normAutofit/>
          </a:bodyPr>
          <a:lstStyle/>
          <a:p>
            <a:r>
              <a:rPr lang="en-US" dirty="0"/>
              <a:t>What will Change?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0605" y="1465457"/>
            <a:ext cx="7016195" cy="4864937"/>
          </a:xfrm>
        </p:spPr>
        <p:txBody>
          <a:bodyPr>
            <a:normAutofit/>
          </a:bodyPr>
          <a:lstStyle/>
          <a:p>
            <a:r>
              <a:rPr lang="en-US" dirty="0"/>
              <a:t>New Look and Feel </a:t>
            </a:r>
          </a:p>
          <a:p>
            <a:pPr lvl="1"/>
            <a:r>
              <a:rPr lang="en-US" dirty="0"/>
              <a:t>eRA User Interface </a:t>
            </a:r>
            <a:r>
              <a:rPr lang="en-US" dirty="0" smtClean="0"/>
              <a:t>Standard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Proposed Streamline Workflows</a:t>
            </a:r>
          </a:p>
          <a:p>
            <a:pPr lvl="1"/>
            <a:r>
              <a:rPr lang="en-US" dirty="0" smtClean="0"/>
              <a:t>Create </a:t>
            </a:r>
            <a:r>
              <a:rPr lang="en-US" dirty="0"/>
              <a:t>Account without Search</a:t>
            </a:r>
          </a:p>
          <a:p>
            <a:pPr lvl="1"/>
            <a:r>
              <a:rPr lang="en-US" dirty="0" smtClean="0"/>
              <a:t>Improved </a:t>
            </a:r>
            <a:r>
              <a:rPr lang="en-US" dirty="0"/>
              <a:t>Role Assignment Function</a:t>
            </a:r>
          </a:p>
          <a:p>
            <a:pPr lvl="1"/>
            <a:r>
              <a:rPr lang="en-US" dirty="0" smtClean="0"/>
              <a:t>Consolidated </a:t>
            </a:r>
            <a:r>
              <a:rPr lang="en-US" dirty="0"/>
              <a:t>Actions on Search Result screen</a:t>
            </a:r>
          </a:p>
          <a:p>
            <a:pPr lvl="1"/>
            <a:r>
              <a:rPr lang="en-US" dirty="0" smtClean="0"/>
              <a:t>Provide </a:t>
            </a:r>
            <a:r>
              <a:rPr lang="en-US" dirty="0"/>
              <a:t>Report function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6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 title="&quot;&quot;"/>
          <p:cNvSpPr/>
          <p:nvPr/>
        </p:nvSpPr>
        <p:spPr>
          <a:xfrm>
            <a:off x="754375" y="3887115"/>
            <a:ext cx="7635250" cy="22905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222194"/>
            <a:ext cx="8229600" cy="106893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Current </a:t>
            </a:r>
            <a:r>
              <a:rPr lang="en-US" dirty="0"/>
              <a:t>Create Account Process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8965" y="1465458"/>
            <a:ext cx="8237835" cy="427574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User needs to perform search prior to creating account to prevent duplicate account creation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System brings user back to Search Result page for further action once the account creation is completed</a:t>
            </a:r>
          </a:p>
        </p:txBody>
      </p:sp>
      <p:pic>
        <p:nvPicPr>
          <p:cNvPr id="7" name="Picture 4" title="flow from person to search box to search result box to creat account box with loop back to search result b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95" y="4567050"/>
            <a:ext cx="6172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title="NIH log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87" y="6447588"/>
            <a:ext cx="2118971" cy="3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8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 title="&quot;&quot;"/>
          <p:cNvSpPr/>
          <p:nvPr/>
        </p:nvSpPr>
        <p:spPr>
          <a:xfrm>
            <a:off x="754375" y="4650640"/>
            <a:ext cx="7635250" cy="21378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69490"/>
            <a:ext cx="8229600" cy="106893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Proposed Create </a:t>
            </a:r>
            <a:r>
              <a:rPr lang="en-US" dirty="0"/>
              <a:t>Account Process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7134" y="1138425"/>
            <a:ext cx="8613311" cy="4275740"/>
          </a:xfrm>
        </p:spPr>
        <p:txBody>
          <a:bodyPr>
            <a:noAutofit/>
          </a:bodyPr>
          <a:lstStyle/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Search Screen will remain to be the landing screen when entering AMS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User has the capability to create account without searching </a:t>
            </a:r>
          </a:p>
          <a:p>
            <a:pPr marL="914400" lvl="1" indent="-514350">
              <a:spcBef>
                <a:spcPts val="0"/>
              </a:spcBef>
            </a:pPr>
            <a:r>
              <a:rPr lang="en-US" sz="2000" dirty="0"/>
              <a:t>Based on the data statistics, most users are searching without criteria to get to the Create Account screen</a:t>
            </a:r>
          </a:p>
          <a:p>
            <a:pPr marL="914400" lvl="1" indent="-514350">
              <a:spcBef>
                <a:spcPts val="0"/>
              </a:spcBef>
            </a:pPr>
            <a:r>
              <a:rPr lang="en-US" sz="2000" dirty="0"/>
              <a:t>Same validations will be provided to prevent duplicate account creation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After account creation is completed, user is able to </a:t>
            </a:r>
          </a:p>
          <a:p>
            <a:pPr marL="914400" lvl="1" indent="-514350">
              <a:spcBef>
                <a:spcPts val="0"/>
              </a:spcBef>
            </a:pPr>
            <a:r>
              <a:rPr lang="en-US" sz="2000" dirty="0"/>
              <a:t>Continue create another account</a:t>
            </a:r>
          </a:p>
          <a:p>
            <a:pPr marL="914400" lvl="1" indent="-514350">
              <a:spcBef>
                <a:spcPts val="0"/>
              </a:spcBef>
            </a:pPr>
            <a:r>
              <a:rPr lang="en-US" sz="2000" dirty="0"/>
              <a:t>Manage the newly created account</a:t>
            </a:r>
          </a:p>
          <a:p>
            <a:pPr marL="914400" lvl="1" indent="-514350">
              <a:spcBef>
                <a:spcPts val="0"/>
              </a:spcBef>
            </a:pPr>
            <a:r>
              <a:rPr lang="en-US" sz="2000" dirty="0"/>
              <a:t>Go back to Search Page perform search</a:t>
            </a:r>
          </a:p>
        </p:txBody>
      </p:sp>
      <p:pic>
        <p:nvPicPr>
          <p:cNvPr id="8" name="Picture 5" title="flow from person to search or create accou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415" y="4685634"/>
            <a:ext cx="5629275" cy="1950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7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35" y="69490"/>
            <a:ext cx="8229600" cy="106893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Proposed Create Account </a:t>
            </a:r>
            <a:r>
              <a:rPr lang="en-US" dirty="0" smtClean="0"/>
              <a:t>Process (Cont’d</a:t>
            </a:r>
            <a:r>
              <a:rPr lang="en-US" dirty="0"/>
              <a:t>)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68</a:t>
            </a:fld>
            <a:endParaRPr lang="en-US"/>
          </a:p>
        </p:txBody>
      </p:sp>
      <p:grpSp>
        <p:nvGrpSpPr>
          <p:cNvPr id="9" name="Group 8" title="create account screen"/>
          <p:cNvGrpSpPr/>
          <p:nvPr/>
        </p:nvGrpSpPr>
        <p:grpSpPr>
          <a:xfrm>
            <a:off x="448964" y="1138425"/>
            <a:ext cx="8093365" cy="5650085"/>
            <a:chOff x="752475" y="1305465"/>
            <a:chExt cx="7639050" cy="50619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2" title="&quot;&quot;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305465"/>
              <a:ext cx="7629525" cy="42454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1" name="Picture 2" title="&quot;&quot;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75" y="5486400"/>
              <a:ext cx="7629525" cy="88102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2" name="Rectangle 11" title="&quot;&quot;"/>
          <p:cNvSpPr/>
          <p:nvPr/>
        </p:nvSpPr>
        <p:spPr>
          <a:xfrm>
            <a:off x="1365195" y="1902560"/>
            <a:ext cx="916230" cy="304800"/>
          </a:xfrm>
          <a:prstGeom prst="rect">
            <a:avLst/>
          </a:prstGeom>
          <a:noFill/>
          <a:ln w="2222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9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35" y="-83215"/>
            <a:ext cx="8229600" cy="106893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Proposed Create Account </a:t>
            </a:r>
            <a:r>
              <a:rPr lang="en-US" dirty="0" smtClean="0"/>
              <a:t>Process (Cont’d</a:t>
            </a:r>
            <a:r>
              <a:rPr lang="en-US" dirty="0"/>
              <a:t>)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8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490" y="952465"/>
            <a:ext cx="6475812" cy="583604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94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0605" y="222195"/>
            <a:ext cx="7016195" cy="1143000"/>
          </a:xfrm>
        </p:spPr>
        <p:txBody>
          <a:bodyPr/>
          <a:lstStyle/>
          <a:p>
            <a:pPr algn="l"/>
            <a:r>
              <a:rPr lang="en-US" dirty="0" smtClean="0"/>
              <a:t>Your </a:t>
            </a:r>
            <a:r>
              <a:rPr lang="en-US" dirty="0"/>
              <a:t>a</a:t>
            </a:r>
            <a:r>
              <a:rPr lang="en-US" dirty="0" smtClean="0"/>
              <a:t>pplication will be…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0605" y="1465458"/>
            <a:ext cx="7016195" cy="427574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/>
              <a:t>Subject to the same registration requirements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Completed with the same data items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Routed through Grants.gov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Validated against the same NIH business rules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Assembled in a consistent format for review consideration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Tracked in eRA Commons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40118" y="5108755"/>
            <a:ext cx="7813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36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…regardless of submission option used.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4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35" y="-83215"/>
            <a:ext cx="8229600" cy="106893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Current Assign Roles Process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5" name="Picture 2" title="assign roles section of create account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24878"/>
            <a:ext cx="8669935" cy="34528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 title="&quot;&quot;"/>
          <p:cNvSpPr/>
          <p:nvPr/>
        </p:nvSpPr>
        <p:spPr>
          <a:xfrm>
            <a:off x="8001000" y="5391878"/>
            <a:ext cx="762000" cy="533400"/>
          </a:xfrm>
          <a:prstGeom prst="rect">
            <a:avLst/>
          </a:prstGeom>
          <a:noFill/>
          <a:ln w="31750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444649" y="1291130"/>
            <a:ext cx="8237835" cy="42757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Process to assign a </a:t>
            </a:r>
            <a:r>
              <a:rPr lang="en-US" dirty="0"/>
              <a:t>role </a:t>
            </a:r>
            <a:r>
              <a:rPr lang="en-US" dirty="0" smtClean="0"/>
              <a:t>to an account is not intuitive – especially for new users.</a:t>
            </a:r>
            <a:endParaRPr lang="en-US" dirty="0"/>
          </a:p>
        </p:txBody>
      </p:sp>
      <p:pic>
        <p:nvPicPr>
          <p:cNvPr id="9" name="Picture 8" title="NIH log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87" y="6447588"/>
            <a:ext cx="2118971" cy="3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0605" y="222195"/>
            <a:ext cx="7016195" cy="1143000"/>
          </a:xfrm>
        </p:spPr>
        <p:txBody>
          <a:bodyPr>
            <a:normAutofit/>
          </a:bodyPr>
          <a:lstStyle/>
          <a:p>
            <a:r>
              <a:rPr lang="en-US" dirty="0"/>
              <a:t>Proposed Assign Roles Process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0605" y="1465457"/>
            <a:ext cx="7016195" cy="486493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/>
              <a:t>System provides: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clear indicator for role assignment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C</a:t>
            </a:r>
            <a:r>
              <a:rPr lang="en-US" dirty="0" smtClean="0"/>
              <a:t>apability </a:t>
            </a:r>
            <a:r>
              <a:rPr lang="en-US" dirty="0"/>
              <a:t>to multiple role selections for one organization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C</a:t>
            </a:r>
            <a:r>
              <a:rPr lang="en-US" dirty="0" smtClean="0"/>
              <a:t>apability </a:t>
            </a:r>
            <a:r>
              <a:rPr lang="en-US" dirty="0"/>
              <a:t>to remove the selected roles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3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0605" y="222195"/>
            <a:ext cx="7016195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Search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0605" y="1291130"/>
            <a:ext cx="7016195" cy="5344675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Default to Search Outside Your Organization (including user’s own organization)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Capability to provide view funding &amp; profile information for </a:t>
            </a:r>
            <a:r>
              <a:rPr lang="en-US" dirty="0" smtClean="0"/>
              <a:t>verification</a:t>
            </a:r>
            <a:br>
              <a:rPr lang="en-US" dirty="0" smtClean="0"/>
            </a:b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FF0000"/>
                </a:solidFill>
              </a:rPr>
              <a:t>Questions:</a:t>
            </a:r>
            <a:endParaRPr lang="en-US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/>
              <a:t>Should the system provide View Profile Information without  viewing any PII data capability?</a:t>
            </a:r>
          </a:p>
          <a:p>
            <a:pPr>
              <a:spcBef>
                <a:spcPts val="0"/>
              </a:spcBef>
            </a:pPr>
            <a:r>
              <a:rPr lang="en-US" dirty="0"/>
              <a:t>Should the View Funding information be icons or as part of the Action drop down?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1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0605" y="222195"/>
            <a:ext cx="7016195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Search (cont.)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0605" y="1291130"/>
            <a:ext cx="7016195" cy="5344675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0"/>
              </a:spcBef>
              <a:buFont typeface="+mj-lt"/>
              <a:buAutoNum type="arabicPeriod" startAt="3"/>
            </a:pPr>
            <a:r>
              <a:rPr lang="en-US" dirty="0" smtClean="0"/>
              <a:t>Consolidated Actions on Search Result Page depending on the user’s privileges and account status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2050" name="Picture 2" title="table of current and proposed proces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20" y="2665475"/>
            <a:ext cx="8270563" cy="397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336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0605" y="222195"/>
            <a:ext cx="7016195" cy="1143000"/>
          </a:xfrm>
        </p:spPr>
        <p:txBody>
          <a:bodyPr>
            <a:normAutofit/>
          </a:bodyPr>
          <a:lstStyle/>
          <a:p>
            <a:r>
              <a:rPr lang="en-US" dirty="0"/>
              <a:t>Proposed </a:t>
            </a:r>
            <a:r>
              <a:rPr lang="en-US" dirty="0" smtClean="0"/>
              <a:t>Report Flow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0605" y="1465457"/>
            <a:ext cx="7016195" cy="486493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Report feature provides</a:t>
            </a:r>
            <a:r>
              <a:rPr lang="en-US" dirty="0"/>
              <a:t>: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List of </a:t>
            </a:r>
            <a:r>
              <a:rPr lang="en-US" dirty="0" smtClean="0"/>
              <a:t>accounts </a:t>
            </a:r>
            <a:r>
              <a:rPr lang="en-US" dirty="0"/>
              <a:t>with Profile Incompletion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dirty="0"/>
              <a:t>List of </a:t>
            </a:r>
            <a:r>
              <a:rPr lang="en-US" dirty="0" smtClean="0"/>
              <a:t>accounts </a:t>
            </a:r>
            <a:r>
              <a:rPr lang="en-US" dirty="0"/>
              <a:t>with Role Selection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0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69490"/>
            <a:ext cx="8229600" cy="106893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Current Search Accounts Screen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7" name="Picture 3" title="current search account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8" y="1749245"/>
            <a:ext cx="8899166" cy="36606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 title="&quot;&quot;"/>
          <p:cNvSpPr/>
          <p:nvPr/>
        </p:nvSpPr>
        <p:spPr>
          <a:xfrm>
            <a:off x="296260" y="3276295"/>
            <a:ext cx="1219200" cy="995363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title="NIH log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87" y="6447588"/>
            <a:ext cx="2118971" cy="3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5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69490"/>
            <a:ext cx="8229600" cy="106893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Run Report Proposed Flow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6" name="Picture 2" title="proposed run report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62" y="1752600"/>
            <a:ext cx="8444538" cy="3677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7" title="&quot;&quot;"/>
          <p:cNvSpPr/>
          <p:nvPr/>
        </p:nvSpPr>
        <p:spPr>
          <a:xfrm>
            <a:off x="2147262" y="2458048"/>
            <a:ext cx="762000" cy="3048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 title="&quot;&quot;"/>
          <p:cNvSpPr/>
          <p:nvPr/>
        </p:nvSpPr>
        <p:spPr>
          <a:xfrm>
            <a:off x="318462" y="3753448"/>
            <a:ext cx="3581400" cy="762000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title="NIH log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87" y="6447588"/>
            <a:ext cx="2118971" cy="3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6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69490"/>
            <a:ext cx="8229600" cy="106893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Run Report Proposed </a:t>
            </a:r>
            <a:r>
              <a:rPr lang="en-US" dirty="0" smtClean="0"/>
              <a:t>Flow (Cont’d)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77</a:t>
            </a:fld>
            <a:endParaRPr lang="en-US"/>
          </a:p>
        </p:txBody>
      </p:sp>
      <p:grpSp>
        <p:nvGrpSpPr>
          <p:cNvPr id="7" name="Group 6" title="proposed run report screen"/>
          <p:cNvGrpSpPr/>
          <p:nvPr/>
        </p:nvGrpSpPr>
        <p:grpSpPr>
          <a:xfrm>
            <a:off x="714375" y="1514475"/>
            <a:ext cx="7696201" cy="4724400"/>
            <a:chOff x="714375" y="1514475"/>
            <a:chExt cx="7696201" cy="4724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Picture 3" title="&quot;&quot;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75" y="1514475"/>
              <a:ext cx="7696200" cy="1688863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1" name="Picture 4" title="&quot;&quot;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76" y="3203338"/>
              <a:ext cx="7696200" cy="3035537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2" name="Rectangle 11" title="&quot;&quot;"/>
          <p:cNvSpPr/>
          <p:nvPr/>
        </p:nvSpPr>
        <p:spPr>
          <a:xfrm>
            <a:off x="7239000" y="3212863"/>
            <a:ext cx="1219200" cy="216137"/>
          </a:xfrm>
          <a:prstGeom prst="rect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 title="&quot;&quot;"/>
          <p:cNvSpPr/>
          <p:nvPr/>
        </p:nvSpPr>
        <p:spPr>
          <a:xfrm>
            <a:off x="2286000" y="2133600"/>
            <a:ext cx="1219200" cy="216137"/>
          </a:xfrm>
          <a:prstGeom prst="rect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title="NIH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87" y="6447588"/>
            <a:ext cx="2118971" cy="3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3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60" y="68031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Support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78</a:t>
            </a:fld>
            <a:endParaRPr lang="en-US" dirty="0"/>
          </a:p>
        </p:txBody>
      </p:sp>
      <p:pic>
        <p:nvPicPr>
          <p:cNvPr id="4" name="Picture 3" title="NIH log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87" y="6447588"/>
            <a:ext cx="2118971" cy="3927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6259" y="1829757"/>
            <a:ext cx="7942825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NIH eRA Help Desk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Web</a:t>
            </a:r>
            <a:r>
              <a:rPr lang="en-US" sz="2400" b="1" dirty="0">
                <a:solidFill>
                  <a:schemeClr val="bg1"/>
                </a:solidFill>
              </a:rPr>
              <a:t>: </a:t>
            </a:r>
            <a:r>
              <a:rPr lang="en-US" sz="2400" dirty="0" smtClean="0">
                <a:solidFill>
                  <a:srgbClr val="FFFF00"/>
                </a:solidFill>
              </a:rPr>
              <a:t>http://era.nih.gov/help/ 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Toll-free: </a:t>
            </a:r>
            <a:r>
              <a:rPr lang="en-US" sz="2400" dirty="0">
                <a:solidFill>
                  <a:srgbClr val="FFFF00"/>
                </a:solidFill>
              </a:rPr>
              <a:t>1-866-504-9552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Phone: </a:t>
            </a:r>
            <a:r>
              <a:rPr lang="en-US" sz="2400" dirty="0">
                <a:solidFill>
                  <a:srgbClr val="FFFF00"/>
                </a:solidFill>
              </a:rPr>
              <a:t>301-402-7469 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Hours</a:t>
            </a:r>
            <a:r>
              <a:rPr lang="en-US" sz="2400" b="1" dirty="0">
                <a:solidFill>
                  <a:schemeClr val="bg1"/>
                </a:solidFill>
              </a:rPr>
              <a:t>: </a:t>
            </a:r>
            <a:r>
              <a:rPr lang="en-US" sz="2400" dirty="0">
                <a:solidFill>
                  <a:schemeClr val="bg1"/>
                </a:solidFill>
              </a:rPr>
              <a:t>Mon-Fri, 7a.m. to 8 p.m. Eastern 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             Time (</a:t>
            </a:r>
            <a:r>
              <a:rPr lang="en-US" sz="2400" dirty="0">
                <a:solidFill>
                  <a:schemeClr val="bg1"/>
                </a:solidFill>
              </a:rPr>
              <a:t>Except for Federal holidays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Get </a:t>
            </a:r>
            <a:r>
              <a:rPr lang="en-US" sz="3200" b="1" dirty="0">
                <a:solidFill>
                  <a:srgbClr val="FFFF00"/>
                </a:solidFill>
              </a:rPr>
              <a:t>Connected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Subscribe to eRA </a:t>
            </a:r>
            <a:r>
              <a:rPr lang="en-US" sz="2400" dirty="0" err="1" smtClean="0">
                <a:solidFill>
                  <a:schemeClr val="bg1"/>
                </a:solidFill>
              </a:rPr>
              <a:t>listservs</a:t>
            </a:r>
            <a:r>
              <a:rPr lang="en-US" sz="2400" dirty="0" smtClean="0">
                <a:solidFill>
                  <a:schemeClr val="bg1"/>
                </a:solidFill>
              </a:rPr>
              <a:t> at:</a:t>
            </a:r>
          </a:p>
          <a:p>
            <a:r>
              <a:rPr lang="en-US" sz="2400" dirty="0">
                <a:solidFill>
                  <a:srgbClr val="FFFF00"/>
                </a:solidFill>
              </a:rPr>
              <a:t>http://</a:t>
            </a:r>
            <a:r>
              <a:rPr lang="en-US" sz="2400" dirty="0" smtClean="0">
                <a:solidFill>
                  <a:srgbClr val="FFFF00"/>
                </a:solidFill>
              </a:rPr>
              <a:t>era.nih.gov/about_era/get_connected.cfm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/>
            </a:r>
            <a:br>
              <a:rPr lang="en-US" sz="10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See NOT-OD-15-132 for details.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081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2">
                <a:lumMod val="83000"/>
                <a:lumOff val="17000"/>
              </a:schemeClr>
            </a:gs>
            <a:gs pos="100000">
              <a:srgbClr val="000676"/>
            </a:gs>
            <a:gs pos="100000">
              <a:schemeClr val="accent1">
                <a:tint val="23500"/>
                <a:satMod val="16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5" y="33938"/>
            <a:ext cx="6091730" cy="799078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Letter Home</a:t>
            </a:r>
            <a:endParaRPr lang="en-US" sz="28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" name="Picture 3" title="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582">
            <a:off x="-1035676" y="-403369"/>
            <a:ext cx="8135779" cy="757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 rot="21209802">
            <a:off x="1212162" y="575082"/>
            <a:ext cx="409814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Kristen ITC" panose="03050502040202030202" pitchFamily="66" charset="0"/>
              </a:rPr>
              <a:t>Dear Mom,</a:t>
            </a:r>
          </a:p>
          <a:p>
            <a:endParaRPr lang="en-US" sz="1000" dirty="0" smtClean="0">
              <a:latin typeface="Kristen ITC" panose="03050502040202030202" pitchFamily="66" charset="0"/>
            </a:endParaRPr>
          </a:p>
          <a:p>
            <a:r>
              <a:rPr lang="en-US" sz="2000" dirty="0" smtClean="0">
                <a:latin typeface="Kristen ITC" panose="03050502040202030202" pitchFamily="66" charset="0"/>
              </a:rPr>
              <a:t>Remember how you said it was really hard to register for this camp? </a:t>
            </a:r>
            <a:r>
              <a:rPr lang="en-US" sz="2000" dirty="0" smtClean="0">
                <a:latin typeface="Kristen ITC" panose="03050502040202030202" pitchFamily="66" charset="0"/>
              </a:rPr>
              <a:t>We’re learning how to register to submit grant applications. </a:t>
            </a:r>
          </a:p>
          <a:p>
            <a:endParaRPr lang="en-US" sz="2000" dirty="0">
              <a:latin typeface="Kristen ITC" panose="03050502040202030202" pitchFamily="66" charset="0"/>
            </a:endParaRPr>
          </a:p>
          <a:p>
            <a:r>
              <a:rPr lang="en-US" sz="2000" dirty="0" smtClean="0">
                <a:latin typeface="Kristen ITC" panose="03050502040202030202" pitchFamily="66" charset="0"/>
              </a:rPr>
              <a:t>Before we started we all had to go to Arts &amp; Crafts to make swear jars. We thought it was silly, but by the time we got through the SAM registration we all understood</a:t>
            </a:r>
            <a:r>
              <a:rPr lang="en-US" sz="2000" dirty="0" smtClean="0">
                <a:latin typeface="Kristen ITC" panose="03050502040202030202" pitchFamily="66" charset="0"/>
              </a:rPr>
              <a:t>. They think of everything here.</a:t>
            </a:r>
            <a:endParaRPr lang="en-US" sz="2000" dirty="0" smtClean="0">
              <a:latin typeface="Kristen ITC" panose="03050502040202030202" pitchFamily="66" charset="0"/>
            </a:endParaRPr>
          </a:p>
          <a:p>
            <a:endParaRPr lang="en-US" sz="1000" dirty="0">
              <a:latin typeface="Kristen ITC" panose="03050502040202030202" pitchFamily="66" charset="0"/>
            </a:endParaRPr>
          </a:p>
          <a:p>
            <a:r>
              <a:rPr lang="en-US" sz="2000" dirty="0" smtClean="0">
                <a:latin typeface="Kristen ITC" panose="03050502040202030202" pitchFamily="66" charset="0"/>
              </a:rPr>
              <a:t>Love,</a:t>
            </a:r>
          </a:p>
          <a:p>
            <a:r>
              <a:rPr lang="en-US" sz="2000" dirty="0">
                <a:latin typeface="Kristen ITC" panose="03050502040202030202" pitchFamily="66" charset="0"/>
              </a:rPr>
              <a:t> </a:t>
            </a:r>
            <a:r>
              <a:rPr lang="en-US" sz="2000" dirty="0" smtClean="0">
                <a:latin typeface="Kristen ITC" panose="03050502040202030202" pitchFamily="66" charset="0"/>
              </a:rPr>
              <a:t>  Sarah</a:t>
            </a:r>
          </a:p>
          <a:p>
            <a:endParaRPr lang="en-US" sz="1400" dirty="0">
              <a:latin typeface="Kristen ITC" panose="03050502040202030202" pitchFamily="66" charset="0"/>
            </a:endParaRPr>
          </a:p>
          <a:p>
            <a:r>
              <a:rPr lang="en-US" sz="1400" dirty="0" smtClean="0">
                <a:latin typeface="Kristen ITC" panose="03050502040202030202" pitchFamily="66" charset="0"/>
              </a:rPr>
              <a:t>P.S. Please send cash!</a:t>
            </a:r>
          </a:p>
        </p:txBody>
      </p:sp>
      <p:pic>
        <p:nvPicPr>
          <p:cNvPr id="13" name="Picture 12" title="swear jar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4692">
            <a:off x="5531880" y="2380825"/>
            <a:ext cx="2725329" cy="363253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8" name="Picture 7" title="NIH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87" y="6447588"/>
            <a:ext cx="2118971" cy="3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4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8998" y="222195"/>
            <a:ext cx="8534152" cy="114300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All Standard Registration Requirements Apply to All Submission Options</a:t>
            </a:r>
            <a:endParaRPr lang="en-US" dirty="0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907080" y="6330395"/>
            <a:ext cx="7940660" cy="369326"/>
          </a:xfrm>
          <a:prstGeom prst="rect">
            <a:avLst/>
          </a:prstGeom>
          <a:solidFill>
            <a:srgbClr val="FFFF66"/>
          </a:solidFill>
          <a:ln w="25400">
            <a:noFill/>
            <a:miter lim="800000"/>
            <a:headEnd/>
            <a:tailEnd/>
          </a:ln>
        </p:spPr>
        <p:txBody>
          <a:bodyPr wrap="square" lIns="91433" tIns="45717" rIns="91433" bIns="45717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 dirty="0" smtClean="0">
                <a:solidFill>
                  <a:schemeClr val="accent2"/>
                </a:solidFill>
                <a:cs typeface="Arial" charset="0"/>
                <a:hlinkClick r:id="rId3" tooltip="Registration handout"/>
              </a:rPr>
              <a:t>http</a:t>
            </a:r>
            <a:r>
              <a:rPr lang="en-US" b="1" dirty="0">
                <a:solidFill>
                  <a:schemeClr val="accent2"/>
                </a:solidFill>
                <a:cs typeface="Arial" charset="0"/>
                <a:hlinkClick r:id="rId3" tooltip="Registration handout"/>
              </a:rPr>
              <a:t>://</a:t>
            </a:r>
            <a:r>
              <a:rPr lang="en-US" b="1" dirty="0" smtClean="0">
                <a:solidFill>
                  <a:schemeClr val="accent2"/>
                </a:solidFill>
                <a:cs typeface="Arial" charset="0"/>
                <a:hlinkClick r:id="rId3" tooltip="Registration handout"/>
              </a:rPr>
              <a:t>grants.nih.gov/grants/ElectronicReceipt/files/registration_handout.pdf</a:t>
            </a:r>
            <a:r>
              <a:rPr lang="en-US" b="1" dirty="0" smtClean="0">
                <a:solidFill>
                  <a:schemeClr val="accent2"/>
                </a:solidFill>
                <a:cs typeface="Arial" charset="0"/>
              </a:rPr>
              <a:t> </a:t>
            </a:r>
            <a:endParaRPr lang="en-US" b="1" dirty="0">
              <a:solidFill>
                <a:schemeClr val="accent2"/>
              </a:solidFill>
              <a:cs typeface="Arial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61344" y="4809142"/>
            <a:ext cx="8537448" cy="4422648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FFFF00"/>
                </a:solidFill>
              </a:rPr>
              <a:t>Allow a minimum of </a:t>
            </a:r>
            <a:r>
              <a:rPr lang="en-US" b="1" dirty="0">
                <a:solidFill>
                  <a:srgbClr val="FFFF00"/>
                </a:solidFill>
              </a:rPr>
              <a:t>6 weeks </a:t>
            </a: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to complete </a:t>
            </a:r>
            <a:r>
              <a:rPr lang="en-US" dirty="0">
                <a:solidFill>
                  <a:srgbClr val="FFFF00"/>
                </a:solidFill>
              </a:rPr>
              <a:t>all registrations</a:t>
            </a:r>
            <a:r>
              <a:rPr lang="en-US" dirty="0" smtClean="0">
                <a:solidFill>
                  <a:srgbClr val="FFFF00"/>
                </a:solidFill>
              </a:rPr>
              <a:t>!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8" name="Picture 7" descr="Registration in DUNS, SAM, Grants.gov, eRA Commons and SBA are required." title="Registati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470" y="1611875"/>
            <a:ext cx="4800600" cy="345373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6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4689</TotalTime>
  <Words>2615</Words>
  <Application>Microsoft Office PowerPoint</Application>
  <PresentationFormat>On-screen Show (4:3)</PresentationFormat>
  <Paragraphs>519</Paragraphs>
  <Slides>78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Office Theme</vt:lpstr>
      <vt:lpstr>Letters Home:  What I Learned at Camp NIH About ASSIST &amp; eRA Commons</vt:lpstr>
      <vt:lpstr>Stuff Worth Writing Home About</vt:lpstr>
      <vt:lpstr>Letter Home</vt:lpstr>
      <vt:lpstr>Application Submission Options</vt:lpstr>
      <vt:lpstr>ASSIST Support Timeline</vt:lpstr>
      <vt:lpstr>ASSIST Features</vt:lpstr>
      <vt:lpstr>Your application will be…</vt:lpstr>
      <vt:lpstr>Letter Home</vt:lpstr>
      <vt:lpstr>All Standard Registration Requirements Apply to All Submission Options</vt:lpstr>
      <vt:lpstr>Who needs a Commons Account?</vt:lpstr>
      <vt:lpstr>New FOA “Apply” Buttons</vt:lpstr>
      <vt:lpstr>Application Guides</vt:lpstr>
      <vt:lpstr>Initiating an Application Using ASSIST</vt:lpstr>
      <vt:lpstr>Pre-population from eRA Commons</vt:lpstr>
      <vt:lpstr>ASSIST Screen Layout</vt:lpstr>
      <vt:lpstr>Automatic Application Access</vt:lpstr>
      <vt:lpstr>Manage Access</vt:lpstr>
      <vt:lpstr>Providing Application Access to a User</vt:lpstr>
      <vt:lpstr>ASSIST Data Entry</vt:lpstr>
      <vt:lpstr>Adding Optional Forms</vt:lpstr>
      <vt:lpstr>Validate Application</vt:lpstr>
      <vt:lpstr>Generating Application Preview</vt:lpstr>
      <vt:lpstr>Submitting an Application in ASSIST</vt:lpstr>
      <vt:lpstr>View Submission Status Details</vt:lpstr>
      <vt:lpstr>Tracking Submission Status</vt:lpstr>
      <vt:lpstr>Viewing Your Application in eRA Commons</vt:lpstr>
      <vt:lpstr>Viewing Your Application in eRA Commons</vt:lpstr>
      <vt:lpstr>Letter Home</vt:lpstr>
      <vt:lpstr>Looking Ahead</vt:lpstr>
      <vt:lpstr>Letter Home</vt:lpstr>
      <vt:lpstr>Letter Home</vt:lpstr>
      <vt:lpstr>No Cost Extension (NCE)</vt:lpstr>
      <vt:lpstr>Extension link in Status screen</vt:lpstr>
      <vt:lpstr>What’s Changing</vt:lpstr>
      <vt:lpstr>FFR Related – Policy Notices</vt:lpstr>
      <vt:lpstr>Letter Home</vt:lpstr>
      <vt:lpstr>Federal Financial Report (FFR)</vt:lpstr>
      <vt:lpstr>Federal Financial Report (FFR)</vt:lpstr>
      <vt:lpstr>FFR/FSR Screen</vt:lpstr>
      <vt:lpstr>FFR Search Results</vt:lpstr>
      <vt:lpstr>FFR Details Screen</vt:lpstr>
      <vt:lpstr>Completing the FFR</vt:lpstr>
      <vt:lpstr>Submitting a FFR</vt:lpstr>
      <vt:lpstr>FFR Changes </vt:lpstr>
      <vt:lpstr>FFR Changes</vt:lpstr>
      <vt:lpstr>FFR Related – Policy Notices</vt:lpstr>
      <vt:lpstr>FFR Related – Policy Notices</vt:lpstr>
      <vt:lpstr>Letter Home</vt:lpstr>
      <vt:lpstr>Federated Login</vt:lpstr>
      <vt:lpstr>Federated Login</vt:lpstr>
      <vt:lpstr>Letter Home</vt:lpstr>
      <vt:lpstr>eRA Mobile Executive Summary</vt:lpstr>
      <vt:lpstr>eRA Mobile Development Initiative</vt:lpstr>
      <vt:lpstr>Understand eRA mobile stakeholders</vt:lpstr>
      <vt:lpstr>2013-2014 Statistics</vt:lpstr>
      <vt:lpstr>Commons Mobile Prototype</vt:lpstr>
      <vt:lpstr>Letter Home</vt:lpstr>
      <vt:lpstr>Delegations</vt:lpstr>
      <vt:lpstr>Delegations</vt:lpstr>
      <vt:lpstr>Delegations</vt:lpstr>
      <vt:lpstr>Delegations</vt:lpstr>
      <vt:lpstr>Delegations</vt:lpstr>
      <vt:lpstr>Letter Home</vt:lpstr>
      <vt:lpstr>Account Management Redesign</vt:lpstr>
      <vt:lpstr>What will Change?</vt:lpstr>
      <vt:lpstr>Current Create Account Process</vt:lpstr>
      <vt:lpstr>Proposed Create Account Process</vt:lpstr>
      <vt:lpstr>Proposed Create Account Process (Cont’d)</vt:lpstr>
      <vt:lpstr>Proposed Create Account Process (Cont’d)</vt:lpstr>
      <vt:lpstr>Current Assign Roles Process</vt:lpstr>
      <vt:lpstr>Proposed Assign Roles Process</vt:lpstr>
      <vt:lpstr>Search</vt:lpstr>
      <vt:lpstr>Search (cont.)</vt:lpstr>
      <vt:lpstr>Proposed Report Flow</vt:lpstr>
      <vt:lpstr>Current Search Accounts Screen</vt:lpstr>
      <vt:lpstr>Run Report Proposed Flow</vt:lpstr>
      <vt:lpstr>Run Report Proposed Flow (Cont’d)</vt:lpstr>
      <vt:lpstr>Support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Cummins, Sheri (NIH/OD) [E]</cp:lastModifiedBy>
  <cp:revision>104</cp:revision>
  <cp:lastPrinted>2015-07-23T12:10:44Z</cp:lastPrinted>
  <dcterms:created xsi:type="dcterms:W3CDTF">2013-08-21T19:17:07Z</dcterms:created>
  <dcterms:modified xsi:type="dcterms:W3CDTF">2015-07-30T21:01:36Z</dcterms:modified>
</cp:coreProperties>
</file>