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205"/>
  </p:notesMasterIdLst>
  <p:handoutMasterIdLst>
    <p:handoutMasterId r:id="rId206"/>
  </p:handoutMasterIdLst>
  <p:sldIdLst>
    <p:sldId id="265" r:id="rId5"/>
    <p:sldId id="797" r:id="rId6"/>
    <p:sldId id="636" r:id="rId7"/>
    <p:sldId id="637" r:id="rId8"/>
    <p:sldId id="652" r:id="rId9"/>
    <p:sldId id="701" r:id="rId10"/>
    <p:sldId id="706" r:id="rId11"/>
    <p:sldId id="641" r:id="rId12"/>
    <p:sldId id="645" r:id="rId13"/>
    <p:sldId id="703" r:id="rId14"/>
    <p:sldId id="830" r:id="rId15"/>
    <p:sldId id="646" r:id="rId16"/>
    <p:sldId id="705" r:id="rId17"/>
    <p:sldId id="831" r:id="rId18"/>
    <p:sldId id="643" r:id="rId19"/>
    <p:sldId id="832" r:id="rId20"/>
    <p:sldId id="642" r:id="rId21"/>
    <p:sldId id="820" r:id="rId22"/>
    <p:sldId id="649" r:id="rId23"/>
    <p:sldId id="833" r:id="rId24"/>
    <p:sldId id="835" r:id="rId25"/>
    <p:sldId id="821" r:id="rId26"/>
    <p:sldId id="836" r:id="rId27"/>
    <p:sldId id="610" r:id="rId28"/>
    <p:sldId id="651" r:id="rId29"/>
    <p:sldId id="837" r:id="rId30"/>
    <p:sldId id="612" r:id="rId31"/>
    <p:sldId id="708" r:id="rId32"/>
    <p:sldId id="709" r:id="rId33"/>
    <p:sldId id="710" r:id="rId34"/>
    <p:sldId id="711" r:id="rId35"/>
    <p:sldId id="779" r:id="rId36"/>
    <p:sldId id="838" r:id="rId37"/>
    <p:sldId id="856" r:id="rId38"/>
    <p:sldId id="857" r:id="rId39"/>
    <p:sldId id="858" r:id="rId40"/>
    <p:sldId id="860" r:id="rId41"/>
    <p:sldId id="861" r:id="rId42"/>
    <p:sldId id="862" r:id="rId43"/>
    <p:sldId id="863" r:id="rId44"/>
    <p:sldId id="864" r:id="rId45"/>
    <p:sldId id="865" r:id="rId46"/>
    <p:sldId id="866" r:id="rId47"/>
    <p:sldId id="859" r:id="rId48"/>
    <p:sldId id="867" r:id="rId49"/>
    <p:sldId id="868" r:id="rId50"/>
    <p:sldId id="869" r:id="rId51"/>
    <p:sldId id="870" r:id="rId52"/>
    <p:sldId id="871" r:id="rId53"/>
    <p:sldId id="872" r:id="rId54"/>
    <p:sldId id="873" r:id="rId55"/>
    <p:sldId id="874" r:id="rId56"/>
    <p:sldId id="875" r:id="rId57"/>
    <p:sldId id="876" r:id="rId58"/>
    <p:sldId id="877" r:id="rId59"/>
    <p:sldId id="878" r:id="rId60"/>
    <p:sldId id="879" r:id="rId61"/>
    <p:sldId id="880" r:id="rId62"/>
    <p:sldId id="881" r:id="rId63"/>
    <p:sldId id="897" r:id="rId64"/>
    <p:sldId id="898" r:id="rId65"/>
    <p:sldId id="899" r:id="rId66"/>
    <p:sldId id="900" r:id="rId67"/>
    <p:sldId id="901" r:id="rId68"/>
    <p:sldId id="902" r:id="rId69"/>
    <p:sldId id="903" r:id="rId70"/>
    <p:sldId id="904" r:id="rId71"/>
    <p:sldId id="905" r:id="rId72"/>
    <p:sldId id="906" r:id="rId73"/>
    <p:sldId id="907" r:id="rId74"/>
    <p:sldId id="908" r:id="rId75"/>
    <p:sldId id="909" r:id="rId76"/>
    <p:sldId id="910" r:id="rId77"/>
    <p:sldId id="911" r:id="rId78"/>
    <p:sldId id="912" r:id="rId79"/>
    <p:sldId id="913" r:id="rId80"/>
    <p:sldId id="927" r:id="rId81"/>
    <p:sldId id="839" r:id="rId82"/>
    <p:sldId id="841" r:id="rId83"/>
    <p:sldId id="842" r:id="rId84"/>
    <p:sldId id="843" r:id="rId85"/>
    <p:sldId id="916" r:id="rId86"/>
    <p:sldId id="845" r:id="rId87"/>
    <p:sldId id="846" r:id="rId88"/>
    <p:sldId id="917" r:id="rId89"/>
    <p:sldId id="848" r:id="rId90"/>
    <p:sldId id="849" r:id="rId91"/>
    <p:sldId id="918" r:id="rId92"/>
    <p:sldId id="851" r:id="rId93"/>
    <p:sldId id="852" r:id="rId94"/>
    <p:sldId id="853" r:id="rId95"/>
    <p:sldId id="854" r:id="rId96"/>
    <p:sldId id="855" r:id="rId97"/>
    <p:sldId id="840" r:id="rId98"/>
    <p:sldId id="922" r:id="rId99"/>
    <p:sldId id="914" r:id="rId100"/>
    <p:sldId id="656" r:id="rId101"/>
    <p:sldId id="921" r:id="rId102"/>
    <p:sldId id="657" r:id="rId103"/>
    <p:sldId id="658" r:id="rId104"/>
    <p:sldId id="661" r:id="rId105"/>
    <p:sldId id="660" r:id="rId106"/>
    <p:sldId id="659" r:id="rId107"/>
    <p:sldId id="926" r:id="rId108"/>
    <p:sldId id="782" r:id="rId109"/>
    <p:sldId id="662" r:id="rId110"/>
    <p:sldId id="663" r:id="rId111"/>
    <p:sldId id="664" r:id="rId112"/>
    <p:sldId id="793" r:id="rId113"/>
    <p:sldId id="672" r:id="rId114"/>
    <p:sldId id="666" r:id="rId115"/>
    <p:sldId id="669" r:id="rId116"/>
    <p:sldId id="668" r:id="rId117"/>
    <p:sldId id="667" r:id="rId118"/>
    <p:sldId id="673" r:id="rId119"/>
    <p:sldId id="671" r:id="rId120"/>
    <p:sldId id="923" r:id="rId121"/>
    <p:sldId id="674" r:id="rId122"/>
    <p:sldId id="604" r:id="rId123"/>
    <p:sldId id="915" r:id="rId124"/>
    <p:sldId id="730" r:id="rId125"/>
    <p:sldId id="732" r:id="rId126"/>
    <p:sldId id="733" r:id="rId127"/>
    <p:sldId id="734" r:id="rId128"/>
    <p:sldId id="924" r:id="rId129"/>
    <p:sldId id="809" r:id="rId130"/>
    <p:sldId id="675" r:id="rId131"/>
    <p:sldId id="715" r:id="rId132"/>
    <p:sldId id="822" r:id="rId133"/>
    <p:sldId id="795" r:id="rId134"/>
    <p:sldId id="930" r:id="rId135"/>
    <p:sldId id="796" r:id="rId136"/>
    <p:sldId id="928" r:id="rId137"/>
    <p:sldId id="929" r:id="rId138"/>
    <p:sldId id="823" r:id="rId139"/>
    <p:sldId id="824" r:id="rId140"/>
    <p:sldId id="825" r:id="rId141"/>
    <p:sldId id="826" r:id="rId142"/>
    <p:sldId id="827" r:id="rId143"/>
    <p:sldId id="828" r:id="rId144"/>
    <p:sldId id="817" r:id="rId145"/>
    <p:sldId id="684" r:id="rId146"/>
    <p:sldId id="686" r:id="rId147"/>
    <p:sldId id="613" r:id="rId148"/>
    <p:sldId id="725" r:id="rId149"/>
    <p:sldId id="614" r:id="rId150"/>
    <p:sldId id="726" r:id="rId151"/>
    <p:sldId id="727" r:id="rId152"/>
    <p:sldId id="728" r:id="rId153"/>
    <p:sldId id="729" r:id="rId154"/>
    <p:sldId id="818" r:id="rId155"/>
    <p:sldId id="819" r:id="rId156"/>
    <p:sldId id="676" r:id="rId157"/>
    <p:sldId id="600" r:id="rId158"/>
    <p:sldId id="601" r:id="rId159"/>
    <p:sldId id="682" r:id="rId160"/>
    <p:sldId id="683" r:id="rId161"/>
    <p:sldId id="677" r:id="rId162"/>
    <p:sldId id="689" r:id="rId163"/>
    <p:sldId id="634" r:id="rId164"/>
    <p:sldId id="635" r:id="rId165"/>
    <p:sldId id="699" r:id="rId166"/>
    <p:sldId id="722" r:id="rId167"/>
    <p:sldId id="723" r:id="rId168"/>
    <p:sldId id="724" r:id="rId169"/>
    <p:sldId id="700" r:id="rId170"/>
    <p:sldId id="678" r:id="rId171"/>
    <p:sldId id="717" r:id="rId172"/>
    <p:sldId id="718" r:id="rId173"/>
    <p:sldId id="920" r:id="rId174"/>
    <p:sldId id="719" r:id="rId175"/>
    <p:sldId id="720" r:id="rId176"/>
    <p:sldId id="721" r:id="rId177"/>
    <p:sldId id="690" r:id="rId178"/>
    <p:sldId id="691" r:id="rId179"/>
    <p:sldId id="692" r:id="rId180"/>
    <p:sldId id="716" r:id="rId181"/>
    <p:sldId id="680" r:id="rId182"/>
    <p:sldId id="602" r:id="rId183"/>
    <p:sldId id="810" r:id="rId184"/>
    <p:sldId id="808" r:id="rId185"/>
    <p:sldId id="603" r:id="rId186"/>
    <p:sldId id="740" r:id="rId187"/>
    <p:sldId id="741" r:id="rId188"/>
    <p:sldId id="742" r:id="rId189"/>
    <p:sldId id="743" r:id="rId190"/>
    <p:sldId id="744" r:id="rId191"/>
    <p:sldId id="811" r:id="rId192"/>
    <p:sldId id="681" r:id="rId193"/>
    <p:sldId id="735" r:id="rId194"/>
    <p:sldId id="736" r:id="rId195"/>
    <p:sldId id="812" r:id="rId196"/>
    <p:sldId id="813" r:id="rId197"/>
    <p:sldId id="814" r:id="rId198"/>
    <p:sldId id="815" r:id="rId199"/>
    <p:sldId id="785" r:id="rId200"/>
    <p:sldId id="788" r:id="rId201"/>
    <p:sldId id="789" r:id="rId202"/>
    <p:sldId id="790" r:id="rId203"/>
    <p:sldId id="919" r:id="rId204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993300"/>
    <a:srgbClr val="669900"/>
    <a:srgbClr val="FFFF66"/>
    <a:srgbClr val="FF6600"/>
    <a:srgbClr val="336699"/>
    <a:srgbClr val="990000"/>
    <a:srgbClr val="CC3300"/>
    <a:srgbClr val="0099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1" autoAdjust="0"/>
    <p:restoredTop sz="98349" autoAdjust="0"/>
  </p:normalViewPr>
  <p:slideViewPr>
    <p:cSldViewPr>
      <p:cViewPr>
        <p:scale>
          <a:sx n="100" d="100"/>
          <a:sy n="100" d="100"/>
        </p:scale>
        <p:origin x="-192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02960"/>
    </p:cViewPr>
  </p:sorterViewPr>
  <p:notesViewPr>
    <p:cSldViewPr>
      <p:cViewPr varScale="1">
        <p:scale>
          <a:sx n="65" d="100"/>
          <a:sy n="65" d="100"/>
        </p:scale>
        <p:origin x="-1602" y="-108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181" Type="http://schemas.openxmlformats.org/officeDocument/2006/relationships/slide" Target="slides/slide177.xml"/><Relationship Id="rId186" Type="http://schemas.openxmlformats.org/officeDocument/2006/relationships/slide" Target="slides/slide182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slide" Target="slides/slide167.xml"/><Relationship Id="rId176" Type="http://schemas.openxmlformats.org/officeDocument/2006/relationships/slide" Target="slides/slide172.xml"/><Relationship Id="rId192" Type="http://schemas.openxmlformats.org/officeDocument/2006/relationships/slide" Target="slides/slide188.xml"/><Relationship Id="rId197" Type="http://schemas.openxmlformats.org/officeDocument/2006/relationships/slide" Target="slides/slide193.xml"/><Relationship Id="rId206" Type="http://schemas.openxmlformats.org/officeDocument/2006/relationships/handoutMaster" Target="handoutMasters/handoutMaster1.xml"/><Relationship Id="rId201" Type="http://schemas.openxmlformats.org/officeDocument/2006/relationships/slide" Target="slides/slide197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82" Type="http://schemas.openxmlformats.org/officeDocument/2006/relationships/slide" Target="slides/slide178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2" Type="http://schemas.openxmlformats.org/officeDocument/2006/relationships/slide" Target="slides/slide198.xml"/><Relationship Id="rId207" Type="http://schemas.openxmlformats.org/officeDocument/2006/relationships/presProps" Target="pres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208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theme" Target="theme/theme1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tableStyles" Target="tableStyles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3090ED-F84E-4702-8628-4EFC554E2090}" type="datetimeFigureOut">
              <a:rPr lang="en-US"/>
              <a:pPr>
                <a:defRPr/>
              </a:pPr>
              <a:t>7/17/2014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F3931D-20C8-4A83-A683-04A5575D7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2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ECC29C-75CC-46FE-8B5A-86290649DD64}" type="datetimeFigureOut">
              <a:rPr lang="en-US"/>
              <a:pPr>
                <a:defRPr/>
              </a:pPr>
              <a:t>7/17/2014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30422"/>
            <a:ext cx="7437120" cy="3154441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AD43B8-FF20-4D5F-A0AE-68337BAD2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1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D015D4-4796-4D21-BAD0-1641EFC35A7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25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66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26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78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67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34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67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67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2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53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64008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5575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1E5E2-8DB1-43E7-9F30-43DCA2DED281}" type="datetime1">
              <a:rPr lang="en-US" smtClean="0"/>
              <a:pPr>
                <a:defRPr/>
              </a:pPr>
              <a:t>7/17/2014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5BECE6F-C8B3-4AFE-ABE6-7969150810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75D32-94B1-43D8-A037-FE67FB015E27}" type="datetime1">
              <a:rPr lang="en-US" smtClean="0"/>
              <a:pPr>
                <a:defRPr/>
              </a:pPr>
              <a:t>7/17/2014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03DC8-D049-4606-B080-DDC65A2B61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9225" y="6383338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12B73-6AA9-43D6-828E-9D5759009A62}" type="datetime1">
              <a:rPr lang="en-US" smtClean="0"/>
              <a:pPr>
                <a:defRPr/>
              </a:pPr>
              <a:t>7/17/2014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780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2A70DE3-2F75-431A-9D09-64CA1AB222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72000" y="1549400"/>
            <a:ext cx="0" cy="484505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1752" y="1371600"/>
            <a:ext cx="4038600" cy="46817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800600" y="1371600"/>
            <a:ext cx="4038600" cy="46817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C86F5-7B55-4F9B-9C6C-C8D64859BA57}" type="datetime1">
              <a:rPr lang="en-US" smtClean="0"/>
              <a:pPr>
                <a:defRPr/>
              </a:pPr>
              <a:t>7/17/2014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609F-50E7-4B9A-B62F-6598EDD47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04925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4025" y="915988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83338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20788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59275" y="1009650"/>
            <a:ext cx="420688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447800"/>
            <a:ext cx="4040188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4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1329" y="1447800"/>
            <a:ext cx="4041775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1352" cy="7589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3"/>
          </p:nvPr>
        </p:nvSpPr>
        <p:spPr>
          <a:xfrm>
            <a:off x="301752" y="2286000"/>
            <a:ext cx="4041648" cy="3931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14"/>
          </p:nvPr>
        </p:nvSpPr>
        <p:spPr>
          <a:xfrm>
            <a:off x="4800600" y="2286000"/>
            <a:ext cx="4038600" cy="3931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D102-3436-4C70-948A-2E06042B4189}" type="datetime1">
              <a:rPr lang="en-US" smtClean="0"/>
              <a:pPr>
                <a:defRPr/>
              </a:pPr>
              <a:t>7/17/2014</a:t>
            </a:fld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4340225" y="1000125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A4FF90E-4C55-4D59-BE6A-CE57DBB6E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7B7B-168F-4CA2-B7C0-9C0234D0AAA4}" type="datetime1">
              <a:rPr lang="en-US" smtClean="0"/>
              <a:pPr>
                <a:defRPr/>
              </a:pPr>
              <a:t>7/17/2014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5206B-4A4A-47B0-BA21-D142872E96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9225" y="6383338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ECA61-1D6E-4EF8-96C1-58BE1EB49553}" type="datetime1">
              <a:rPr lang="en-US" smtClean="0"/>
              <a:pPr>
                <a:defRPr/>
              </a:pPr>
              <a:t>7/17/2014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E5F9C02-60A3-4AB1-8821-EDEFB4936D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 hidden="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6430963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5575" y="119063"/>
            <a:ext cx="8832850" cy="66294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295400"/>
          </a:xfrm>
        </p:spPr>
        <p:txBody>
          <a:bodyPr>
            <a:noAutofit/>
          </a:bodyPr>
          <a:lstStyle>
            <a:lvl1pPr algn="l"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86000"/>
            <a:ext cx="2362200" cy="38401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C166-2605-4167-A7CB-707BA64C0BF4}" type="datetime1">
              <a:rPr lang="en-US" smtClean="0"/>
              <a:pPr>
                <a:defRPr/>
              </a:pPr>
              <a:t>7/17/2014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81000" y="64103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371600" y="30480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057A446-9BC9-43AE-8342-D14CD2C567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2400"/>
            <a:ext cx="8832850" cy="381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61925" y="5270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774A6-CAF0-4AEC-8C1D-35A027BB91C9}" type="datetime1">
              <a:rPr lang="en-US" smtClean="0"/>
              <a:pPr>
                <a:defRPr/>
              </a:pPr>
              <a:t>7/17/2014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0956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19ED5-8942-4B81-BD67-FB5B28D591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CB83A63-723B-4EF9-AF25-40ABF8B3FA4E}" type="datetime1">
              <a:rPr lang="en-US" smtClean="0"/>
              <a:pPr>
                <a:defRPr/>
              </a:pPr>
              <a:t>7/17/2014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55713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271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8F9F7B-CFD3-427C-AA27-636EAEBF98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1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era_training/tutorials/NIH_Reference_Letter/NIH%20Reference%20Letter.htm" TargetMode="External"/><Relationship Id="rId2" Type="http://schemas.openxmlformats.org/officeDocument/2006/relationships/hyperlink" Target="http://grants.nih.gov/grants/ElectronicReceipt/faq_full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0-120.html" TargetMode="External"/><Relationship Id="rId2" Type="http://schemas.openxmlformats.org/officeDocument/2006/relationships/hyperlink" Target="http://grants.nih.gov/grants/guide/notice-files/NOT-OD-12-10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era.nih.gov/era_training/era_videos.cfm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era.nih.gov/era_training/tutorials/Notice_of_Award/" TargetMode="Externa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era.nih.gov/files/NIH_eRA_Password_Policy.pdf" TargetMode="Externa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grants.nih.gov/grants/guide/notice-files/NOT-OD-14-081.html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hyperlink" Target="http://grants.nih.gov/grants/rppr/" TargetMode="External"/><Relationship Id="rId1" Type="http://schemas.openxmlformats.org/officeDocument/2006/relationships/slideLayout" Target="../slideLayouts/slideLayout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notice-files/NOT-OD-14-092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lm.nih.gov/pubs/techbull/nd12/nd12_myncbi_pdf.html" TargetMode="Externa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era.nih.gov/files/eRA_Commons_Roles.pdf" TargetMode="Externa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4-079.html" TargetMode="External"/><Relationship Id="rId2" Type="http://schemas.openxmlformats.org/officeDocument/2006/relationships/hyperlink" Target="http://grants.nih.gov/grants/guide/notice-files/NOT-OD-14-09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3-097.html" TargetMode="External"/><Relationship Id="rId2" Type="http://schemas.openxmlformats.org/officeDocument/2006/relationships/hyperlink" Target="http://grants.nih.gov/grants/guide/notice-files/NOT-OD-14-026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3-035.html" TargetMode="External"/><Relationship Id="rId2" Type="http://schemas.openxmlformats.org/officeDocument/2006/relationships/hyperlink" Target="http://grants.nih.gov/grants/guide/notice-files/NOT-OD-13-061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hyperlink" Target="http://grants.nih.gov/grants/guide/notice-files/NOT-OD-13-017.html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2-152.html" TargetMode="External"/><Relationship Id="rId2" Type="http://schemas.openxmlformats.org/officeDocument/2006/relationships/hyperlink" Target="http://grants.nih.gov/grants/guide/notice-files/NOT-OD-12-160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hyperlink" Target="http://grants.nih.gov/grants/guide/notice-files/NOT-OD-12-142.html" TargetMode="Externa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://ofm.od.nih.gov/fsr.asp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3-112.html" TargetMode="External"/><Relationship Id="rId2" Type="http://schemas.openxmlformats.org/officeDocument/2006/relationships/hyperlink" Target="http://grants.nih.gov/grants/guide/notice-files/NOT-OD-13-120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3-019.html" TargetMode="External"/><Relationship Id="rId2" Type="http://schemas.openxmlformats.org/officeDocument/2006/relationships/hyperlink" Target="http://grants.nih.gov/grants/guide/notice-files/NOT-OD-13-11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grants.nih.gov/grants/guide/notice-files/NOT-OD-11-098.html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parent_announcements.htm" TargetMode="Externa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commons/faq_commons.cfm" TargetMode="External"/><Relationship Id="rId2" Type="http://schemas.openxmlformats.org/officeDocument/2006/relationships/hyperlink" Target="http://era.nih.gov/files/eRA_Commons_Admin-Supp_UG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2-043.html" TargetMode="External"/><Relationship Id="rId2" Type="http://schemas.openxmlformats.org/officeDocument/2006/relationships/hyperlink" Target="http://grants.nih.gov/grants/guide/notice-files/NOT-OD-13-03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files/ccoi_userguide.pdf" TargetMode="External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parent_announcements.htm#post" TargetMode="Externa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2-133.html" TargetMode="External"/><Relationship Id="rId2" Type="http://schemas.openxmlformats.org/officeDocument/2006/relationships/hyperlink" Target="http://grants.nih.gov/grants/guide/notice-files/NOT-OD-12-132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hyperlink" Target="http://grants.nih.gov/grants/guide/notice-files/NOT-OD-12-134.html" TargetMode="Externa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grants.nih.gov/grants/guide/notice-files/NOT-OD-12-152.html" TargetMode="Externa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hyperlink" Target="http://era.nih.gov/grantees/manage_trainees_fellows.cfm" TargetMode="Externa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1-026.html" TargetMode="External"/><Relationship Id="rId2" Type="http://schemas.openxmlformats.org/officeDocument/2006/relationships/hyperlink" Target="http://grants.nih.gov/grants/guide/notice-files/NOT-OD-12-15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grants.gov" TargetMode="External"/><Relationship Id="rId2" Type="http://schemas.openxmlformats.org/officeDocument/2006/relationships/hyperlink" Target="http://era.nih.gov/help/index.cfm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grants.gov/help/help.jsp" TargetMode="Externa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" TargetMode="External"/><Relationship Id="rId2" Type="http://schemas.openxmlformats.org/officeDocument/2006/relationships/hyperlink" Target="https://commons.era.nih.gov/common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gif"/><Relationship Id="rId5" Type="http://schemas.openxmlformats.org/officeDocument/2006/relationships/hyperlink" Target="http://grants.nih.gov/grants/oer.htm" TargetMode="External"/><Relationship Id="rId4" Type="http://schemas.openxmlformats.org/officeDocument/2006/relationships/hyperlink" Target="http://grants.nih.gov/grants/ElectronicReceipt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peer/continuous_submission.htm" TargetMode="External"/><Relationship Id="rId2" Type="http://schemas.openxmlformats.org/officeDocument/2006/relationships/hyperlink" Target="http://grants.nih.gov/grants/new_investigators/index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nts.gov/help/download_software.jsp" TargetMode="External"/><Relationship Id="rId2" Type="http://schemas.openxmlformats.org/officeDocument/2006/relationships/hyperlink" Target="http://era.nih.gov/browser_support_ext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ElectronicReceipt/sp.htm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funding/424/index.htm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grants.nih.gov/grants/funding/424/index.htm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ElectronicReceipt/communication.htm#forms" TargetMode="External"/><Relationship Id="rId2" Type="http://schemas.openxmlformats.org/officeDocument/2006/relationships/hyperlink" Target="http://grants.nih.gov/grants/funding/424/index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rants.nih.gov/grants/ElectronicReceipt/files/SF424RR_Validation.pdf" TargetMode="External"/><Relationship Id="rId5" Type="http://schemas.openxmlformats.org/officeDocument/2006/relationships/hyperlink" Target="http://grants.nih.gov/grants/ElectronicReceipt/pdf_guidelines.htm" TargetMode="External"/><Relationship Id="rId4" Type="http://schemas.openxmlformats.org/officeDocument/2006/relationships/hyperlink" Target="http://grants.nih.gov/grants/ElectronicReceipt/avoiding_errors.ht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commons/quick_queries/index.cf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.era.nih.gov/commons/public/registration/registrationInstructions.jsp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grants.nih.gov/grants/ElectronicReceipt/support.htm" TargetMode="Externa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ElectronicReceipt/communication.htm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ElectronicReceipt/pdf_guidelines.ht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forms_page_limits.htm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mailto:FlouraJ1@mail.nih.gov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4-074.html" TargetMode="External"/><Relationship Id="rId2" Type="http://schemas.openxmlformats.org/officeDocument/2006/relationships/hyperlink" Target="http://grants.nih.gov/grants/guide/notice-files/NOT-OD-14-091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hyperlink" Target="http://grants.nih.gov/grants/guide/notice-files/NOT-OD-13-091.html" TargetMode="Externa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era.nih.gov/era_training/era_videos.cfm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era.nih.gov/era_training/tutorials/SO-PI_Status/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Alt=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38" y="228601"/>
            <a:ext cx="8793162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4400" y="2819400"/>
            <a:ext cx="7543800" cy="1219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1F497D"/>
                </a:solidFill>
              </a:rPr>
              <a:t>NIH </a:t>
            </a:r>
            <a:r>
              <a:rPr lang="en-US" sz="3000" b="1" dirty="0" err="1" smtClean="0">
                <a:solidFill>
                  <a:srgbClr val="1F497D"/>
                </a:solidFill>
              </a:rPr>
              <a:t>eRA</a:t>
            </a:r>
            <a:r>
              <a:rPr lang="en-US" sz="3000" b="1" dirty="0" smtClean="0">
                <a:solidFill>
                  <a:srgbClr val="1F497D"/>
                </a:solidFill>
              </a:rPr>
              <a:t> Workshop Day</a:t>
            </a:r>
            <a:r>
              <a:rPr lang="en-US" sz="3000" dirty="0" smtClean="0">
                <a:solidFill>
                  <a:srgbClr val="1F497D"/>
                </a:solidFill>
              </a:rPr>
              <a:t/>
            </a:r>
            <a:br>
              <a:rPr lang="en-US" sz="3000" dirty="0" smtClean="0">
                <a:solidFill>
                  <a:srgbClr val="1F497D"/>
                </a:solidFill>
              </a:rPr>
            </a:br>
            <a:endParaRPr lang="en-US" sz="3000" dirty="0">
              <a:solidFill>
                <a:schemeClr val="tx2"/>
              </a:solidFill>
            </a:endParaRP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3733800"/>
            <a:ext cx="6629400" cy="23622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0" cap="none" spc="0" dirty="0" smtClean="0">
                <a:ea typeface="+mj-ea"/>
                <a:cs typeface="+mj-cs"/>
              </a:rPr>
              <a:t>June 2014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800" cap="none" spc="0" dirty="0" smtClean="0"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0" cap="none" spc="0" dirty="0" smtClean="0">
                <a:ea typeface="+mj-ea"/>
                <a:cs typeface="+mj-cs"/>
              </a:rPr>
              <a:t>electronic Research Administration (eRA)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 smtClean="0">
                <a:ea typeface="+mj-ea"/>
                <a:cs typeface="+mj-cs"/>
              </a:rPr>
              <a:t>OER, OD, National Institutes of Health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cap="none" spc="0" dirty="0" smtClean="0">
              <a:ea typeface="+mj-ea"/>
              <a:cs typeface="+mj-cs"/>
            </a:endParaRPr>
          </a:p>
        </p:txBody>
      </p:sp>
      <p:pic>
        <p:nvPicPr>
          <p:cNvPr id="4" name="Picture 3" descr="A logo of the Office of Extramural Research at NI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9" y="5638800"/>
            <a:ext cx="4380953" cy="812698"/>
          </a:xfrm>
          <a:prstGeom prst="rect">
            <a:avLst/>
          </a:prstGeom>
        </p:spPr>
      </p:pic>
      <p:pic>
        <p:nvPicPr>
          <p:cNvPr id="8" name="Picture 7" descr="eRA logo stating that it is a program of the NIH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6" y="228601"/>
            <a:ext cx="985422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a Password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27" name="Picture 3" descr="Change password 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22902"/>
            <a:ext cx="6477000" cy="36070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 descr="eRA Commons naviagation tabs to accounts"/>
          <p:cNvGrpSpPr/>
          <p:nvPr/>
        </p:nvGrpSpPr>
        <p:grpSpPr>
          <a:xfrm>
            <a:off x="400137" y="1600200"/>
            <a:ext cx="6345484" cy="1676400"/>
            <a:chOff x="400137" y="1600200"/>
            <a:chExt cx="6345484" cy="1676400"/>
          </a:xfrm>
        </p:grpSpPr>
        <p:pic>
          <p:nvPicPr>
            <p:cNvPr id="1026" name="Picture 2" descr="eRA Commons naviagation tabs to account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37" y="1600200"/>
              <a:ext cx="6345484" cy="1676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1295400" y="2819400"/>
              <a:ext cx="609600" cy="35369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609600" y="2438400"/>
              <a:ext cx="838200" cy="44419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34000" y="5493603"/>
            <a:ext cx="3505200" cy="830997"/>
          </a:xfrm>
          <a:prstGeom prst="rect">
            <a:avLst/>
          </a:prstGeom>
          <a:solidFill>
            <a:srgbClr val="FFFF99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Enter current and new </a:t>
            </a: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password. Click </a:t>
            </a:r>
            <a:r>
              <a:rPr lang="en-US" sz="2400" i="1" dirty="0" smtClean="0">
                <a:solidFill>
                  <a:schemeClr val="accent2"/>
                </a:solidFill>
                <a:latin typeface="+mn-lt"/>
              </a:rPr>
              <a:t>Submit</a:t>
            </a: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. </a:t>
            </a: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AutoShape 5" descr="Bracket"/>
          <p:cNvSpPr>
            <a:spLocks/>
          </p:cNvSpPr>
          <p:nvPr/>
        </p:nvSpPr>
        <p:spPr bwMode="auto">
          <a:xfrm>
            <a:off x="4876800" y="5486400"/>
            <a:ext cx="228600" cy="762000"/>
          </a:xfrm>
          <a:prstGeom prst="rightBrace">
            <a:avLst>
              <a:gd name="adj1" fmla="val 27778"/>
              <a:gd name="adj2" fmla="val 50000"/>
            </a:avLst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629400" y="1829498"/>
            <a:ext cx="2362200" cy="830997"/>
          </a:xfrm>
          <a:prstGeom prst="rect">
            <a:avLst/>
          </a:prstGeom>
          <a:solidFill>
            <a:srgbClr val="FFFF99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Available to any logged-in user.</a:t>
            </a: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991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Result from General Search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  <p:pic>
        <p:nvPicPr>
          <p:cNvPr id="5" name="Picture 4" title="Status hit lis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78" y="1585988"/>
            <a:ext cx="8077200" cy="3443211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 title="&quot;&quot;"/>
          <p:cNvSpPr>
            <a:spLocks noChangeArrowheads="1"/>
          </p:cNvSpPr>
          <p:nvPr/>
        </p:nvSpPr>
        <p:spPr bwMode="auto">
          <a:xfrm>
            <a:off x="457200" y="3810000"/>
            <a:ext cx="619778" cy="24384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1163356" y="4114800"/>
            <a:ext cx="929072" cy="1066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30536" y="5140517"/>
            <a:ext cx="6846664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Select the </a:t>
            </a:r>
            <a:r>
              <a:rPr lang="en-US" sz="2400" i="1" dirty="0">
                <a:solidFill>
                  <a:schemeClr val="accent2"/>
                </a:solidFill>
                <a:latin typeface="+mn-lt"/>
                <a:cs typeface="Arial" charset="0"/>
              </a:rPr>
              <a:t>Application ID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 link to view detailed status information for that particular application.</a:t>
            </a:r>
          </a:p>
        </p:txBody>
      </p:sp>
    </p:spTree>
    <p:extLst>
      <p:ext uri="{BB962C8B-B14F-4D97-AF65-F5344CB8AC3E}">
        <p14:creationId xmlns:p14="http://schemas.microsoft.com/office/powerpoint/2010/main" val="257855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title="Detailed status screen highlighting ESI and NIH st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" y="2117725"/>
            <a:ext cx="8589963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Verifying ESI &amp; NI Application Status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sp>
        <p:nvSpPr>
          <p:cNvPr id="6" name="Oval 5" title="&quot;&quot;"/>
          <p:cNvSpPr>
            <a:spLocks noChangeArrowheads="1"/>
          </p:cNvSpPr>
          <p:nvPr/>
        </p:nvSpPr>
        <p:spPr bwMode="auto">
          <a:xfrm>
            <a:off x="197336" y="4038600"/>
            <a:ext cx="2241064" cy="6858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2590800" y="4396770"/>
            <a:ext cx="10668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657600" y="3611940"/>
            <a:ext cx="4800600" cy="156966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Reflects a snapshot of Early Stage Investigator (ESI) and New Investigator (NI) status at time of application submission.</a:t>
            </a:r>
            <a:endParaRPr lang="en-US" sz="240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48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Letters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NIH grant programs require the submission of reference letters in addition to the grant application (e.g., Mentored Career Development program)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791200" cy="5562600"/>
          </a:xfrm>
        </p:spPr>
        <p:txBody>
          <a:bodyPr/>
          <a:lstStyle/>
          <a:p>
            <a:r>
              <a:rPr lang="en-US" sz="2200" dirty="0" smtClean="0"/>
              <a:t>NOT </a:t>
            </a:r>
            <a:r>
              <a:rPr lang="en-US" sz="2200" dirty="0"/>
              <a:t>part of the application through Grants.gov </a:t>
            </a:r>
          </a:p>
          <a:p>
            <a:r>
              <a:rPr lang="en-US" sz="2200" dirty="0"/>
              <a:t>Submitted directly by the referee through </a:t>
            </a:r>
            <a:r>
              <a:rPr lang="en-US" sz="2200" dirty="0" err="1"/>
              <a:t>eRA</a:t>
            </a:r>
            <a:r>
              <a:rPr lang="en-US" sz="2200" dirty="0"/>
              <a:t> Commons</a:t>
            </a:r>
          </a:p>
          <a:p>
            <a:r>
              <a:rPr lang="en-US" sz="2200" dirty="0"/>
              <a:t>Commons registration not </a:t>
            </a:r>
            <a:r>
              <a:rPr lang="en-US" sz="2200" dirty="0" smtClean="0"/>
              <a:t>required</a:t>
            </a:r>
          </a:p>
          <a:p>
            <a:r>
              <a:rPr lang="en-US" sz="2200" dirty="0"/>
              <a:t>C</a:t>
            </a:r>
            <a:r>
              <a:rPr lang="en-US" sz="2200" dirty="0" smtClean="0"/>
              <a:t>an </a:t>
            </a:r>
            <a:r>
              <a:rPr lang="en-US" sz="2200" dirty="0"/>
              <a:t>be submitted in advance of application submission</a:t>
            </a:r>
          </a:p>
          <a:p>
            <a:r>
              <a:rPr lang="en-US" sz="2200" dirty="0"/>
              <a:t>D</a:t>
            </a:r>
            <a:r>
              <a:rPr lang="en-US" sz="2200" dirty="0" smtClean="0"/>
              <a:t>ue </a:t>
            </a:r>
            <a:r>
              <a:rPr lang="en-US" sz="2200" dirty="0"/>
              <a:t>by the application submission deadline</a:t>
            </a:r>
          </a:p>
          <a:p>
            <a:r>
              <a:rPr lang="en-US" sz="2200" dirty="0" smtClean="0"/>
              <a:t>Applicants </a:t>
            </a:r>
            <a:r>
              <a:rPr lang="en-US" sz="2200" dirty="0"/>
              <a:t>can track the submission of reference letters in </a:t>
            </a:r>
            <a:r>
              <a:rPr lang="en-US" sz="2200" dirty="0" smtClean="0"/>
              <a:t>the </a:t>
            </a:r>
            <a:r>
              <a:rPr lang="en-US" sz="2200" dirty="0"/>
              <a:t>Commons, but cannot view the actual </a:t>
            </a:r>
            <a:r>
              <a:rPr lang="en-US" sz="2200" dirty="0" smtClean="0"/>
              <a:t>letter</a:t>
            </a:r>
          </a:p>
          <a:p>
            <a:r>
              <a:rPr lang="en-US" sz="2200" dirty="0" smtClean="0"/>
              <a:t>With FORMS-C, Fellowship reference letters no longer have a required format – just a letter</a:t>
            </a: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47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Letters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  <p:pic>
        <p:nvPicPr>
          <p:cNvPr id="4" name="Picture 2" title="eRA Commons home page highlighting link to Submit Reference Le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058025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 title="&quot;&quot;"/>
          <p:cNvSpPr>
            <a:spLocks noChangeArrowheads="1"/>
          </p:cNvSpPr>
          <p:nvPr/>
        </p:nvSpPr>
        <p:spPr bwMode="auto">
          <a:xfrm>
            <a:off x="2438400" y="5257800"/>
            <a:ext cx="1936264" cy="3429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4371850" y="5600700"/>
            <a:ext cx="1066800" cy="4381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438650" y="5429250"/>
            <a:ext cx="3048000" cy="1219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Referees do not need to login to Commons to submit.</a:t>
            </a:r>
            <a:endParaRPr lang="en-US" sz="240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38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Letters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  <p:pic>
        <p:nvPicPr>
          <p:cNvPr id="1026" name="Picture 2" title="Detailed status screen highlighting reference letter 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9962"/>
            <a:ext cx="7162800" cy="45147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13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</a:t>
            </a:r>
            <a:r>
              <a:rPr lang="en-US" smtClean="0"/>
              <a:t>Letter Resources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Frequently Asked Questions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grants.nih.gov/grants/ElectronicReceipt/faq_full.htm#12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Submitting Reference Letters through </a:t>
            </a:r>
            <a:r>
              <a:rPr lang="en-US" dirty="0" err="1" smtClean="0"/>
              <a:t>eRA</a:t>
            </a:r>
            <a:r>
              <a:rPr lang="en-US" dirty="0" smtClean="0"/>
              <a:t> Commons (Demo)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era.nih.gov/era_training/tutorials/NIH_Reference_Letter/NIH%20Reference%20Letter.htm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02" y="4343400"/>
            <a:ext cx="165639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4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NIH Contacts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  <p:pic>
        <p:nvPicPr>
          <p:cNvPr id="5" name="Picture 5" title="Detailed Status screen highlighting Contacts 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589963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4038600" y="5197475"/>
            <a:ext cx="0" cy="28892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219200" y="5486400"/>
            <a:ext cx="6172200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Contacts are added as the application moves through the different stages of processing.</a:t>
            </a:r>
            <a:endParaRPr lang="en-US" sz="240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  <p:sp>
        <p:nvSpPr>
          <p:cNvPr id="9" name="Rectangle 8" title="&quot;&quot;"/>
          <p:cNvSpPr/>
          <p:nvPr/>
        </p:nvSpPr>
        <p:spPr>
          <a:xfrm>
            <a:off x="304800" y="4495800"/>
            <a:ext cx="8589963" cy="701675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title="Detailed status screen highlighting assignment infor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51125"/>
            <a:ext cx="8589963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Review Assignments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  <p:sp>
        <p:nvSpPr>
          <p:cNvPr id="8" name="Rectangle 7" title="&quot;&quot;"/>
          <p:cNvSpPr>
            <a:spLocks noChangeArrowheads="1"/>
          </p:cNvSpPr>
          <p:nvPr/>
        </p:nvSpPr>
        <p:spPr bwMode="auto">
          <a:xfrm>
            <a:off x="2819401" y="4038600"/>
            <a:ext cx="2667000" cy="838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 title="&quot;&quot;"/>
          <p:cNvSpPr>
            <a:spLocks noChangeArrowheads="1"/>
          </p:cNvSpPr>
          <p:nvPr/>
        </p:nvSpPr>
        <p:spPr bwMode="auto">
          <a:xfrm>
            <a:off x="5648325" y="2620528"/>
            <a:ext cx="3246438" cy="1189472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5" title="&quot;&quot;"/>
          <p:cNvSpPr>
            <a:spLocks noChangeShapeType="1"/>
          </p:cNvSpPr>
          <p:nvPr/>
        </p:nvSpPr>
        <p:spPr bwMode="auto">
          <a:xfrm>
            <a:off x="6781801" y="2290464"/>
            <a:ext cx="0" cy="30033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59965" y="1828800"/>
            <a:ext cx="4331635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Institute 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or Center assignment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204744" y="4278664"/>
            <a:ext cx="2133600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Study Section assignment</a:t>
            </a:r>
          </a:p>
        </p:txBody>
      </p:sp>
      <p:sp>
        <p:nvSpPr>
          <p:cNvPr id="13" name="Line 9" title="&quot;&quot;"/>
          <p:cNvSpPr>
            <a:spLocks noChangeShapeType="1"/>
          </p:cNvSpPr>
          <p:nvPr/>
        </p:nvSpPr>
        <p:spPr bwMode="auto">
          <a:xfrm flipH="1" flipV="1">
            <a:off x="5562599" y="4670996"/>
            <a:ext cx="642143" cy="22798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5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Check Review Outcomes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206B-4A4A-47B0-BA21-D142872E963A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2050" name="Picture 2" title="Detailed status screen highliggting review outcome in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404100" cy="456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00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Viewing Referral and Review Correspondence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109</a:t>
            </a:fld>
            <a:endParaRPr lang="en-US" dirty="0"/>
          </a:p>
        </p:txBody>
      </p:sp>
      <p:pic>
        <p:nvPicPr>
          <p:cNvPr id="3074" name="Picture 2" title="Detailed status screen highlighting Correspondence 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108200"/>
            <a:ext cx="8736013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 title="&quot;&quot;"/>
          <p:cNvSpPr>
            <a:spLocks noChangeArrowheads="1"/>
          </p:cNvSpPr>
          <p:nvPr/>
        </p:nvSpPr>
        <p:spPr bwMode="auto">
          <a:xfrm>
            <a:off x="5648325" y="3901064"/>
            <a:ext cx="3246438" cy="594736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5" title="&quot;&quot;"/>
          <p:cNvSpPr>
            <a:spLocks noChangeShapeType="1"/>
          </p:cNvSpPr>
          <p:nvPr/>
        </p:nvSpPr>
        <p:spPr bwMode="auto">
          <a:xfrm flipV="1">
            <a:off x="6705601" y="4571998"/>
            <a:ext cx="0" cy="531167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352800" y="5097122"/>
            <a:ext cx="5541963" cy="84647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NIH Referral and Review staff can post correspondence for the application. </a:t>
            </a:r>
            <a:endParaRPr lang="en-US" sz="240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5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Forgot Password/Unlock Account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4572000"/>
            <a:ext cx="8503920" cy="2057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the username and e-mail combination </a:t>
            </a:r>
            <a:r>
              <a:rPr lang="en-US" dirty="0" smtClean="0"/>
              <a:t>provided match what is in </a:t>
            </a:r>
            <a:r>
              <a:rPr lang="en-US" dirty="0"/>
              <a:t>the system, a temporary password will be e-mailed to </a:t>
            </a:r>
            <a:r>
              <a:rPr lang="en-US" dirty="0" smtClean="0"/>
              <a:t>you.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9" name="Group 8" descr="Forgot password link to reset password form"/>
          <p:cNvGrpSpPr/>
          <p:nvPr/>
        </p:nvGrpSpPr>
        <p:grpSpPr>
          <a:xfrm>
            <a:off x="1524000" y="2057400"/>
            <a:ext cx="5791200" cy="2057400"/>
            <a:chOff x="1371600" y="1524000"/>
            <a:chExt cx="5791200" cy="2057400"/>
          </a:xfrm>
        </p:grpSpPr>
        <p:sp>
          <p:nvSpPr>
            <p:cNvPr id="5" name="Line 9"/>
            <p:cNvSpPr>
              <a:spLocks noChangeShapeType="1"/>
            </p:cNvSpPr>
            <p:nvPr/>
          </p:nvSpPr>
          <p:spPr bwMode="auto">
            <a:xfrm flipV="1">
              <a:off x="3695700" y="3301653"/>
              <a:ext cx="1181100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6" name="Picture 2" descr="Commons logi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20794" y="1524000"/>
              <a:ext cx="1974905" cy="200625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7" name="Picture 3" descr="Reset passwor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3000" y="1780478"/>
              <a:ext cx="2209800" cy="172472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1371600" y="3124200"/>
              <a:ext cx="2324100" cy="4572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342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Just-In-Time (JIT)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743200"/>
            <a:ext cx="7620000" cy="1673225"/>
          </a:xfrm>
        </p:spPr>
        <p:txBody>
          <a:bodyPr/>
          <a:lstStyle/>
          <a:p>
            <a:r>
              <a:rPr lang="en-US" dirty="0" smtClean="0"/>
              <a:t>Submitting JIT information upon </a:t>
            </a:r>
            <a:r>
              <a:rPr lang="en-US" dirty="0" err="1" smtClean="0"/>
              <a:t>nih</a:t>
            </a:r>
            <a:r>
              <a:rPr lang="en-US" dirty="0" smtClean="0"/>
              <a:t> Request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63362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Anastasiya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Just-In-Time (JIT)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</a:t>
            </a:r>
            <a:r>
              <a:rPr lang="en-US" dirty="0"/>
              <a:t>an applicant organization to submit additional grant application information after the completion of the peer review, and prior to funding.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Applicants should never submit JIT info until specifically requested to do so by NIH. A JIT link or request from NIH are not indications that a grant award will be made.</a:t>
            </a:r>
          </a:p>
          <a:p>
            <a:pPr lvl="1"/>
            <a:r>
              <a:rPr lang="en-US" dirty="0"/>
              <a:t>Other Support File, Budget Upload, Other Upload, Institutional Review Board (IRB) Date, Human Subject Education</a:t>
            </a:r>
          </a:p>
          <a:p>
            <a:pPr lvl="1"/>
            <a:r>
              <a:rPr lang="en-US" dirty="0"/>
              <a:t>PD/PI can save info in Commons, but only SO can submit JIT info to NIH</a:t>
            </a:r>
          </a:p>
          <a:p>
            <a:pPr lvl="1"/>
            <a:r>
              <a:rPr lang="en-US" dirty="0"/>
              <a:t>Must be PDF format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47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 Link on Status Result Screen (SO View)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112</a:t>
            </a:fld>
            <a:endParaRPr lang="en-US" dirty="0"/>
          </a:p>
        </p:txBody>
      </p:sp>
      <p:pic>
        <p:nvPicPr>
          <p:cNvPr id="4" name="Picture 10" title="Commons status hitlist highlighting JIT action 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73213"/>
            <a:ext cx="8610601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029200" y="4574381"/>
            <a:ext cx="2146742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Select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JIT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link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Just-In-Time (PI View)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113</a:t>
            </a:fld>
            <a:endParaRPr lang="en-US" dirty="0"/>
          </a:p>
        </p:txBody>
      </p:sp>
      <p:pic>
        <p:nvPicPr>
          <p:cNvPr id="8" name="Picture 10" title="JIT data entry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6249987" cy="4800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638800" y="4648200"/>
            <a:ext cx="3048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IRB </a:t>
            </a:r>
            <a:r>
              <a:rPr lang="en-US" sz="2400" b="1" i="1" kern="0" smtClean="0">
                <a:solidFill>
                  <a:srgbClr val="C00000"/>
                </a:solidFill>
                <a:latin typeface="Tahoma"/>
                <a:cs typeface="Arial" charset="0"/>
              </a:rPr>
              <a:t>A</a:t>
            </a:r>
            <a:r>
              <a:rPr kumimoji="0" lang="en-US" sz="2400" b="1" i="1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pproval Date 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should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be within the last 12 months.</a:t>
            </a:r>
          </a:p>
        </p:txBody>
      </p:sp>
      <p:sp>
        <p:nvSpPr>
          <p:cNvPr id="11" name="Line 6" title="&quot;&quot;"/>
          <p:cNvSpPr>
            <a:spLocks noChangeShapeType="1"/>
          </p:cNvSpPr>
          <p:nvPr/>
        </p:nvSpPr>
        <p:spPr bwMode="auto">
          <a:xfrm flipH="1">
            <a:off x="4914900" y="3823394"/>
            <a:ext cx="419100" cy="44380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34000" y="2133600"/>
            <a:ext cx="3626440" cy="2308324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200000"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	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PDF document with </a:t>
            </a:r>
            <a:r>
              <a:rPr kumimoji="0" lang="en-US" sz="240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Other Support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documentation is required. Use the </a:t>
            </a:r>
            <a:r>
              <a:rPr kumimoji="0" lang="en-US" sz="240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Import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 button to begin the upload.</a:t>
            </a:r>
          </a:p>
        </p:txBody>
      </p:sp>
      <p:sp>
        <p:nvSpPr>
          <p:cNvPr id="12" name="Line 5" title="&quot;&quot;"/>
          <p:cNvSpPr>
            <a:spLocks noChangeShapeType="1"/>
          </p:cNvSpPr>
          <p:nvPr/>
        </p:nvSpPr>
        <p:spPr bwMode="auto">
          <a:xfrm flipH="1" flipV="1">
            <a:off x="3657600" y="5029200"/>
            <a:ext cx="19812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9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NOT-OD-12-101</a:t>
            </a:r>
            <a:endParaRPr lang="en-US" dirty="0" smtClean="0"/>
          </a:p>
          <a:p>
            <a:pPr lvl="1"/>
            <a:r>
              <a:rPr lang="en-US" dirty="0"/>
              <a:t>Notice of Requirement for Electronic Submission of Just-in-Time Information and Related Business Process Changes Beginning April 20, </a:t>
            </a:r>
            <a:r>
              <a:rPr lang="en-US" dirty="0" smtClean="0"/>
              <a:t>2012</a:t>
            </a:r>
          </a:p>
          <a:p>
            <a:pPr lvl="2"/>
            <a:r>
              <a:rPr lang="en-US" dirty="0" smtClean="0"/>
              <a:t>JIT link appears for all applications within 24 hours of releasing impact scores</a:t>
            </a:r>
          </a:p>
          <a:p>
            <a:pPr lvl="2"/>
            <a:r>
              <a:rPr lang="en-US" dirty="0" smtClean="0"/>
              <a:t>Applications with impact score of 40 or less receive standard notice and request for JIT information</a:t>
            </a:r>
            <a:endParaRPr lang="en-US" dirty="0"/>
          </a:p>
          <a:p>
            <a:r>
              <a:rPr lang="en-US" dirty="0" smtClean="0">
                <a:hlinkClick r:id="rId3"/>
              </a:rPr>
              <a:t>NOT-OD-10-120</a:t>
            </a:r>
            <a:endParaRPr lang="en-US" dirty="0" smtClean="0"/>
          </a:p>
          <a:p>
            <a:pPr lvl="1"/>
            <a:r>
              <a:rPr lang="en-US" dirty="0"/>
              <a:t>Revised Policy on Applicant Institution Responsibilities for Ensuring Just-in-Time Submissions are Accurate and Current Up to the Time of Award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114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25" y="5653277"/>
            <a:ext cx="2391776" cy="13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8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Notice of Award (</a:t>
            </a:r>
            <a:r>
              <a:rPr lang="en-US" dirty="0" err="1"/>
              <a:t>NoA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Viewing notice of award in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63362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Anastasiya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1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Notice of Award (</a:t>
            </a:r>
            <a:r>
              <a:rPr lang="en-US" dirty="0" err="1" smtClean="0"/>
              <a:t>NoA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Official </a:t>
            </a:r>
            <a:r>
              <a:rPr lang="en-US" dirty="0"/>
              <a:t>document notifying the grantee and others that a grant has been </a:t>
            </a:r>
            <a:r>
              <a:rPr lang="en-US" dirty="0" smtClean="0"/>
              <a:t>awarded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Contains or refers to all terms and conditions of the grant</a:t>
            </a:r>
          </a:p>
          <a:p>
            <a:r>
              <a:rPr lang="en-US" dirty="0"/>
              <a:t>Is posted in the Other Relevant Documents section of the Status Information </a:t>
            </a:r>
            <a:r>
              <a:rPr lang="en-US" dirty="0" smtClean="0"/>
              <a:t>page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116</a:t>
            </a:fld>
            <a:endParaRPr lang="en-US" dirty="0"/>
          </a:p>
        </p:txBody>
      </p:sp>
      <p:pic>
        <p:nvPicPr>
          <p:cNvPr id="4098" name="Picture 2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962400"/>
            <a:ext cx="7375525" cy="261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 title="&quot;&quot;"/>
          <p:cNvSpPr>
            <a:spLocks noChangeArrowheads="1"/>
          </p:cNvSpPr>
          <p:nvPr/>
        </p:nvSpPr>
        <p:spPr bwMode="auto">
          <a:xfrm>
            <a:off x="6781800" y="4280031"/>
            <a:ext cx="1965325" cy="74916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5" title="&quot;&quot;"/>
          <p:cNvSpPr>
            <a:spLocks noChangeArrowheads="1"/>
          </p:cNvSpPr>
          <p:nvPr/>
        </p:nvSpPr>
        <p:spPr bwMode="auto">
          <a:xfrm>
            <a:off x="6629400" y="4406437"/>
            <a:ext cx="1600200" cy="865188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2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- Notice of Award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117</a:t>
            </a:fld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04825" y="5270926"/>
            <a:ext cx="8077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993300"/>
                </a:solidFill>
                <a:latin typeface="Tahoma"/>
              </a:rPr>
              <a:t>All eRA Video Tutorials: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Tahoma"/>
                <a:hlinkClick r:id="rId2"/>
              </a:rPr>
              <a:t>http://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  <a:hlinkClick r:id="rId2"/>
              </a:rPr>
              <a:t>era.nih.gov/era_training/era_videos.cfm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</a:rPr>
              <a:t> </a:t>
            </a:r>
            <a:endParaRPr lang="en-US" sz="2400" kern="0" dirty="0">
              <a:solidFill>
                <a:sysClr val="windowText" lastClr="000000"/>
              </a:solidFill>
              <a:latin typeface="Tahoma"/>
            </a:endParaRPr>
          </a:p>
        </p:txBody>
      </p:sp>
      <p:pic>
        <p:nvPicPr>
          <p:cNvPr id="1026" name="Picture 2" descr="C:\Users\cumminss\Desktop\clip art\stick_figure_on_projector_400_clr_5886.png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38100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45223" y="4301609"/>
            <a:ext cx="6002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4"/>
              </a:rPr>
              <a:t>http://era.nih.gov/era_training/tutorials/Notice_of_Award/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18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Financial Conflict of Interest</a:t>
            </a:r>
            <a:br>
              <a:rPr lang="en-US" dirty="0"/>
            </a:br>
            <a:r>
              <a:rPr lang="en-US" dirty="0"/>
              <a:t>(FCOI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743200"/>
            <a:ext cx="7086600" cy="1673225"/>
          </a:xfrm>
        </p:spPr>
        <p:txBody>
          <a:bodyPr/>
          <a:lstStyle/>
          <a:p>
            <a:r>
              <a:rPr lang="en-US" dirty="0" smtClean="0"/>
              <a:t>Reporting financial conflict of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01125" y="63362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Sheri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58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Initiate,  prepare, and submit FCOI notification and supporting documents electronically to NIH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91200"/>
          </a:xfrm>
        </p:spPr>
        <p:txBody>
          <a:bodyPr/>
          <a:lstStyle/>
          <a:p>
            <a:r>
              <a:rPr lang="en-US" dirty="0" smtClean="0"/>
              <a:t>Initiate </a:t>
            </a:r>
            <a:r>
              <a:rPr lang="en-US" dirty="0"/>
              <a:t>and prepare a FCOI report</a:t>
            </a:r>
          </a:p>
          <a:p>
            <a:r>
              <a:rPr lang="en-US" dirty="0"/>
              <a:t>Submit the report, any necessary supporting documents, and comments (optional) to the agency</a:t>
            </a:r>
          </a:p>
          <a:p>
            <a:r>
              <a:rPr lang="en-US" dirty="0"/>
              <a:t>Search and view previously submitted FCOI reports (those submitted via Commons only)</a:t>
            </a:r>
          </a:p>
          <a:p>
            <a:r>
              <a:rPr lang="en-US" dirty="0"/>
              <a:t>Edit or rescind submitted reports (rescinding involves agency involvement)</a:t>
            </a:r>
          </a:p>
          <a:p>
            <a:r>
              <a:rPr lang="en-US" dirty="0"/>
              <a:t>Access the history of actions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4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 Passwords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797552"/>
          </a:xfrm>
        </p:spPr>
        <p:txBody>
          <a:bodyPr/>
          <a:lstStyle/>
          <a:p>
            <a:r>
              <a:rPr lang="en-US" sz="2400" dirty="0"/>
              <a:t>Password </a:t>
            </a:r>
            <a:r>
              <a:rPr lang="en-US" sz="2400" dirty="0" smtClean="0"/>
              <a:t>policy: </a:t>
            </a:r>
          </a:p>
          <a:p>
            <a:pPr lvl="1"/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era.nih.gov/files/NIH_eRA_Password_Policy.pdf</a:t>
            </a:r>
            <a:r>
              <a:rPr lang="en-US" sz="2000" dirty="0" smtClean="0"/>
              <a:t>  </a:t>
            </a:r>
            <a:endParaRPr lang="en-US" sz="2000" dirty="0"/>
          </a:p>
          <a:p>
            <a:r>
              <a:rPr lang="en-US" sz="2400" dirty="0"/>
              <a:t>Passwords must:</a:t>
            </a:r>
          </a:p>
          <a:p>
            <a:pPr lvl="1"/>
            <a:r>
              <a:rPr lang="en-US" sz="2000" dirty="0" smtClean="0"/>
              <a:t>Contain </a:t>
            </a:r>
            <a:r>
              <a:rPr lang="en-US" sz="2000" dirty="0"/>
              <a:t>at least eight (8) characters; no blank spaces</a:t>
            </a:r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ontain </a:t>
            </a:r>
            <a:r>
              <a:rPr lang="en-US" sz="2000" dirty="0"/>
              <a:t>a </a:t>
            </a:r>
            <a:r>
              <a:rPr lang="en-US" sz="2000" dirty="0" smtClean="0"/>
              <a:t>combination of at least 3 of the following:</a:t>
            </a:r>
          </a:p>
          <a:p>
            <a:pPr lvl="2"/>
            <a:r>
              <a:rPr lang="en-US" sz="1800" dirty="0" smtClean="0"/>
              <a:t>Upper case letters</a:t>
            </a:r>
          </a:p>
          <a:p>
            <a:pPr lvl="2"/>
            <a:r>
              <a:rPr lang="en-US" sz="1800" dirty="0" smtClean="0"/>
              <a:t>Lower case letters</a:t>
            </a:r>
          </a:p>
          <a:p>
            <a:pPr lvl="2"/>
            <a:r>
              <a:rPr lang="en-US" sz="1800" dirty="0" smtClean="0"/>
              <a:t>Numbers</a:t>
            </a:r>
          </a:p>
          <a:p>
            <a:pPr lvl="2"/>
            <a:r>
              <a:rPr lang="en-US" sz="1800" dirty="0" smtClean="0"/>
              <a:t>Non-consecutive special characters:  ! </a:t>
            </a:r>
            <a:r>
              <a:rPr lang="en-US" sz="1800" dirty="0"/>
              <a:t># $ % - _ = + &lt; &gt;</a:t>
            </a:r>
          </a:p>
          <a:p>
            <a:pPr lvl="1"/>
            <a:r>
              <a:rPr lang="en-US" sz="2000" dirty="0"/>
              <a:t>Not begin or end with a number</a:t>
            </a:r>
          </a:p>
          <a:p>
            <a:pPr lvl="1"/>
            <a:r>
              <a:rPr lang="en-US" sz="2000" dirty="0"/>
              <a:t>Not contain username</a:t>
            </a:r>
          </a:p>
          <a:p>
            <a:pPr lvl="1"/>
            <a:r>
              <a:rPr lang="en-US" sz="2000" dirty="0"/>
              <a:t>Not be reused within one (1) </a:t>
            </a:r>
            <a:r>
              <a:rPr lang="en-US" sz="2000" dirty="0" smtClean="0"/>
              <a:t>year</a:t>
            </a:r>
            <a:endParaRPr lang="en-US" sz="2000" dirty="0"/>
          </a:p>
          <a:p>
            <a:pPr lvl="1"/>
            <a:r>
              <a:rPr lang="en-US" sz="2000" dirty="0"/>
              <a:t>Be changed every 90 </a:t>
            </a:r>
            <a:r>
              <a:rPr lang="en-US" sz="2000" dirty="0" smtClean="0"/>
              <a:t>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29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 Account Administration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Signing </a:t>
            </a:r>
            <a:r>
              <a:rPr lang="en-US" dirty="0"/>
              <a:t>Official at the institution can assign </a:t>
            </a:r>
            <a:r>
              <a:rPr lang="en-US" dirty="0" smtClean="0"/>
              <a:t>appropriate roles to Commons users to manage the FCOI </a:t>
            </a:r>
            <a:r>
              <a:rPr lang="en-US" dirty="0"/>
              <a:t>process for the </a:t>
            </a:r>
            <a:r>
              <a:rPr lang="en-US" dirty="0" smtClean="0"/>
              <a:t>institution</a:t>
            </a:r>
            <a:endParaRPr lang="en-US" dirty="0"/>
          </a:p>
          <a:p>
            <a:pPr lvl="1"/>
            <a:r>
              <a:rPr lang="en-US" dirty="0" smtClean="0"/>
              <a:t>FCOI role</a:t>
            </a:r>
          </a:p>
          <a:p>
            <a:pPr lvl="2"/>
            <a:r>
              <a:rPr lang="en-US" dirty="0" smtClean="0"/>
              <a:t>Multiple </a:t>
            </a:r>
            <a:r>
              <a:rPr lang="en-US" dirty="0"/>
              <a:t>people at the institution can have </a:t>
            </a:r>
            <a:r>
              <a:rPr lang="en-US" dirty="0" smtClean="0"/>
              <a:t>the FCOI </a:t>
            </a:r>
            <a:r>
              <a:rPr lang="en-US" dirty="0"/>
              <a:t>role</a:t>
            </a:r>
          </a:p>
          <a:p>
            <a:pPr lvl="2"/>
            <a:r>
              <a:rPr lang="en-US" dirty="0"/>
              <a:t>Only users with FCOI role can submit FCOI </a:t>
            </a:r>
            <a:r>
              <a:rPr lang="en-US" dirty="0" smtClean="0"/>
              <a:t>reports to </a:t>
            </a:r>
            <a:r>
              <a:rPr lang="en-US" dirty="0"/>
              <a:t>the agency</a:t>
            </a:r>
          </a:p>
          <a:p>
            <a:pPr lvl="1"/>
            <a:r>
              <a:rPr lang="en-US" dirty="0" smtClean="0"/>
              <a:t>FCOI ASST role</a:t>
            </a:r>
          </a:p>
          <a:p>
            <a:pPr lvl="2"/>
            <a:r>
              <a:rPr lang="en-US" dirty="0" smtClean="0"/>
              <a:t>Allows user to help </a:t>
            </a:r>
            <a:r>
              <a:rPr lang="en-US" dirty="0"/>
              <a:t>with data entry and completion of </a:t>
            </a:r>
            <a:r>
              <a:rPr lang="en-US" dirty="0" smtClean="0"/>
              <a:t>FCOI reports</a:t>
            </a:r>
            <a:endParaRPr lang="en-US" dirty="0"/>
          </a:p>
          <a:p>
            <a:pPr lvl="1"/>
            <a:r>
              <a:rPr lang="en-US" dirty="0" smtClean="0"/>
              <a:t>FCOI View-only role</a:t>
            </a:r>
          </a:p>
          <a:p>
            <a:pPr lvl="2"/>
            <a:r>
              <a:rPr lang="en-US" dirty="0" smtClean="0"/>
              <a:t>Allows user to see FCOI reports but cannot edit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2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Integrated </a:t>
            </a:r>
            <a:r>
              <a:rPr lang="en-US" dirty="0"/>
              <a:t>with NIH’s internal FCOI tracking system</a:t>
            </a:r>
          </a:p>
          <a:p>
            <a:r>
              <a:rPr lang="en-US" dirty="0" smtClean="0"/>
              <a:t>Internal </a:t>
            </a:r>
            <a:r>
              <a:rPr lang="en-US" dirty="0"/>
              <a:t>FCOI users can request additional information and rescind notifications</a:t>
            </a:r>
          </a:p>
          <a:p>
            <a:pPr lvl="1"/>
            <a:r>
              <a:rPr lang="en-US" dirty="0"/>
              <a:t>Notification to institution made from internal FCOI system and also is reflected in Commons FCOI </a:t>
            </a:r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85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Initiating FCOI Notification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122</a:t>
            </a:fld>
            <a:endParaRPr lang="en-US" dirty="0"/>
          </a:p>
        </p:txBody>
      </p:sp>
      <p:pic>
        <p:nvPicPr>
          <p:cNvPr id="4" name="Picture 3" descr="FCOI Initiate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94866"/>
            <a:ext cx="7343775" cy="5110733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3429000" y="1752600"/>
            <a:ext cx="4114800" cy="1295400"/>
          </a:xfrm>
          <a:prstGeom prst="wedgeRectCallout">
            <a:avLst>
              <a:gd name="adj1" fmla="val 16918"/>
              <a:gd name="adj2" fmla="val 75844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System provides Contact PD/PI name after initial save. Provides additional info to check that the correct grant # is entered.</a:t>
            </a: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5505450" y="3810000"/>
            <a:ext cx="3105150" cy="1219200"/>
          </a:xfrm>
          <a:prstGeom prst="wedgeRectCallout">
            <a:avLst>
              <a:gd name="adj1" fmla="val -89319"/>
              <a:gd name="adj2" fmla="val -69792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System will pull the latest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Support Year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of the grant.</a:t>
            </a:r>
          </a:p>
        </p:txBody>
      </p:sp>
    </p:spTree>
    <p:extLst>
      <p:ext uri="{BB962C8B-B14F-4D97-AF65-F5344CB8AC3E}">
        <p14:creationId xmlns:p14="http://schemas.microsoft.com/office/powerpoint/2010/main" val="139476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Existing FCOI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123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Can search by FCOI #, Grant #, or Name of Investigator with Conflict. Provides list of awarded grants for this institution with previously created FCOI notifications.</a:t>
            </a:r>
          </a:p>
        </p:txBody>
      </p:sp>
      <p:pic>
        <p:nvPicPr>
          <p:cNvPr id="5" name="Picture 4" descr="FCOI Search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62225"/>
            <a:ext cx="8839200" cy="3609975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 title="&quot;&quot;"/>
          <p:cNvSpPr>
            <a:spLocks noChangeArrowheads="1"/>
          </p:cNvSpPr>
          <p:nvPr/>
        </p:nvSpPr>
        <p:spPr bwMode="auto">
          <a:xfrm>
            <a:off x="7620000" y="5257800"/>
            <a:ext cx="1295400" cy="838200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705600" y="6324600"/>
            <a:ext cx="2209800" cy="457200"/>
          </a:xfrm>
          <a:prstGeom prst="wedgeRectCallout">
            <a:avLst>
              <a:gd name="adj1" fmla="val -8551"/>
              <a:gd name="adj2" fmla="val -117708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Available actions </a:t>
            </a:r>
          </a:p>
        </p:txBody>
      </p:sp>
      <p:sp>
        <p:nvSpPr>
          <p:cNvPr id="8" name="Rectangle 7" title="&quot;&quot;"/>
          <p:cNvSpPr>
            <a:spLocks noChangeArrowheads="1"/>
          </p:cNvSpPr>
          <p:nvPr/>
        </p:nvSpPr>
        <p:spPr bwMode="auto">
          <a:xfrm>
            <a:off x="4876800" y="5257800"/>
            <a:ext cx="1295400" cy="838200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3505200" y="6324600"/>
            <a:ext cx="2667000" cy="457200"/>
          </a:xfrm>
          <a:prstGeom prst="wedgeRectCallout">
            <a:avLst>
              <a:gd name="adj1" fmla="val 17144"/>
              <a:gd name="adj2" fmla="val -112847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Links to FCOI History </a:t>
            </a:r>
          </a:p>
        </p:txBody>
      </p:sp>
    </p:spTree>
    <p:extLst>
      <p:ext uri="{BB962C8B-B14F-4D97-AF65-F5344CB8AC3E}">
        <p14:creationId xmlns:p14="http://schemas.microsoft.com/office/powerpoint/2010/main" val="412936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 Edit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124</a:t>
            </a:fld>
            <a:endParaRPr lang="en-US" dirty="0"/>
          </a:p>
        </p:txBody>
      </p:sp>
      <p:pic>
        <p:nvPicPr>
          <p:cNvPr id="4" name="Picture 3" descr="FCOI Edi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7641044" cy="5105400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5410200" y="2937510"/>
            <a:ext cx="2971800" cy="1181100"/>
          </a:xfrm>
          <a:prstGeom prst="wedgeRectCallout">
            <a:avLst>
              <a:gd name="adj1" fmla="val -58671"/>
              <a:gd name="adj2" fmla="val -11551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Fields are pre-populated, but can be edited. </a:t>
            </a:r>
          </a:p>
        </p:txBody>
      </p:sp>
      <p:sp>
        <p:nvSpPr>
          <p:cNvPr id="6" name="AutoShape 5" title="&quot;&quot;"/>
          <p:cNvSpPr>
            <a:spLocks/>
          </p:cNvSpPr>
          <p:nvPr/>
        </p:nvSpPr>
        <p:spPr bwMode="auto">
          <a:xfrm>
            <a:off x="4724400" y="2743200"/>
            <a:ext cx="304800" cy="1295400"/>
          </a:xfrm>
          <a:prstGeom prst="rightBrace">
            <a:avLst>
              <a:gd name="adj1" fmla="val 33331"/>
              <a:gd name="adj2" fmla="val 50000"/>
            </a:avLst>
          </a:prstGeom>
          <a:noFill/>
          <a:ln w="254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7391400" y="5408612"/>
            <a:ext cx="1524000" cy="1219200"/>
          </a:xfrm>
          <a:prstGeom prst="wedgeRectCallout">
            <a:avLst>
              <a:gd name="adj1" fmla="val -60833"/>
              <a:gd name="adj2" fmla="val -14454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Delete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 uploaded file 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429000" y="5486400"/>
            <a:ext cx="1981200" cy="838200"/>
          </a:xfrm>
          <a:prstGeom prst="wedgeRectCallout">
            <a:avLst>
              <a:gd name="adj1" fmla="val -22037"/>
              <a:gd name="adj2" fmla="val 76514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Delete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 entire record 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33400" y="4328794"/>
            <a:ext cx="2133600" cy="1219200"/>
          </a:xfrm>
          <a:prstGeom prst="wedgeRectCallout">
            <a:avLst>
              <a:gd name="adj1" fmla="val 24848"/>
              <a:gd name="adj2" fmla="val -65821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Managed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Reduced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, or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Eliminated</a:t>
            </a:r>
          </a:p>
        </p:txBody>
      </p:sp>
    </p:spTree>
    <p:extLst>
      <p:ext uri="{BB962C8B-B14F-4D97-AF65-F5344CB8AC3E}">
        <p14:creationId xmlns:p14="http://schemas.microsoft.com/office/powerpoint/2010/main" val="95953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 – What’s New?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Changes to the FCOI module made in April 2014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The link to the FCOI report is now available 75 days prior to the report’s due date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The FCOI report link is now available the day after the grantee activates a No Cost Extension (NCE)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59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NOT-OD-14-081</a:t>
            </a:r>
            <a:endParaRPr lang="en-US" dirty="0" smtClean="0"/>
          </a:p>
          <a:p>
            <a:pPr lvl="1"/>
            <a:r>
              <a:rPr lang="en-US" dirty="0"/>
              <a:t>Notice of NIH Improving the Financial Conflict of Interest (FCOI) Module for Submission of Financial Conflict of Interest Reports to the NIH Beginning on April 25,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126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25" y="5653277"/>
            <a:ext cx="2391776" cy="13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Reports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43200"/>
            <a:ext cx="7848600" cy="1673225"/>
          </a:xfrm>
        </p:spPr>
        <p:txBody>
          <a:bodyPr/>
          <a:lstStyle/>
          <a:p>
            <a:r>
              <a:rPr lang="en-US" dirty="0" err="1" smtClean="0"/>
              <a:t>Rppr</a:t>
            </a:r>
            <a:endParaRPr lang="en-US" dirty="0" smtClean="0"/>
          </a:p>
          <a:p>
            <a:r>
              <a:rPr lang="en-US" dirty="0" smtClean="0"/>
              <a:t>MYRPPR</a:t>
            </a:r>
          </a:p>
          <a:p>
            <a:r>
              <a:rPr lang="en-US" dirty="0" err="1" smtClean="0"/>
              <a:t>ffr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127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63362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Anastasiya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2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Annual progress report to </a:t>
            </a:r>
            <a:r>
              <a:rPr lang="en-US" dirty="0"/>
              <a:t>document grantee accomplishments and compliance with terms of award.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r>
              <a:rPr lang="en-US" sz="2400" dirty="0" smtClean="0"/>
              <a:t>Describes </a:t>
            </a:r>
            <a:r>
              <a:rPr lang="en-US" sz="2400" dirty="0"/>
              <a:t>scientific progress, identify significant changes, report on personnel, and describe plans for the subsequent budget period or year</a:t>
            </a:r>
            <a:r>
              <a:rPr lang="en-US" sz="2400" dirty="0" smtClean="0"/>
              <a:t>.</a:t>
            </a:r>
          </a:p>
          <a:p>
            <a:pPr lvl="1"/>
            <a:r>
              <a:rPr lang="en-US" sz="2000" dirty="0">
                <a:hlinkClick r:id="rId2"/>
              </a:rPr>
              <a:t>http://grants.nih.gov/grants/rppr</a:t>
            </a:r>
            <a:r>
              <a:rPr lang="en-US" sz="2000" dirty="0" smtClean="0">
                <a:hlinkClick r:id="rId2"/>
              </a:rPr>
              <a:t>/</a:t>
            </a:r>
            <a:endParaRPr lang="en-US" sz="2000" dirty="0" smtClean="0"/>
          </a:p>
          <a:p>
            <a:r>
              <a:rPr lang="en-US" sz="2400" dirty="0" smtClean="0"/>
              <a:t>Now available for all SNAP and non-SNAP progress reports.</a:t>
            </a:r>
          </a:p>
          <a:p>
            <a:r>
              <a:rPr lang="en-US" sz="2400" dirty="0" smtClean="0"/>
              <a:t>Progress </a:t>
            </a:r>
            <a:r>
              <a:rPr lang="en-US" sz="2400" dirty="0"/>
              <a:t>Report Additional Material (PRAM) functionality </a:t>
            </a:r>
            <a:r>
              <a:rPr lang="en-US" sz="2400" dirty="0" smtClean="0"/>
              <a:t>available </a:t>
            </a:r>
            <a:r>
              <a:rPr lang="en-US" sz="2400" dirty="0"/>
              <a:t>for publication compliancy </a:t>
            </a:r>
            <a:r>
              <a:rPr lang="en-US" sz="2400" dirty="0" smtClean="0"/>
              <a:t>explanations and additional information requested by grants management staff.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128</a:t>
            </a:fld>
            <a:endParaRPr lang="en-US" dirty="0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91000"/>
            <a:ext cx="20574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1784" y="5250418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Hello, RPPR!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790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Transition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b="1" dirty="0"/>
              <a:t>Required</a:t>
            </a:r>
            <a:r>
              <a:rPr lang="en-US" sz="2800" dirty="0"/>
              <a:t> for SNAP and Fellowship Awards with budget start dates on or after July 1, 2013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b="1" dirty="0" smtClean="0"/>
              <a:t>Optional</a:t>
            </a:r>
            <a:r>
              <a:rPr lang="en-US" sz="2800" dirty="0" smtClean="0"/>
              <a:t> for type 5 non-SNAP progress reports as of April 24, 2014.</a:t>
            </a:r>
          </a:p>
          <a:p>
            <a:pPr lvl="1"/>
            <a:r>
              <a:rPr lang="en-US" sz="2300" dirty="0" smtClean="0"/>
              <a:t>RPPR required for all Type 5 non-SNAP Progress Reports on October 17, 2014. </a:t>
            </a:r>
            <a:r>
              <a:rPr lang="en-US" sz="2300" dirty="0" smtClean="0">
                <a:hlinkClick r:id="rId2"/>
              </a:rPr>
              <a:t>NOT-OD-14-092</a:t>
            </a:r>
            <a:endParaRPr lang="en-US" sz="23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129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9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Navigating the </a:t>
            </a:r>
            <a:r>
              <a:rPr lang="en-US" dirty="0" err="1" smtClean="0"/>
              <a:t>eRA</a:t>
            </a:r>
            <a:r>
              <a:rPr lang="en-US" dirty="0" smtClean="0"/>
              <a:t> Commons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eRA</a:t>
            </a:r>
            <a:r>
              <a:rPr lang="en-US" dirty="0"/>
              <a:t> Commons navigation menu has three (3) levels. The top level displays the main functions (tabs) available. Clicking a top-level tab will display the second level; clicking a second-level tab will display the third level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4" descr="era Commons navigation banne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3969602"/>
            <a:ext cx="7620000" cy="175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1816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5334000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</a:rPr>
              <a:t>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5483423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</a:rPr>
              <a:t>3</a:t>
            </a:r>
            <a:endParaRPr lang="en-US" sz="1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6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Menu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130</a:t>
            </a:fld>
            <a:endParaRPr lang="en-US" dirty="0"/>
          </a:p>
        </p:txBody>
      </p:sp>
      <p:pic>
        <p:nvPicPr>
          <p:cNvPr id="6146" name="Picture 2" title="RPPR menu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36" y="1828800"/>
            <a:ext cx="8486775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36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Data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527048"/>
            <a:ext cx="8839200" cy="4797552"/>
          </a:xfrm>
        </p:spPr>
        <p:txBody>
          <a:bodyPr/>
          <a:lstStyle/>
          <a:p>
            <a:r>
              <a:rPr lang="en-US" sz="2400" dirty="0" smtClean="0"/>
              <a:t>RPPR sections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Cover Page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Accomplishments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Products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Participants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Impact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Changes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Special Reporting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Budget (non-SNAP)</a:t>
            </a:r>
          </a:p>
          <a:p>
            <a:r>
              <a:rPr lang="en-US" sz="2500" dirty="0" smtClean="0"/>
              <a:t>Watch for character limits in data entry fields</a:t>
            </a:r>
          </a:p>
          <a:p>
            <a:r>
              <a:rPr lang="en-US" sz="2500" dirty="0" smtClean="0"/>
              <a:t>Ensure uploads are in PDF format</a:t>
            </a:r>
          </a:p>
          <a:p>
            <a:r>
              <a:rPr lang="en-US" sz="2500" dirty="0" smtClean="0"/>
              <a:t>When completing data tables remember to click ‘Add/New’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24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RPPR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132</a:t>
            </a:fld>
            <a:endParaRPr lang="en-US" dirty="0"/>
          </a:p>
        </p:txBody>
      </p:sp>
      <p:pic>
        <p:nvPicPr>
          <p:cNvPr id="5123" name="Picture 3" title="RPPR data entry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815137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33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Progress Report Additional Materials (PRAM)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721352"/>
          </a:xfrm>
        </p:spPr>
        <p:txBody>
          <a:bodyPr/>
          <a:lstStyle/>
          <a:p>
            <a:r>
              <a:rPr lang="en-US" dirty="0" smtClean="0"/>
              <a:t>The PRAM </a:t>
            </a:r>
            <a:r>
              <a:rPr lang="en-US" dirty="0"/>
              <a:t>feature provides a </a:t>
            </a:r>
            <a:r>
              <a:rPr lang="en-US" dirty="0" smtClean="0"/>
              <a:t>means </a:t>
            </a:r>
            <a:r>
              <a:rPr lang="en-US" dirty="0"/>
              <a:t>for the grantee </a:t>
            </a:r>
            <a:r>
              <a:rPr lang="en-US" dirty="0" smtClean="0"/>
              <a:t>to </a:t>
            </a:r>
            <a:r>
              <a:rPr lang="en-US" dirty="0"/>
              <a:t>enter, </a:t>
            </a:r>
            <a:r>
              <a:rPr lang="en-US" dirty="0" smtClean="0"/>
              <a:t>review, route, and </a:t>
            </a:r>
            <a:r>
              <a:rPr lang="en-US" dirty="0"/>
              <a:t>submit </a:t>
            </a:r>
            <a:r>
              <a:rPr lang="en-US" dirty="0" smtClean="0"/>
              <a:t>information to agency following the submission of an RPPR.</a:t>
            </a:r>
          </a:p>
          <a:p>
            <a:pPr lvl="1"/>
            <a:r>
              <a:rPr lang="en-US" dirty="0" smtClean="0"/>
              <a:t>Public Access (PA) PRAM - Generated </a:t>
            </a:r>
            <a:r>
              <a:rPr lang="en-US" dirty="0"/>
              <a:t>automatically after an RPPR is submitted with publications that are not compliant with Public Access Policy</a:t>
            </a:r>
          </a:p>
          <a:p>
            <a:pPr lvl="1"/>
            <a:r>
              <a:rPr lang="en-US" dirty="0" smtClean="0"/>
              <a:t>IC (Agency) Requested PRAM – Only available if requested </a:t>
            </a:r>
            <a:r>
              <a:rPr lang="en-US" dirty="0"/>
              <a:t>by the Grants Management Specialist (GMS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sz="2000" dirty="0"/>
              <a:t>PD/PI </a:t>
            </a:r>
            <a:r>
              <a:rPr lang="en-US" sz="2000" dirty="0" smtClean="0"/>
              <a:t>can </a:t>
            </a:r>
            <a:r>
              <a:rPr lang="en-US" sz="2000" dirty="0"/>
              <a:t>enter the PRAM, but </a:t>
            </a:r>
            <a:r>
              <a:rPr lang="en-US" sz="2000" dirty="0" smtClean="0"/>
              <a:t>can </a:t>
            </a:r>
            <a:r>
              <a:rPr lang="en-US" sz="2000" dirty="0"/>
              <a:t>only submit it if </a:t>
            </a:r>
            <a:r>
              <a:rPr lang="en-US" sz="2000" dirty="0" smtClean="0"/>
              <a:t>they are delegated </a:t>
            </a:r>
            <a:r>
              <a:rPr lang="en-US" sz="2000" dirty="0"/>
              <a:t>with </a:t>
            </a:r>
            <a:r>
              <a:rPr lang="en-US" sz="2000" dirty="0" smtClean="0"/>
              <a:t>Submit </a:t>
            </a:r>
            <a:r>
              <a:rPr lang="en-US" sz="2000" dirty="0"/>
              <a:t>Progress </a:t>
            </a:r>
            <a:r>
              <a:rPr lang="en-US" sz="2000" dirty="0" smtClean="0"/>
              <a:t>Report authority</a:t>
            </a:r>
            <a:r>
              <a:rPr lang="en-US" sz="2000" dirty="0"/>
              <a:t>. </a:t>
            </a:r>
            <a:r>
              <a:rPr lang="en-US" sz="2000" dirty="0" smtClean="0"/>
              <a:t>Otherwise</a:t>
            </a:r>
            <a:r>
              <a:rPr lang="en-US" sz="2000" dirty="0"/>
              <a:t>, </a:t>
            </a:r>
            <a:r>
              <a:rPr lang="en-US" sz="2000" dirty="0" smtClean="0"/>
              <a:t>only </a:t>
            </a:r>
            <a:r>
              <a:rPr lang="en-US" sz="2000" dirty="0"/>
              <a:t>the SO can submit the PRAM to </a:t>
            </a:r>
            <a:r>
              <a:rPr lang="en-US" sz="2000" dirty="0" smtClean="0"/>
              <a:t>Agency.</a:t>
            </a:r>
            <a:endParaRPr lang="en-US" sz="2000" dirty="0"/>
          </a:p>
          <a:p>
            <a:pPr marL="274638" lvl="1" indent="0">
              <a:buNone/>
            </a:pPr>
            <a:endParaRPr lang="en-US" dirty="0" smtClean="0"/>
          </a:p>
          <a:p>
            <a:pPr marL="274638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133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Report Additional Materials (PRAM)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134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26" name="Picture 2" descr="C:\Users\hardisona\Desktop\rpprStatus_figuresFromFlare\rppr_pram_grantlink.png" title="PRAM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7162800" cy="2720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ardisona\Desktop\rpprStatus_figuresFromFlare\rppr_ICpramlink_SO.png" title="PRAM search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676400"/>
            <a:ext cx="7924797" cy="1752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6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What’s New?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 smtClean="0">
                <a:solidFill>
                  <a:prstClr val="black"/>
                </a:solidFill>
              </a:rPr>
              <a:t>MYRPPR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Multi Year Progress Reports now use RPPR format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Link available under the Action Column in Status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135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098" name="Picture 2" descr="C:\Users\hardisona\Desktop\rpprStatus_figuresFromFlare\rppr_link_multiYear.png" title="MYRPP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6066667" cy="245714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1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What’s New?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Submitting progress reports with budgets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R&amp;R </a:t>
            </a:r>
            <a:r>
              <a:rPr lang="en-US" sz="2300" dirty="0">
                <a:solidFill>
                  <a:srgbClr val="1F497D"/>
                </a:solidFill>
              </a:rPr>
              <a:t>budget </a:t>
            </a:r>
            <a:r>
              <a:rPr lang="en-US" sz="2300" dirty="0" smtClean="0">
                <a:solidFill>
                  <a:srgbClr val="1F497D"/>
                </a:solidFill>
              </a:rPr>
              <a:t>and PHS </a:t>
            </a:r>
            <a:r>
              <a:rPr lang="en-US" sz="2300" dirty="0">
                <a:solidFill>
                  <a:srgbClr val="1F497D"/>
                </a:solidFill>
              </a:rPr>
              <a:t>398 </a:t>
            </a:r>
            <a:r>
              <a:rPr lang="en-US" sz="2300" dirty="0" smtClean="0">
                <a:solidFill>
                  <a:srgbClr val="1F497D"/>
                </a:solidFill>
              </a:rPr>
              <a:t>budgets are </a:t>
            </a:r>
            <a:r>
              <a:rPr lang="en-US" sz="2300" dirty="0">
                <a:solidFill>
                  <a:srgbClr val="1F497D"/>
                </a:solidFill>
              </a:rPr>
              <a:t>now available for Non-SNAP </a:t>
            </a:r>
            <a:r>
              <a:rPr lang="en-US" sz="2300" dirty="0" smtClean="0">
                <a:solidFill>
                  <a:srgbClr val="1F497D"/>
                </a:solidFill>
              </a:rPr>
              <a:t>RPPR.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If presented with an option of budget forms, the type that was submitted with the application should be used.</a:t>
            </a:r>
          </a:p>
          <a:p>
            <a:pPr lvl="2">
              <a:buClr>
                <a:srgbClr val="C0504D"/>
              </a:buClr>
            </a:pPr>
            <a:r>
              <a:rPr lang="en-US" sz="2100" dirty="0" smtClean="0">
                <a:solidFill>
                  <a:srgbClr val="1F497D"/>
                </a:solidFill>
              </a:rPr>
              <a:t>PHS 398 Budget is available only on training grants.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Help for R&amp;R Budget and </a:t>
            </a:r>
            <a:r>
              <a:rPr lang="en-US" sz="2300" dirty="0">
                <a:solidFill>
                  <a:srgbClr val="1F497D"/>
                </a:solidFill>
              </a:rPr>
              <a:t>PHS 398 Budget </a:t>
            </a:r>
            <a:r>
              <a:rPr lang="en-US" sz="2300" dirty="0" smtClean="0">
                <a:solidFill>
                  <a:srgbClr val="1F497D"/>
                </a:solidFill>
              </a:rPr>
              <a:t>forms can be found in the SF424 R&amp;R User Guides.</a:t>
            </a:r>
            <a:endParaRPr lang="en-US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136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5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What’s New?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Submitting progress reports for complex, multi-project grants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After RPPR is initiated, PI will need to identify if RPPR should contain components.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RPPR </a:t>
            </a:r>
            <a:r>
              <a:rPr lang="en-US" sz="2300" dirty="0">
                <a:solidFill>
                  <a:srgbClr val="1F497D"/>
                </a:solidFill>
              </a:rPr>
              <a:t>should have the same structure as the originally submitted application</a:t>
            </a:r>
            <a:r>
              <a:rPr lang="en-US" sz="2300" dirty="0" smtClean="0">
                <a:solidFill>
                  <a:srgbClr val="1F497D"/>
                </a:solidFill>
              </a:rPr>
              <a:t>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Some sections are not available on Overall component (i.e. Budget)</a:t>
            </a:r>
          </a:p>
          <a:p>
            <a:pPr lvl="1">
              <a:buClr>
                <a:srgbClr val="C0504D"/>
              </a:buClr>
            </a:pPr>
            <a:r>
              <a:rPr lang="en-US" dirty="0" smtClean="0">
                <a:solidFill>
                  <a:srgbClr val="1F497D"/>
                </a:solidFill>
              </a:rPr>
              <a:t>Some sections are not available on component level (i.e. Participants and Publications are reported on Overall)</a:t>
            </a:r>
            <a:endParaRPr lang="en-US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137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7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Format for PA PRAM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138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 smtClean="0">
                <a:solidFill>
                  <a:prstClr val="black"/>
                </a:solidFill>
              </a:rPr>
              <a:t>PA PRAM will require an attachment.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The PA PRAM will no longer contain a free form text box.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Using My NCBI the institution will need to generate a PDF of their reported publications showing their compliance.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For instructions on generating the report please see: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www.nlm.nih.gov/pubs/techbull/nd12/nd12_myncbi_pdf.html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27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Looking Ahead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Coming October 2014:</a:t>
            </a:r>
          </a:p>
          <a:p>
            <a:pPr lvl="1"/>
            <a:r>
              <a:rPr lang="en-US" dirty="0" smtClean="0"/>
              <a:t>RPPR required for all awards.</a:t>
            </a:r>
          </a:p>
          <a:p>
            <a:pPr lvl="1"/>
            <a:r>
              <a:rPr lang="en-US" dirty="0" smtClean="0"/>
              <a:t>Required eRA Commons account for Graduate and Undergraduate individuals with measurable effort on RPPR.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139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429000"/>
            <a:ext cx="2743200" cy="300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6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eRA</a:t>
            </a:r>
            <a:r>
              <a:rPr lang="en-US" dirty="0" smtClean="0"/>
              <a:t> Commons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447800"/>
            <a:ext cx="8503920" cy="4873752"/>
          </a:xfrm>
        </p:spPr>
        <p:txBody>
          <a:bodyPr/>
          <a:lstStyle/>
          <a:p>
            <a:r>
              <a:rPr lang="en-US" dirty="0"/>
              <a:t>The functions that a user can perform in the Commons are based on the </a:t>
            </a:r>
            <a:r>
              <a:rPr lang="en-US" dirty="0" smtClean="0"/>
              <a:t>role(s) </a:t>
            </a:r>
            <a:r>
              <a:rPr lang="en-US" dirty="0"/>
              <a:t>assigned to his or her Commons </a:t>
            </a:r>
            <a:r>
              <a:rPr lang="en-US" dirty="0" smtClean="0"/>
              <a:t>account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Full</a:t>
            </a:r>
            <a:r>
              <a:rPr lang="en-US" dirty="0"/>
              <a:t>, printable list of eRA Commons roles: </a:t>
            </a:r>
          </a:p>
          <a:p>
            <a:pPr lvl="1"/>
            <a:r>
              <a:rPr lang="en-US" dirty="0">
                <a:hlinkClick r:id="rId2"/>
              </a:rPr>
              <a:t>http://era.nih.gov/files/eRA_Commons_Roles.pdf</a:t>
            </a: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Report – Policy Notices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NOT-OD-14-092</a:t>
            </a:r>
            <a:endParaRPr lang="en-US" dirty="0"/>
          </a:p>
          <a:p>
            <a:pPr lvl="1"/>
            <a:r>
              <a:rPr lang="en-US" dirty="0"/>
              <a:t>NIH Will Require the Research Performance Progress Report (RPPR) for All Type 5 Non-SNAP Progress Reports on October 17, </a:t>
            </a:r>
            <a:r>
              <a:rPr lang="en-US" dirty="0" smtClean="0"/>
              <a:t>2014</a:t>
            </a:r>
          </a:p>
          <a:p>
            <a:r>
              <a:rPr lang="en-US" dirty="0">
                <a:hlinkClick r:id="rId3"/>
              </a:rPr>
              <a:t>NOT-OD-14-079</a:t>
            </a:r>
            <a:endParaRPr lang="en-US" dirty="0"/>
          </a:p>
          <a:p>
            <a:pPr lvl="1"/>
            <a:r>
              <a:rPr lang="en-US" dirty="0"/>
              <a:t>NIH Will Open the Research Performance Progress Report (RPPR) for All Type 5 Non-SNAP Progress Reports on April 25, 2014.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140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4" descr="mouse and key boa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6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Report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NOT-OD-14-026</a:t>
            </a:r>
            <a:endParaRPr lang="en-US" dirty="0"/>
          </a:p>
          <a:p>
            <a:pPr lvl="1"/>
            <a:r>
              <a:rPr lang="en-US" dirty="0"/>
              <a:t>NIH Will Require Use of Research Performance Progress Report (RPPR) for All Multi-Year Funded </a:t>
            </a:r>
            <a:r>
              <a:rPr lang="en-US" dirty="0" smtClean="0"/>
              <a:t>Awards</a:t>
            </a:r>
          </a:p>
          <a:p>
            <a:r>
              <a:rPr lang="en-US" dirty="0" smtClean="0">
                <a:hlinkClick r:id="rId3"/>
              </a:rPr>
              <a:t>NOT-OD-13-097</a:t>
            </a:r>
            <a:endParaRPr lang="en-US" dirty="0" smtClean="0"/>
          </a:p>
          <a:p>
            <a:pPr lvl="1"/>
            <a:r>
              <a:rPr lang="en-US" dirty="0"/>
              <a:t>Extension of eRA Commons User IDs to Individuals in Graduate and Undergraduate Student Project Roles with Measurable Effort on an NIH Annual </a:t>
            </a:r>
            <a:br>
              <a:rPr lang="en-US" dirty="0"/>
            </a:br>
            <a:r>
              <a:rPr lang="en-US" dirty="0" smtClean="0"/>
              <a:t>Progress </a:t>
            </a:r>
            <a:r>
              <a:rPr lang="en-US" dirty="0"/>
              <a:t>Report (PHS2590 &amp; RPPR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141</a:t>
            </a:fld>
            <a:endParaRPr lang="en-US" dirty="0"/>
          </a:p>
        </p:txBody>
      </p:sp>
      <p:pic>
        <p:nvPicPr>
          <p:cNvPr id="6" name="Picture 5" descr="mouse and key boa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6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Report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NOT-OD-13-061</a:t>
            </a:r>
            <a:endParaRPr lang="en-US" dirty="0" smtClean="0"/>
          </a:p>
          <a:p>
            <a:pPr lvl="1"/>
            <a:r>
              <a:rPr lang="en-US" dirty="0" smtClean="0"/>
              <a:t>NIH Reminds Grantee Institutions of the Requirement to Use the RPPR for All SNAP and Fellowship Progress Reports for Awards with Start Dates On or After July 1, 2013</a:t>
            </a:r>
          </a:p>
          <a:p>
            <a:r>
              <a:rPr lang="en-US" dirty="0" smtClean="0">
                <a:hlinkClick r:id="rId3"/>
              </a:rPr>
              <a:t>NOT-OD-13-035</a:t>
            </a:r>
            <a:endParaRPr lang="en-US" dirty="0" smtClean="0"/>
          </a:p>
          <a:p>
            <a:pPr lvl="1"/>
            <a:r>
              <a:rPr lang="en-US" dirty="0" smtClean="0"/>
              <a:t>NIH Requires Use of RPPR for All SNAP and Fellowship Progress Reports, and Expands RPPR Functionality</a:t>
            </a:r>
          </a:p>
          <a:p>
            <a:r>
              <a:rPr lang="en-US" dirty="0" smtClean="0">
                <a:hlinkClick r:id="rId4"/>
              </a:rPr>
              <a:t>NOT-OD-13-017</a:t>
            </a:r>
            <a:endParaRPr lang="en-US" dirty="0" smtClean="0"/>
          </a:p>
          <a:p>
            <a:pPr lvl="1"/>
            <a:r>
              <a:rPr lang="en-US" dirty="0" smtClean="0"/>
              <a:t>eRA Commons Users Can Now </a:t>
            </a:r>
            <a:br>
              <a:rPr lang="en-US" dirty="0" smtClean="0"/>
            </a:br>
            <a:r>
              <a:rPr lang="en-US" dirty="0" smtClean="0"/>
              <a:t>Generate a Publications Report for </a:t>
            </a:r>
            <a:br>
              <a:rPr lang="en-US" dirty="0" smtClean="0"/>
            </a:br>
            <a:r>
              <a:rPr lang="en-US" dirty="0" smtClean="0"/>
              <a:t>the PHS 2590 with My NCBI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142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0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Report – </a:t>
            </a:r>
            <a:r>
              <a:rPr lang="en-US" smtClean="0"/>
              <a:t>Policy Notices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NOT-OD-12-160</a:t>
            </a:r>
            <a:endParaRPr lang="en-US" dirty="0" smtClean="0"/>
          </a:p>
          <a:p>
            <a:pPr lvl="1"/>
            <a:r>
              <a:rPr lang="en-US" dirty="0"/>
              <a:t>Upcoming Changes to Public Access Policy Reporting Requirements and Related NIH Efforts to Enhance Compliance </a:t>
            </a:r>
            <a:endParaRPr lang="en-US" dirty="0" smtClean="0"/>
          </a:p>
          <a:p>
            <a:r>
              <a:rPr lang="en-US" dirty="0">
                <a:hlinkClick r:id="rId3"/>
              </a:rPr>
              <a:t>NOT-OD-12-152</a:t>
            </a:r>
            <a:endParaRPr lang="en-US" dirty="0"/>
          </a:p>
          <a:p>
            <a:pPr lvl="1"/>
            <a:r>
              <a:rPr lang="en-US" dirty="0"/>
              <a:t>Revised Pre- and Post-Award Forms and Instructions Available </a:t>
            </a:r>
          </a:p>
          <a:p>
            <a:r>
              <a:rPr lang="en-US" dirty="0" smtClean="0">
                <a:hlinkClick r:id="rId4"/>
              </a:rPr>
              <a:t>NOT-OD-12-142</a:t>
            </a:r>
            <a:endParaRPr lang="en-US" dirty="0">
              <a:hlinkClick r:id="rId4"/>
            </a:endParaRPr>
          </a:p>
          <a:p>
            <a:pPr lvl="1"/>
            <a:r>
              <a:rPr lang="en-US" dirty="0"/>
              <a:t>Research Performance Progress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Report </a:t>
            </a:r>
            <a:r>
              <a:rPr lang="en-US" dirty="0"/>
              <a:t>(RPPR) Module and Training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Webinar </a:t>
            </a:r>
            <a:r>
              <a:rPr lang="en-US" dirty="0"/>
              <a:t>Available to NIH </a:t>
            </a:r>
            <a:r>
              <a:rPr lang="en-US" dirty="0" smtClean="0"/>
              <a:t>Grantees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143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2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2667000" cy="1295400"/>
          </a:xfrm>
        </p:spPr>
        <p:txBody>
          <a:bodyPr/>
          <a:lstStyle/>
          <a:p>
            <a:r>
              <a:rPr lang="en-US" dirty="0"/>
              <a:t>Federal Financial Report (FFR)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</a:t>
            </a:r>
            <a:r>
              <a:rPr lang="en-US" dirty="0"/>
              <a:t>grantees to electronically submit a statement of expenditures associated with their grant to </a:t>
            </a:r>
            <a:r>
              <a:rPr lang="en-US" dirty="0" smtClean="0"/>
              <a:t>NIH </a:t>
            </a:r>
            <a:r>
              <a:rPr lang="en-US" dirty="0"/>
              <a:t>via </a:t>
            </a:r>
            <a:r>
              <a:rPr lang="en-US" dirty="0" err="1"/>
              <a:t>eRA</a:t>
            </a:r>
            <a:r>
              <a:rPr lang="en-US" dirty="0"/>
              <a:t> </a:t>
            </a:r>
            <a:r>
              <a:rPr lang="en-US" dirty="0" smtClean="0"/>
              <a:t>Commons.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91200"/>
          </a:xfrm>
        </p:spPr>
        <p:txBody>
          <a:bodyPr/>
          <a:lstStyle/>
          <a:p>
            <a:r>
              <a:rPr lang="en-US" dirty="0" smtClean="0"/>
              <a:t>FFRs </a:t>
            </a:r>
            <a:r>
              <a:rPr lang="en-US" dirty="0"/>
              <a:t>must be submitted in eRA Commons via the </a:t>
            </a:r>
            <a:r>
              <a:rPr lang="en-US" dirty="0" smtClean="0"/>
              <a:t>FFR/FSR module</a:t>
            </a:r>
          </a:p>
          <a:p>
            <a:pPr lvl="1"/>
            <a:r>
              <a:rPr lang="en-US" dirty="0" smtClean="0"/>
              <a:t>Cash </a:t>
            </a:r>
            <a:r>
              <a:rPr lang="en-US" dirty="0"/>
              <a:t>transaction data still submitted via Payment Management System</a:t>
            </a:r>
          </a:p>
          <a:p>
            <a:r>
              <a:rPr lang="en-US" dirty="0"/>
              <a:t>FSR role for users who have the authority to view, enter, and submit an FFR on behalf of institution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50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Annual </a:t>
            </a:r>
            <a:r>
              <a:rPr lang="en-US" dirty="0"/>
              <a:t>FFR due date: </a:t>
            </a:r>
            <a:r>
              <a:rPr lang="en-US" dirty="0" smtClean="0"/>
              <a:t>For non-SNAPs, FFR </a:t>
            </a:r>
            <a:r>
              <a:rPr lang="en-US" dirty="0"/>
              <a:t>must be submitted </a:t>
            </a:r>
            <a:r>
              <a:rPr lang="en-US" dirty="0" smtClean="0"/>
              <a:t>within </a:t>
            </a:r>
            <a:r>
              <a:rPr lang="en-US" dirty="0"/>
              <a:t>90 days of the calendar quarter in which the budget period </a:t>
            </a:r>
            <a:r>
              <a:rPr lang="en-US" dirty="0" smtClean="0"/>
              <a:t>ends</a:t>
            </a:r>
            <a:endParaRPr lang="en-US" dirty="0"/>
          </a:p>
          <a:p>
            <a:r>
              <a:rPr lang="en-US" dirty="0"/>
              <a:t>Final FFR due date: based on the Project Period End Date (PPED):</a:t>
            </a:r>
          </a:p>
          <a:p>
            <a:pPr lvl="1"/>
            <a:r>
              <a:rPr lang="en-US" dirty="0"/>
              <a:t>Pending Status: If the FFR is not submitted and it is within 90 days of the PPED</a:t>
            </a:r>
          </a:p>
          <a:p>
            <a:pPr lvl="1"/>
            <a:r>
              <a:rPr lang="en-US" dirty="0"/>
              <a:t>Due Status: If the FFR is not submitted and it is between the PPED and 90 days past the PPED</a:t>
            </a:r>
          </a:p>
          <a:p>
            <a:pPr lvl="1"/>
            <a:r>
              <a:rPr lang="en-US" dirty="0"/>
              <a:t>Late: If the FFR is not submitted and it is more than 90 days past the PPED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5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FFR/FSR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146</a:t>
            </a:fld>
            <a:endParaRPr lang="en-US" dirty="0"/>
          </a:p>
        </p:txBody>
      </p:sp>
      <p:pic>
        <p:nvPicPr>
          <p:cNvPr id="4" name="Picture 7" title="FFR/FSR Scre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43519"/>
            <a:ext cx="8382000" cy="4000081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684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Search Result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147</a:t>
            </a:fld>
            <a:endParaRPr lang="en-US" dirty="0"/>
          </a:p>
        </p:txBody>
      </p:sp>
      <p:pic>
        <p:nvPicPr>
          <p:cNvPr id="5" name="Picture 9" title="FFR Search Result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8686800" cy="3289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4" title="&quot;&quot;"/>
          <p:cNvSpPr>
            <a:spLocks noChangeShapeType="1"/>
          </p:cNvSpPr>
          <p:nvPr/>
        </p:nvSpPr>
        <p:spPr bwMode="auto">
          <a:xfrm flipH="1" flipV="1">
            <a:off x="1019175" y="4410075"/>
            <a:ext cx="381000" cy="533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42975" y="4791075"/>
            <a:ext cx="7315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The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Grant Number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is a hyperlink that will take you to the FFR/FSR form.</a:t>
            </a:r>
          </a:p>
        </p:txBody>
      </p:sp>
    </p:spTree>
    <p:extLst>
      <p:ext uri="{BB962C8B-B14F-4D97-AF65-F5344CB8AC3E}">
        <p14:creationId xmlns:p14="http://schemas.microsoft.com/office/powerpoint/2010/main" val="14118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Details 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Clicking the hyperlinked grant number opens the FFR Details screen, which displays:</a:t>
            </a:r>
          </a:p>
          <a:p>
            <a:pPr lvl="1"/>
            <a:r>
              <a:rPr lang="en-US" dirty="0"/>
              <a:t>FFR Status:</a:t>
            </a:r>
          </a:p>
          <a:p>
            <a:pPr lvl="2"/>
            <a:r>
              <a:rPr lang="en-US" dirty="0"/>
              <a:t>Received, Accepted, Rejected, In Review, or Revision Pending</a:t>
            </a:r>
          </a:p>
          <a:p>
            <a:pPr lvl="1"/>
            <a:r>
              <a:rPr lang="en-US" dirty="0"/>
              <a:t>Available Actions:</a:t>
            </a:r>
          </a:p>
          <a:p>
            <a:pPr lvl="2"/>
            <a:r>
              <a:rPr lang="en-US" dirty="0"/>
              <a:t>Accepted status: View or Create New</a:t>
            </a:r>
          </a:p>
          <a:p>
            <a:pPr lvl="2"/>
            <a:r>
              <a:rPr lang="en-US" dirty="0"/>
              <a:t>Rejected status: View or Create New</a:t>
            </a:r>
          </a:p>
          <a:p>
            <a:pPr lvl="2"/>
            <a:r>
              <a:rPr lang="en-US" dirty="0"/>
              <a:t>Received status: View or Correct</a:t>
            </a:r>
          </a:p>
          <a:p>
            <a:pPr lvl="2"/>
            <a:r>
              <a:rPr lang="en-US" dirty="0"/>
              <a:t>Revision Pending status: View or Edit</a:t>
            </a:r>
          </a:p>
          <a:p>
            <a:pPr lvl="2"/>
            <a:r>
              <a:rPr lang="en-US" dirty="0"/>
              <a:t>In Review status: View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Completing the FFR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149</a:t>
            </a:fld>
            <a:endParaRPr lang="en-US" dirty="0"/>
          </a:p>
        </p:txBody>
      </p:sp>
      <p:pic>
        <p:nvPicPr>
          <p:cNvPr id="4" name="Picture 7" descr="FFR LATEST - FSR perspective - No prod data.bmp" title="FFR data entry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997836" cy="518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15000" y="2819400"/>
            <a:ext cx="2971800" cy="1938338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As current year entries are completed, calculations are done automatically.</a:t>
            </a:r>
          </a:p>
        </p:txBody>
      </p:sp>
    </p:spTree>
    <p:extLst>
      <p:ext uri="{BB962C8B-B14F-4D97-AF65-F5344CB8AC3E}">
        <p14:creationId xmlns:p14="http://schemas.microsoft.com/office/powerpoint/2010/main" val="184917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371600"/>
            <a:ext cx="4038600" cy="5105400"/>
          </a:xfrm>
        </p:spPr>
        <p:txBody>
          <a:bodyPr/>
          <a:lstStyle/>
          <a:p>
            <a:r>
              <a:rPr lang="en-US" dirty="0"/>
              <a:t>Administrative</a:t>
            </a:r>
          </a:p>
          <a:p>
            <a:pPr lvl="1"/>
            <a:r>
              <a:rPr lang="en-US" dirty="0"/>
              <a:t>AA – Account Administrator</a:t>
            </a:r>
          </a:p>
          <a:p>
            <a:pPr lvl="1"/>
            <a:r>
              <a:rPr lang="en-US" dirty="0"/>
              <a:t>AO – Administrative Official</a:t>
            </a:r>
          </a:p>
          <a:p>
            <a:pPr lvl="1"/>
            <a:r>
              <a:rPr lang="en-US" dirty="0"/>
              <a:t>ASST –</a:t>
            </a:r>
            <a:r>
              <a:rPr lang="en-US" dirty="0" smtClean="0"/>
              <a:t> </a:t>
            </a:r>
            <a:r>
              <a:rPr lang="en-US" dirty="0"/>
              <a:t>Assistant </a:t>
            </a:r>
          </a:p>
          <a:p>
            <a:pPr lvl="1"/>
            <a:r>
              <a:rPr lang="en-US" dirty="0"/>
              <a:t>BO – Business Official</a:t>
            </a:r>
          </a:p>
          <a:p>
            <a:pPr lvl="1"/>
            <a:r>
              <a:rPr lang="en-US" dirty="0"/>
              <a:t>SO – Signing </a:t>
            </a:r>
            <a:r>
              <a:rPr lang="en-US" dirty="0" smtClean="0"/>
              <a:t>Official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Scientific</a:t>
            </a:r>
          </a:p>
          <a:p>
            <a:pPr lvl="1"/>
            <a:r>
              <a:rPr lang="en-US" dirty="0"/>
              <a:t>Graduate Student</a:t>
            </a:r>
          </a:p>
          <a:p>
            <a:pPr lvl="1"/>
            <a:r>
              <a:rPr lang="en-US" dirty="0"/>
              <a:t>IAR – Internet Assisted Review</a:t>
            </a:r>
          </a:p>
          <a:p>
            <a:pPr lvl="1"/>
            <a:r>
              <a:rPr lang="en-US" dirty="0" smtClean="0"/>
              <a:t>PI </a:t>
            </a:r>
            <a:r>
              <a:rPr lang="en-US" dirty="0"/>
              <a:t>- Principal Investigator</a:t>
            </a:r>
          </a:p>
          <a:p>
            <a:pPr lvl="1"/>
            <a:r>
              <a:rPr lang="en-US" dirty="0" smtClean="0"/>
              <a:t>Post-Doc </a:t>
            </a:r>
            <a:endParaRPr lang="en-US" dirty="0"/>
          </a:p>
          <a:p>
            <a:pPr lvl="1"/>
            <a:r>
              <a:rPr lang="en-US" dirty="0"/>
              <a:t>Project Personnel</a:t>
            </a:r>
          </a:p>
          <a:p>
            <a:pPr lvl="1"/>
            <a:r>
              <a:rPr lang="en-US" dirty="0" smtClean="0"/>
              <a:t>Scientist</a:t>
            </a:r>
            <a:endParaRPr lang="en-US" dirty="0"/>
          </a:p>
          <a:p>
            <a:pPr lvl="1"/>
            <a:r>
              <a:rPr lang="en-US" dirty="0"/>
              <a:t>Sponsor</a:t>
            </a:r>
          </a:p>
          <a:p>
            <a:pPr lvl="1"/>
            <a:r>
              <a:rPr lang="en-US" dirty="0" smtClean="0"/>
              <a:t>Trainee</a:t>
            </a:r>
          </a:p>
          <a:p>
            <a:pPr lvl="1"/>
            <a:r>
              <a:rPr lang="en-US" dirty="0" smtClean="0"/>
              <a:t>Undergraduate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96A5609F-50E7-4B9A-B62F-6598EDD47D6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6" name="Group 5" descr="PI roles box"/>
          <p:cNvGrpSpPr/>
          <p:nvPr/>
        </p:nvGrpSpPr>
        <p:grpSpPr>
          <a:xfrm>
            <a:off x="2301787" y="4114800"/>
            <a:ext cx="3108413" cy="3038474"/>
            <a:chOff x="2057400" y="4114800"/>
            <a:chExt cx="3108413" cy="3038474"/>
          </a:xfrm>
        </p:grpSpPr>
        <p:pic>
          <p:nvPicPr>
            <p:cNvPr id="7" name="Picture 6" descr="PI roles box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4114800"/>
              <a:ext cx="3108413" cy="303847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0853089">
              <a:off x="3311733" y="6030664"/>
              <a:ext cx="12442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669900"/>
                  </a:solidFill>
                </a:rPr>
                <a:t>ROLES</a:t>
              </a:r>
              <a:endParaRPr lang="en-US" b="1" dirty="0">
                <a:solidFill>
                  <a:srgbClr val="6699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0801115">
              <a:off x="3383957" y="4892248"/>
              <a:ext cx="426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PI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3968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of a FFR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150</a:t>
            </a:fld>
            <a:endParaRPr lang="en-US" dirty="0"/>
          </a:p>
        </p:txBody>
      </p:sp>
      <p:pic>
        <p:nvPicPr>
          <p:cNvPr id="4" name="Picture 3" title="FFR hit lis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6188"/>
            <a:ext cx="8839200" cy="1296987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10000" y="1587182"/>
            <a:ext cx="497205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Once FFR/FSR is Submitted,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Latest FSR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status changes to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Received</a:t>
            </a:r>
          </a:p>
        </p:txBody>
      </p:sp>
      <p:sp>
        <p:nvSpPr>
          <p:cNvPr id="6" name="Line 5" title="&quot;&quot;"/>
          <p:cNvSpPr>
            <a:spLocks noChangeShapeType="1"/>
          </p:cNvSpPr>
          <p:nvPr/>
        </p:nvSpPr>
        <p:spPr bwMode="auto">
          <a:xfrm>
            <a:off x="7696200" y="2418179"/>
            <a:ext cx="685800" cy="785396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43000" y="4038600"/>
            <a:ext cx="6858000" cy="2234458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If a mistake is made on the FFR and the status has changed to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In Review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, the institution should contact the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NIH OFM staff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and have them reject the FFR/FSR so that revisions can be made.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OFM staff are assigned by NIH Institute/Center. Identify the correct OFM staff member to speak to by using this link </a:t>
            </a: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hlinkClick r:id="rId3"/>
              </a:rPr>
              <a:t>http://ofm.od.nih.gov/fsr.asp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Oval 7" title="&quot;&quot;"/>
          <p:cNvSpPr>
            <a:spLocks noChangeArrowheads="1"/>
          </p:cNvSpPr>
          <p:nvPr/>
        </p:nvSpPr>
        <p:spPr bwMode="auto">
          <a:xfrm>
            <a:off x="8229600" y="3203575"/>
            <a:ext cx="685800" cy="3048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5954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Related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NOT-OD-13-120</a:t>
            </a:r>
            <a:endParaRPr lang="en-US" dirty="0" smtClean="0"/>
          </a:p>
          <a:p>
            <a:pPr lvl="1"/>
            <a:r>
              <a:rPr lang="en-US" dirty="0"/>
              <a:t>NIH Domestic Awards to Transition to Payment Management System Subaccounts in FY 2014 and FY </a:t>
            </a:r>
            <a:r>
              <a:rPr lang="en-US" dirty="0" smtClean="0"/>
              <a:t>2015</a:t>
            </a:r>
          </a:p>
          <a:p>
            <a:r>
              <a:rPr lang="en-US" dirty="0" smtClean="0">
                <a:hlinkClick r:id="rId3"/>
              </a:rPr>
              <a:t>NOT-OD-13-112</a:t>
            </a:r>
            <a:endParaRPr lang="en-US" dirty="0" smtClean="0"/>
          </a:p>
          <a:p>
            <a:pPr lvl="1"/>
            <a:r>
              <a:rPr lang="en-US" dirty="0"/>
              <a:t>NIH Domestic Awards to Transition to Payment Management System Subaccounts in FY 2014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151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19153"/>
            <a:ext cx="2819400" cy="154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2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Related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NOT-OD-13-111</a:t>
            </a:r>
            <a:endParaRPr lang="en-US" dirty="0" smtClean="0"/>
          </a:p>
          <a:p>
            <a:pPr lvl="1"/>
            <a:r>
              <a:rPr lang="en-US" dirty="0"/>
              <a:t>NIH to Transition Payment for Individual Fellowships at Foreign and Federal Sponsoring Institutions, and Awards to Federal Institutions to Payment Management System Subaccounts in FY </a:t>
            </a:r>
            <a:r>
              <a:rPr lang="en-US" dirty="0" smtClean="0"/>
              <a:t>2014</a:t>
            </a:r>
          </a:p>
          <a:p>
            <a:r>
              <a:rPr lang="en-US" dirty="0" smtClean="0">
                <a:hlinkClick r:id="rId3"/>
              </a:rPr>
              <a:t>NOT-OD-13-019</a:t>
            </a:r>
            <a:endParaRPr lang="en-US" dirty="0" smtClean="0"/>
          </a:p>
          <a:p>
            <a:pPr lvl="1"/>
            <a:r>
              <a:rPr lang="en-US" dirty="0"/>
              <a:t>Notice of Changes to Payment Management System Registration Procedures for NIH Foreign Grantees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152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19153"/>
            <a:ext cx="2819400" cy="154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8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Cost Extension (NCE)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Submitting a no cost extension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153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67837" y="63362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Joe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4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Electronically submit a notification to exercise one-time authority to extend without funds the final budget period of a project period of a </a:t>
            </a:r>
            <a:r>
              <a:rPr lang="en-US" dirty="0" smtClean="0"/>
              <a:t>grant.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Only SOs can submit the NCE notification</a:t>
            </a:r>
          </a:p>
          <a:p>
            <a:r>
              <a:rPr lang="en-US" dirty="0"/>
              <a:t>May be submitted no earlier than 90 days before end of project and no later than project end date</a:t>
            </a:r>
          </a:p>
          <a:p>
            <a:r>
              <a:rPr lang="en-US" dirty="0"/>
              <a:t>Can request extension of 1-12 months, in one-month increments</a:t>
            </a:r>
          </a:p>
          <a:p>
            <a:r>
              <a:rPr lang="en-US" dirty="0" smtClean="0"/>
              <a:t>E-mail </a:t>
            </a:r>
            <a:r>
              <a:rPr lang="en-US" dirty="0"/>
              <a:t>notification sent to NIH Grants Management staff when SO processes the </a:t>
            </a:r>
            <a:r>
              <a:rPr lang="en-US" dirty="0" smtClean="0"/>
              <a:t>extension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32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link in Status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155</a:t>
            </a:fld>
            <a:endParaRPr lang="en-US" dirty="0"/>
          </a:p>
        </p:txBody>
      </p:sp>
      <p:pic>
        <p:nvPicPr>
          <p:cNvPr id="4" name="Picture 6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28800"/>
            <a:ext cx="85344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123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156</a:t>
            </a:fld>
            <a:endParaRPr lang="en-US" dirty="0"/>
          </a:p>
        </p:txBody>
      </p:sp>
      <p:pic>
        <p:nvPicPr>
          <p:cNvPr id="4" name="Picture 7" title="No Cost Extens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8610600" cy="3546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362200" y="5029200"/>
            <a:ext cx="36576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C00000"/>
                </a:solidFill>
              </a:rPr>
              <a:t>Choose </a:t>
            </a:r>
            <a:r>
              <a:rPr lang="en-US" sz="2400" kern="0" dirty="0">
                <a:solidFill>
                  <a:srgbClr val="C00000"/>
                </a:solidFill>
              </a:rPr>
              <a:t>an extension of 1 to 12 </a:t>
            </a:r>
            <a:r>
              <a:rPr lang="en-US" sz="2400" kern="0" dirty="0" smtClean="0">
                <a:solidFill>
                  <a:srgbClr val="C00000"/>
                </a:solidFill>
              </a:rPr>
              <a:t>months.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96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NCE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NOT-OD-11-098</a:t>
            </a:r>
            <a:endParaRPr lang="en-US" dirty="0" smtClean="0"/>
          </a:p>
          <a:p>
            <a:pPr lvl="1"/>
            <a:r>
              <a:rPr lang="en-US" dirty="0"/>
              <a:t>Mandating Use of the Commons to Submit No-Cost Extension Notifications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157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1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Electronic Administrative Supplements (Type 3s</a:t>
            </a:r>
            <a:r>
              <a:rPr lang="en-US" dirty="0" smtClean="0"/>
              <a:t>) Requests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43200"/>
            <a:ext cx="8229600" cy="1673225"/>
          </a:xfrm>
        </p:spPr>
        <p:txBody>
          <a:bodyPr/>
          <a:lstStyle/>
          <a:p>
            <a:r>
              <a:rPr lang="en-US" dirty="0" smtClean="0"/>
              <a:t>Submitting an administrative supplement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Using </a:t>
            </a:r>
            <a:r>
              <a:rPr lang="en-US" dirty="0"/>
              <a:t>Grants.gov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Using Commons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158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8109" y="633626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Jessie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2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2667000" cy="1295400"/>
          </a:xfrm>
        </p:spPr>
        <p:txBody>
          <a:bodyPr/>
          <a:lstStyle/>
          <a:p>
            <a:r>
              <a:rPr lang="en-US" sz="2400" dirty="0" smtClean="0"/>
              <a:t>Administrative Supplements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request for </a:t>
            </a:r>
            <a:r>
              <a:rPr lang="en-US" dirty="0" smtClean="0"/>
              <a:t>additional </a:t>
            </a:r>
            <a:r>
              <a:rPr lang="en-US" dirty="0"/>
              <a:t>funds during a current project period to provide for an increase in costs due to unforeseen circumstances.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Requested additional costs must be within the scope of the peer reviewed and approved project</a:t>
            </a:r>
          </a:p>
          <a:p>
            <a:r>
              <a:rPr lang="en-US" dirty="0" smtClean="0"/>
              <a:t>Multiple submission methods available:</a:t>
            </a:r>
          </a:p>
          <a:p>
            <a:pPr lvl="1"/>
            <a:r>
              <a:rPr lang="en-US" dirty="0"/>
              <a:t>SF424 (R&amp;R) application forms &amp; standard Grants.gov submission </a:t>
            </a:r>
            <a:r>
              <a:rPr lang="en-US" dirty="0" smtClean="0"/>
              <a:t>process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 lvl="2"/>
            <a:r>
              <a:rPr lang="en-US" dirty="0"/>
              <a:t>Great for system-to-system users</a:t>
            </a:r>
          </a:p>
          <a:p>
            <a:pPr lvl="1"/>
            <a:r>
              <a:rPr lang="en-US" dirty="0"/>
              <a:t>Streamlined </a:t>
            </a:r>
            <a:r>
              <a:rPr lang="en-US" dirty="0" err="1"/>
              <a:t>eRA</a:t>
            </a:r>
            <a:r>
              <a:rPr lang="en-US" dirty="0"/>
              <a:t> Commons </a:t>
            </a:r>
            <a:r>
              <a:rPr lang="en-US" dirty="0" smtClean="0"/>
              <a:t>process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 lvl="2"/>
            <a:r>
              <a:rPr lang="en-US" dirty="0"/>
              <a:t>Commons pre-populates much of the data needed for request from awarded grant</a:t>
            </a:r>
          </a:p>
          <a:p>
            <a:pPr lvl="1"/>
            <a:r>
              <a:rPr lang="en-US" dirty="0"/>
              <a:t>Paper process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159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474023"/>
            <a:ext cx="883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1</a:t>
            </a:r>
            <a:r>
              <a:rPr lang="en-US" sz="1400" dirty="0" smtClean="0"/>
              <a:t>Available </a:t>
            </a:r>
            <a:r>
              <a:rPr lang="en-US" sz="1400" dirty="0"/>
              <a:t>for single-project activity codes for which competing applications are submitted through </a:t>
            </a:r>
            <a:r>
              <a:rPr lang="en-US" sz="1400" dirty="0" smtClean="0"/>
              <a:t>Grants.gov.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8929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Roles </a:t>
            </a:r>
            <a:r>
              <a:rPr lang="en-US" sz="100" dirty="0" smtClean="0"/>
              <a:t>2</a:t>
            </a:r>
            <a:endParaRPr lang="en-US" sz="1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371600"/>
            <a:ext cx="40386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Other</a:t>
            </a:r>
          </a:p>
          <a:p>
            <a:pPr lvl="1"/>
            <a:r>
              <a:rPr lang="en-US" dirty="0"/>
              <a:t>FCOI (</a:t>
            </a:r>
            <a:r>
              <a:rPr lang="en-US" dirty="0" smtClean="0"/>
              <a:t>Financial Conflict of Interest)</a:t>
            </a:r>
            <a:endParaRPr lang="en-US" dirty="0"/>
          </a:p>
          <a:p>
            <a:pPr lvl="1"/>
            <a:r>
              <a:rPr lang="en-US" dirty="0" smtClean="0"/>
              <a:t>FCOI_ASST </a:t>
            </a:r>
            <a:endParaRPr lang="en-US" dirty="0"/>
          </a:p>
          <a:p>
            <a:pPr lvl="1"/>
            <a:r>
              <a:rPr lang="en-US" dirty="0" smtClean="0"/>
              <a:t>FCOI_VIEW</a:t>
            </a:r>
            <a:endParaRPr lang="en-US" dirty="0"/>
          </a:p>
          <a:p>
            <a:pPr lvl="1"/>
            <a:r>
              <a:rPr lang="en-US" dirty="0" smtClean="0"/>
              <a:t>FSR (Financial Status Reporter)</a:t>
            </a:r>
          </a:p>
          <a:p>
            <a:pPr lvl="1"/>
            <a:r>
              <a:rPr lang="en-US" dirty="0" smtClean="0"/>
              <a:t>PACR (Public Access Compliance Reporting)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96A5609F-50E7-4B9A-B62F-6598EDD47D6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14" name="Group 13" descr="Roles stickmen "/>
          <p:cNvGrpSpPr/>
          <p:nvPr/>
        </p:nvGrpSpPr>
        <p:grpSpPr>
          <a:xfrm>
            <a:off x="4419600" y="1295400"/>
            <a:ext cx="4876800" cy="4133850"/>
            <a:chOff x="4495800" y="1298910"/>
            <a:chExt cx="4876800" cy="4133850"/>
          </a:xfrm>
        </p:grpSpPr>
        <p:pic>
          <p:nvPicPr>
            <p:cNvPr id="7" name="Picture 6" descr="roles stickm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1298910"/>
              <a:ext cx="4876800" cy="413385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0193527">
              <a:off x="4831985" y="1981200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SO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 rot="1641832">
              <a:off x="8362115" y="2006018"/>
              <a:ext cx="569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A</a:t>
              </a:r>
              <a:r>
                <a:rPr lang="en-US" sz="2000" b="1" dirty="0" smtClean="0"/>
                <a:t>O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 rot="21423966">
              <a:off x="6258360" y="1570431"/>
              <a:ext cx="426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PI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 rot="20544353">
              <a:off x="5502589" y="1687272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IAR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 rot="281189">
              <a:off x="6823187" y="1568028"/>
              <a:ext cx="5565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AA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007231">
              <a:off x="7487489" y="1717240"/>
              <a:ext cx="6992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FSR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699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Requests– Grants.gov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Parent Announcement page has general use FOAs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grants.nih.gov/grants/guide/parent_announcements.htm#adminsupp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NIH Institutes can also post FOAs for administrative supplements targeting specific programs</a:t>
            </a:r>
            <a:endParaRPr lang="en-US" dirty="0"/>
          </a:p>
          <a:p>
            <a:r>
              <a:rPr lang="en-US" dirty="0"/>
              <a:t>When completing package…</a:t>
            </a:r>
          </a:p>
          <a:p>
            <a:pPr lvl="1"/>
            <a:r>
              <a:rPr lang="en-US" dirty="0"/>
              <a:t>Follow all FOA-specific instructions</a:t>
            </a:r>
          </a:p>
          <a:p>
            <a:pPr lvl="1"/>
            <a:r>
              <a:rPr lang="en-US" dirty="0"/>
              <a:t>Carefully choose appropriate application package</a:t>
            </a:r>
          </a:p>
          <a:p>
            <a:pPr lvl="1"/>
            <a:r>
              <a:rPr lang="en-US" dirty="0"/>
              <a:t>Use Revision as the Application Type (SF424 RR, item #8)</a:t>
            </a:r>
          </a:p>
          <a:p>
            <a:pPr lvl="1"/>
            <a:r>
              <a:rPr lang="en-US" dirty="0"/>
              <a:t>Include IC and Serial number of awarded grant as the Federal Identifier (SF424 RR, item #4a)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2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Requests– Grants.gov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689848" cy="4873752"/>
          </a:xfrm>
        </p:spPr>
        <p:txBody>
          <a:bodyPr/>
          <a:lstStyle/>
          <a:p>
            <a:r>
              <a:rPr lang="en-US" dirty="0"/>
              <a:t>Similar submission process </a:t>
            </a:r>
            <a:r>
              <a:rPr lang="en-US" dirty="0" smtClean="0"/>
              <a:t>as </a:t>
            </a:r>
            <a:r>
              <a:rPr lang="en-US" dirty="0"/>
              <a:t>competing applications, except:</a:t>
            </a:r>
          </a:p>
          <a:p>
            <a:pPr lvl="1"/>
            <a:r>
              <a:rPr lang="en-US" dirty="0"/>
              <a:t>Many of the </a:t>
            </a:r>
            <a:r>
              <a:rPr lang="en-US" dirty="0" smtClean="0"/>
              <a:t>NIH business </a:t>
            </a:r>
            <a:r>
              <a:rPr lang="en-US" dirty="0"/>
              <a:t>rule validations for competing applications are not enforced</a:t>
            </a:r>
          </a:p>
          <a:p>
            <a:pPr lvl="1"/>
            <a:r>
              <a:rPr lang="en-US" dirty="0" smtClean="0"/>
              <a:t>Required forms may </a:t>
            </a:r>
            <a:r>
              <a:rPr lang="en-US" dirty="0"/>
              <a:t>vary from competing applications for the same activity code</a:t>
            </a:r>
          </a:p>
          <a:p>
            <a:pPr lvl="2"/>
            <a:r>
              <a:rPr lang="en-US" dirty="0"/>
              <a:t>Modular budget </a:t>
            </a:r>
            <a:r>
              <a:rPr lang="en-US" dirty="0" smtClean="0"/>
              <a:t>forms not an option; must use </a:t>
            </a:r>
            <a:r>
              <a:rPr lang="en-US" dirty="0"/>
              <a:t>detailed R&amp;R Budget </a:t>
            </a:r>
            <a:r>
              <a:rPr lang="en-US" dirty="0" smtClean="0"/>
              <a:t>forms</a:t>
            </a:r>
          </a:p>
          <a:p>
            <a:pPr lvl="2"/>
            <a:r>
              <a:rPr lang="en-US" dirty="0" smtClean="0"/>
              <a:t>No cover letters</a:t>
            </a:r>
            <a:endParaRPr lang="en-US" dirty="0"/>
          </a:p>
          <a:p>
            <a:pPr lvl="1"/>
            <a:r>
              <a:rPr lang="en-US" dirty="0" smtClean="0"/>
              <a:t>After </a:t>
            </a:r>
            <a:r>
              <a:rPr lang="en-US" dirty="0"/>
              <a:t>the two-day viewing window </a:t>
            </a:r>
            <a:r>
              <a:rPr lang="en-US" dirty="0" smtClean="0"/>
              <a:t>the request bypasses </a:t>
            </a:r>
            <a:r>
              <a:rPr lang="en-US" dirty="0"/>
              <a:t>Receipt &amp; Referral and goes directly to Grants Management staff for </a:t>
            </a:r>
            <a:r>
              <a:rPr lang="en-US" dirty="0" smtClean="0"/>
              <a:t>consideration</a:t>
            </a:r>
          </a:p>
          <a:p>
            <a:pPr lvl="2"/>
            <a:r>
              <a:rPr lang="en-US" dirty="0" smtClean="0"/>
              <a:t>Move to Admin </a:t>
            </a:r>
            <a:r>
              <a:rPr lang="en-US" dirty="0" err="1" smtClean="0"/>
              <a:t>Supp</a:t>
            </a:r>
            <a:r>
              <a:rPr lang="en-US" dirty="0" smtClean="0"/>
              <a:t> Status tab in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8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Requests - Commons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Starting an Administrative Supplement </a:t>
            </a:r>
            <a:r>
              <a:rPr lang="en-US" sz="2800" dirty="0" smtClean="0"/>
              <a:t>request in </a:t>
            </a:r>
            <a:r>
              <a:rPr lang="en-US" sz="2800" dirty="0"/>
              <a:t>Commons you must find </a:t>
            </a:r>
            <a:r>
              <a:rPr lang="en-US" sz="2800" dirty="0" smtClean="0"/>
              <a:t>eligible </a:t>
            </a:r>
            <a:r>
              <a:rPr lang="en-US" sz="2800" dirty="0"/>
              <a:t>grant and </a:t>
            </a:r>
            <a:r>
              <a:rPr lang="en-US" sz="2800" i="1" dirty="0"/>
              <a:t>Initiate Request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162</a:t>
            </a:fld>
            <a:endParaRPr lang="en-US" dirty="0"/>
          </a:p>
        </p:txBody>
      </p:sp>
      <p:pic>
        <p:nvPicPr>
          <p:cNvPr id="2050" name="Picture 2" title="Manage Administrative Suplemen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" y="3276600"/>
            <a:ext cx="86455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66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Complete Form – Required Fields are indicated with red </a:t>
            </a:r>
            <a:r>
              <a:rPr lang="en-US" dirty="0" smtClean="0"/>
              <a:t>asterisk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163</a:t>
            </a:fld>
            <a:endParaRPr lang="en-US" dirty="0"/>
          </a:p>
        </p:txBody>
      </p:sp>
      <p:pic>
        <p:nvPicPr>
          <p:cNvPr id="3074" name="Picture 2" title="Administrative Sulpplement data entry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565400"/>
            <a:ext cx="6048375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60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For each Budget Period </a:t>
            </a:r>
            <a:r>
              <a:rPr lang="en-US" sz="2400" dirty="0" smtClean="0"/>
              <a:t>enter appropriate sections</a:t>
            </a:r>
            <a:r>
              <a:rPr lang="en-US" sz="2400" dirty="0"/>
              <a:t>:</a:t>
            </a:r>
          </a:p>
          <a:p>
            <a:pPr lvl="1"/>
            <a:r>
              <a:rPr lang="en-US" sz="2000" dirty="0" smtClean="0"/>
              <a:t>Personnel</a:t>
            </a:r>
            <a:r>
              <a:rPr lang="en-US" sz="2000" dirty="0"/>
              <a:t>, Equipment, Travel, Participant/Trainee, Other </a:t>
            </a:r>
            <a:r>
              <a:rPr lang="en-US" sz="2000" dirty="0" smtClean="0"/>
              <a:t>Direct, Total </a:t>
            </a:r>
            <a:r>
              <a:rPr lang="en-US" sz="2000" dirty="0"/>
              <a:t>F&amp;A (Indirect) Costs</a:t>
            </a:r>
          </a:p>
          <a:p>
            <a:r>
              <a:rPr lang="en-US" sz="2400" dirty="0"/>
              <a:t>Total Requested will be calculated automatically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164</a:t>
            </a:fld>
            <a:endParaRPr lang="en-US" dirty="0"/>
          </a:p>
        </p:txBody>
      </p:sp>
      <p:pic>
        <p:nvPicPr>
          <p:cNvPr id="5" name="Picture 5" descr="A message across the top of the screen reads: The information has been updated successfully. &#10;&#10;The Summary of Administrative Supplement Funds Requested (in Dollars) has updated to show the total quantity of personnel in the Personnel column (Total Requested column has also updated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00401"/>
            <a:ext cx="5713931" cy="34861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09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Resources:</a:t>
            </a:r>
          </a:p>
          <a:p>
            <a:pPr lvl="1"/>
            <a:r>
              <a:rPr lang="en-US" dirty="0" err="1"/>
              <a:t>eRA</a:t>
            </a:r>
            <a:r>
              <a:rPr lang="en-US" dirty="0"/>
              <a:t> Commons Administrative Supplement Module User </a:t>
            </a:r>
            <a:r>
              <a:rPr lang="en-US" dirty="0" smtClean="0"/>
              <a:t>Guide</a:t>
            </a:r>
            <a:endParaRPr lang="en-US" dirty="0"/>
          </a:p>
          <a:p>
            <a:pPr lvl="2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era.nih.gov/files/eRA_Commons_Admin-Supp_UG.pdf</a:t>
            </a:r>
            <a:endParaRPr lang="en-US" dirty="0"/>
          </a:p>
          <a:p>
            <a:pPr lvl="1"/>
            <a:r>
              <a:rPr lang="en-US" dirty="0"/>
              <a:t>Administrative Supplements (Type 3s) Frequently Asked </a:t>
            </a:r>
            <a:r>
              <a:rPr lang="en-US" dirty="0" smtClean="0"/>
              <a:t>Questions</a:t>
            </a:r>
            <a:endParaRPr lang="en-US" dirty="0"/>
          </a:p>
          <a:p>
            <a:pPr lvl="2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era.nih.gov/commons/faq_commons.cfm#XVIII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165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43" y="4302369"/>
            <a:ext cx="152209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0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NOT-OD-13-031</a:t>
            </a:r>
            <a:endParaRPr lang="en-US" dirty="0" smtClean="0"/>
          </a:p>
          <a:p>
            <a:pPr lvl="1"/>
            <a:r>
              <a:rPr lang="en-US" dirty="0"/>
              <a:t>Notice of an Extension of Expiration Date for PA-12-100 "Administrative Supplements for Existing NIH Grants and Cooperative Agreements (Parent Admin </a:t>
            </a:r>
            <a:r>
              <a:rPr lang="en-US" dirty="0" err="1"/>
              <a:t>Supp</a:t>
            </a:r>
            <a:r>
              <a:rPr lang="en-US" dirty="0"/>
              <a:t>)" 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NOT-OD-12-043</a:t>
            </a:r>
            <a:endParaRPr lang="en-US" dirty="0" smtClean="0"/>
          </a:p>
          <a:p>
            <a:pPr lvl="1"/>
            <a:r>
              <a:rPr lang="en-US" dirty="0"/>
              <a:t>New Electronic Submission Process Now Available for Administrative Supplement </a:t>
            </a:r>
            <a:r>
              <a:rPr lang="en-US" dirty="0" smtClean="0"/>
              <a:t>Requests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166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3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4800"/>
            <a:ext cx="77724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Grantee and Organizational Changes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43200"/>
            <a:ext cx="8153400" cy="2514600"/>
          </a:xfrm>
        </p:spPr>
        <p:txBody>
          <a:bodyPr/>
          <a:lstStyle/>
          <a:p>
            <a:r>
              <a:rPr lang="en-US" dirty="0" smtClean="0"/>
              <a:t>Submitting </a:t>
            </a:r>
            <a:r>
              <a:rPr lang="en-US" dirty="0"/>
              <a:t>a Relinquishing </a:t>
            </a:r>
            <a:r>
              <a:rPr lang="en-US" dirty="0" smtClean="0"/>
              <a:t>statement</a:t>
            </a:r>
          </a:p>
          <a:p>
            <a:endParaRPr lang="en-US" dirty="0"/>
          </a:p>
          <a:p>
            <a:r>
              <a:rPr lang="en-US" dirty="0"/>
              <a:t>Submitting a </a:t>
            </a:r>
            <a:r>
              <a:rPr lang="en-US" dirty="0" smtClean="0"/>
              <a:t>Change of grantee or training institution request (type 7) </a:t>
            </a:r>
            <a:r>
              <a:rPr lang="en-US" dirty="0"/>
              <a:t>using </a:t>
            </a:r>
            <a:r>
              <a:rPr lang="en-US" dirty="0" smtClean="0"/>
              <a:t>grants.gov</a:t>
            </a:r>
          </a:p>
          <a:p>
            <a:endParaRPr lang="en-US" dirty="0"/>
          </a:p>
          <a:p>
            <a:r>
              <a:rPr lang="en-US" dirty="0" smtClean="0"/>
              <a:t>Submitting a Change </a:t>
            </a:r>
            <a:r>
              <a:rPr lang="en-US" dirty="0"/>
              <a:t>of Organization Status/Successor In Interest </a:t>
            </a:r>
            <a:br>
              <a:rPr lang="en-US" dirty="0"/>
            </a:br>
            <a:r>
              <a:rPr lang="en-US" dirty="0"/>
              <a:t>(Type 6</a:t>
            </a:r>
            <a:r>
              <a:rPr lang="en-US" dirty="0" smtClean="0"/>
              <a:t>) Request using grants.gov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167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01125" y="63362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Sheri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1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514600" cy="1295400"/>
          </a:xfrm>
        </p:spPr>
        <p:txBody>
          <a:bodyPr/>
          <a:lstStyle/>
          <a:p>
            <a:r>
              <a:rPr lang="en-US" sz="2400" dirty="0" smtClean="0"/>
              <a:t>Relinquishing Statement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PHS 3734 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15000"/>
          </a:xfrm>
        </p:spPr>
        <p:txBody>
          <a:bodyPr/>
          <a:lstStyle/>
          <a:p>
            <a:r>
              <a:rPr lang="en-US" sz="2400" dirty="0"/>
              <a:t>Processed in </a:t>
            </a:r>
            <a:r>
              <a:rPr lang="en-US" sz="2400" dirty="0" err="1"/>
              <a:t>eRA</a:t>
            </a:r>
            <a:r>
              <a:rPr lang="en-US" sz="2400" dirty="0"/>
              <a:t> Commons</a:t>
            </a:r>
          </a:p>
          <a:p>
            <a:pPr lvl="1"/>
            <a:r>
              <a:rPr lang="en-US" sz="2000" dirty="0"/>
              <a:t>To relinquish any awarded </a:t>
            </a:r>
            <a:r>
              <a:rPr lang="en-US" sz="2000" dirty="0" smtClean="0"/>
              <a:t>grant</a:t>
            </a:r>
            <a:endParaRPr lang="en-US" sz="2000" dirty="0"/>
          </a:p>
          <a:p>
            <a:r>
              <a:rPr lang="en-US" sz="2400" dirty="0"/>
              <a:t>Original institution</a:t>
            </a:r>
          </a:p>
          <a:p>
            <a:pPr lvl="1"/>
            <a:r>
              <a:rPr lang="en-US" sz="2000" dirty="0"/>
              <a:t>Submits relinquishing statement</a:t>
            </a:r>
          </a:p>
          <a:p>
            <a:pPr lvl="1"/>
            <a:r>
              <a:rPr lang="en-US" sz="2000" dirty="0"/>
              <a:t>Can select new grantee organization or enter contact information if organization is not Commons Registered</a:t>
            </a:r>
          </a:p>
          <a:p>
            <a:r>
              <a:rPr lang="en-US" sz="2400" dirty="0" smtClean="0"/>
              <a:t>New institution</a:t>
            </a:r>
          </a:p>
          <a:p>
            <a:pPr lvl="1"/>
            <a:r>
              <a:rPr lang="en-US" sz="2000" dirty="0" smtClean="0"/>
              <a:t>Receives </a:t>
            </a:r>
            <a:r>
              <a:rPr lang="en-US" sz="2000" dirty="0" err="1"/>
              <a:t>eNotification</a:t>
            </a:r>
            <a:r>
              <a:rPr lang="en-US" sz="2000" dirty="0"/>
              <a:t> from </a:t>
            </a:r>
            <a:r>
              <a:rPr lang="en-US" sz="2000" dirty="0" err="1"/>
              <a:t>eRA</a:t>
            </a:r>
            <a:r>
              <a:rPr lang="en-US" sz="2000" dirty="0"/>
              <a:t> Commons</a:t>
            </a:r>
          </a:p>
          <a:p>
            <a:pPr lvl="1"/>
            <a:r>
              <a:rPr lang="en-US" sz="2000" dirty="0"/>
              <a:t>Can view in </a:t>
            </a:r>
            <a:r>
              <a:rPr lang="en-US" sz="2000" dirty="0" err="1"/>
              <a:t>eRA</a:t>
            </a:r>
            <a:r>
              <a:rPr lang="en-US" sz="2000" dirty="0"/>
              <a:t> </a:t>
            </a:r>
            <a:r>
              <a:rPr lang="en-US" sz="2000" dirty="0" smtClean="0"/>
              <a:t>Commons</a:t>
            </a:r>
            <a:endParaRPr lang="en-US" sz="2000" dirty="0"/>
          </a:p>
          <a:p>
            <a:r>
              <a:rPr lang="en-US" sz="2400" dirty="0" smtClean="0"/>
              <a:t>NIH Awarding Institute </a:t>
            </a:r>
            <a:endParaRPr lang="en-US" sz="2400" dirty="0"/>
          </a:p>
          <a:p>
            <a:pPr lvl="1"/>
            <a:r>
              <a:rPr lang="en-US" sz="2000" dirty="0"/>
              <a:t>Reviews and accepts or returns for correction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23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Relinquishing Statement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169</a:t>
            </a:fld>
            <a:endParaRPr lang="en-US" dirty="0"/>
          </a:p>
        </p:txBody>
      </p:sp>
      <p:grpSp>
        <p:nvGrpSpPr>
          <p:cNvPr id="5" name="Group 2" title="Commons Change of Institution search screen"/>
          <p:cNvGrpSpPr>
            <a:grpSpLocks/>
          </p:cNvGrpSpPr>
          <p:nvPr/>
        </p:nvGrpSpPr>
        <p:grpSpPr bwMode="auto">
          <a:xfrm>
            <a:off x="761998" y="2895600"/>
            <a:ext cx="5486402" cy="2667000"/>
            <a:chOff x="1440" y="477"/>
            <a:chExt cx="9420" cy="4080"/>
          </a:xfrm>
        </p:grpSpPr>
        <p:pic>
          <p:nvPicPr>
            <p:cNvPr id="1027" name="Picture 3" title="&quot;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511"/>
              <a:ext cx="9360" cy="4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455" y="492"/>
              <a:ext cx="9390" cy="4050"/>
              <a:chOff x="1455" y="492"/>
              <a:chExt cx="9390" cy="4050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auto">
              <a:xfrm>
                <a:off x="1455" y="492"/>
                <a:ext cx="9390" cy="4050"/>
              </a:xfrm>
              <a:custGeom>
                <a:avLst/>
                <a:gdLst>
                  <a:gd name="T0" fmla="+- 0 1455 1455"/>
                  <a:gd name="T1" fmla="*/ T0 w 9390"/>
                  <a:gd name="T2" fmla="+- 0 492 492"/>
                  <a:gd name="T3" fmla="*/ 492 h 4050"/>
                  <a:gd name="T4" fmla="+- 0 10845 1455"/>
                  <a:gd name="T5" fmla="*/ T4 w 9390"/>
                  <a:gd name="T6" fmla="+- 0 492 492"/>
                  <a:gd name="T7" fmla="*/ 492 h 4050"/>
                  <a:gd name="T8" fmla="+- 0 10845 1455"/>
                  <a:gd name="T9" fmla="*/ T8 w 9390"/>
                  <a:gd name="T10" fmla="+- 0 4542 492"/>
                  <a:gd name="T11" fmla="*/ 4542 h 4050"/>
                  <a:gd name="T12" fmla="+- 0 1455 1455"/>
                  <a:gd name="T13" fmla="*/ T12 w 9390"/>
                  <a:gd name="T14" fmla="+- 0 4542 492"/>
                  <a:gd name="T15" fmla="*/ 4542 h 4050"/>
                  <a:gd name="T16" fmla="+- 0 1455 1455"/>
                  <a:gd name="T17" fmla="*/ T16 w 9390"/>
                  <a:gd name="T18" fmla="+- 0 492 492"/>
                  <a:gd name="T19" fmla="*/ 492 h 40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9390" h="4050">
                    <a:moveTo>
                      <a:pt x="0" y="0"/>
                    </a:moveTo>
                    <a:lnTo>
                      <a:pt x="9390" y="0"/>
                    </a:lnTo>
                    <a:lnTo>
                      <a:pt x="9390" y="4050"/>
                    </a:lnTo>
                    <a:lnTo>
                      <a:pt x="0" y="405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Use Change of Institution Search</a:t>
            </a:r>
          </a:p>
          <a:p>
            <a:pPr lvl="1"/>
            <a:r>
              <a:rPr lang="en-US" dirty="0" smtClean="0"/>
              <a:t>Must provide at least the Institute Code and Serial Number as search parameters</a:t>
            </a:r>
          </a:p>
        </p:txBody>
      </p:sp>
      <p:pic>
        <p:nvPicPr>
          <p:cNvPr id="1030" name="Picture 6" title="Change of Institution Search resul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257800"/>
            <a:ext cx="60007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17" title="&quot;&quot;"/>
          <p:cNvSpPr>
            <a:spLocks noChangeShapeType="1"/>
          </p:cNvSpPr>
          <p:nvPr/>
        </p:nvSpPr>
        <p:spPr bwMode="auto">
          <a:xfrm>
            <a:off x="3048000" y="4419600"/>
            <a:ext cx="457198" cy="838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6352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Don’t combine scientific roles with administrative or other roles on the same account</a:t>
            </a:r>
          </a:p>
          <a:p>
            <a:pPr lvl="1"/>
            <a:r>
              <a:rPr lang="en-US" dirty="0"/>
              <a:t>Other combinations </a:t>
            </a:r>
            <a:r>
              <a:rPr lang="en-US" dirty="0" smtClean="0"/>
              <a:t>are fine </a:t>
            </a:r>
            <a:r>
              <a:rPr lang="en-US" dirty="0"/>
              <a:t>(e.g., PI and IAR; AO and FSR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A person needing </a:t>
            </a:r>
            <a:r>
              <a:rPr lang="en-US" dirty="0" smtClean="0"/>
              <a:t>both scientific </a:t>
            </a:r>
            <a:r>
              <a:rPr lang="en-US" dirty="0"/>
              <a:t>and administrative roles should have two separate accounts (one for </a:t>
            </a:r>
            <a:r>
              <a:rPr lang="en-US" dirty="0" smtClean="0"/>
              <a:t>scientific roles and another for other roles)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4" descr="reminder string on fing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8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Relinquishing Statement Data Entry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170</a:t>
            </a:fld>
            <a:endParaRPr lang="en-US" dirty="0"/>
          </a:p>
        </p:txBody>
      </p:sp>
      <p:grpSp>
        <p:nvGrpSpPr>
          <p:cNvPr id="4" name="Group 2" title="Relinquishing Statement Data Entry Screen"/>
          <p:cNvGrpSpPr>
            <a:grpSpLocks/>
          </p:cNvGrpSpPr>
          <p:nvPr/>
        </p:nvGrpSpPr>
        <p:grpSpPr bwMode="auto">
          <a:xfrm>
            <a:off x="1219200" y="1600200"/>
            <a:ext cx="6705600" cy="4114800"/>
            <a:chOff x="1440" y="-6017"/>
            <a:chExt cx="9420" cy="5946"/>
          </a:xfrm>
        </p:grpSpPr>
        <p:pic>
          <p:nvPicPr>
            <p:cNvPr id="2051" name="Picture 3" title="Commons Relinquishing Statement scree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-5984"/>
              <a:ext cx="9360" cy="5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455" y="-6002"/>
              <a:ext cx="9390" cy="5916"/>
              <a:chOff x="1455" y="-6002"/>
              <a:chExt cx="9390" cy="5916"/>
            </a:xfrm>
          </p:grpSpPr>
          <p:sp>
            <p:nvSpPr>
              <p:cNvPr id="6" name="Freeform 5"/>
              <p:cNvSpPr>
                <a:spLocks/>
              </p:cNvSpPr>
              <p:nvPr/>
            </p:nvSpPr>
            <p:spPr bwMode="auto">
              <a:xfrm>
                <a:off x="1455" y="-6002"/>
                <a:ext cx="9390" cy="5916"/>
              </a:xfrm>
              <a:custGeom>
                <a:avLst/>
                <a:gdLst>
                  <a:gd name="T0" fmla="+- 0 1455 1455"/>
                  <a:gd name="T1" fmla="*/ T0 w 9390"/>
                  <a:gd name="T2" fmla="+- 0 -6002 -6002"/>
                  <a:gd name="T3" fmla="*/ -6002 h 5916"/>
                  <a:gd name="T4" fmla="+- 0 10845 1455"/>
                  <a:gd name="T5" fmla="*/ T4 w 9390"/>
                  <a:gd name="T6" fmla="+- 0 -6002 -6002"/>
                  <a:gd name="T7" fmla="*/ -6002 h 5916"/>
                  <a:gd name="T8" fmla="+- 0 10845 1455"/>
                  <a:gd name="T9" fmla="*/ T8 w 9390"/>
                  <a:gd name="T10" fmla="+- 0 -86 -6002"/>
                  <a:gd name="T11" fmla="*/ -86 h 5916"/>
                  <a:gd name="T12" fmla="+- 0 1455 1455"/>
                  <a:gd name="T13" fmla="*/ T12 w 9390"/>
                  <a:gd name="T14" fmla="+- 0 -86 -6002"/>
                  <a:gd name="T15" fmla="*/ -86 h 5916"/>
                  <a:gd name="T16" fmla="+- 0 1455 1455"/>
                  <a:gd name="T17" fmla="*/ T16 w 9390"/>
                  <a:gd name="T18" fmla="+- 0 -6002 -6002"/>
                  <a:gd name="T19" fmla="*/ -6002 h 59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9390" h="5916">
                    <a:moveTo>
                      <a:pt x="0" y="0"/>
                    </a:moveTo>
                    <a:lnTo>
                      <a:pt x="9390" y="0"/>
                    </a:lnTo>
                    <a:lnTo>
                      <a:pt x="9390" y="5916"/>
                    </a:lnTo>
                    <a:lnTo>
                      <a:pt x="0" y="591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5798403"/>
            <a:ext cx="8077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993300"/>
                </a:solidFill>
                <a:latin typeface="Tahoma"/>
              </a:rPr>
              <a:t>Change of Institution User Guide: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Tahoma"/>
                <a:hlinkClick r:id="rId3"/>
              </a:rPr>
              <a:t>http://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  <a:hlinkClick r:id="rId3"/>
              </a:rPr>
              <a:t>era.nih.gov/files/ccoi_userguide.pdf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</a:rPr>
              <a:t> </a:t>
            </a:r>
            <a:endParaRPr lang="en-US" sz="2400" kern="0" dirty="0">
              <a:solidFill>
                <a:sysClr val="windowText" lastClr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4822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828800"/>
          </a:xfrm>
        </p:spPr>
        <p:txBody>
          <a:bodyPr/>
          <a:lstStyle/>
          <a:p>
            <a:r>
              <a:rPr lang="en-US" dirty="0" smtClean="0"/>
              <a:t>Change of Grantee (Type 7) Requests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200400"/>
            <a:ext cx="2362200" cy="2925763"/>
          </a:xfrm>
        </p:spPr>
        <p:txBody>
          <a:bodyPr/>
          <a:lstStyle/>
          <a:p>
            <a:r>
              <a:rPr lang="en-US" dirty="0" smtClean="0"/>
              <a:t>Also known as Change of Institution or transfer.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Request for support of a funded project that has been transferred from one grantee or training institution to another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0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2667000" cy="2133600"/>
          </a:xfrm>
        </p:spPr>
        <p:txBody>
          <a:bodyPr/>
          <a:lstStyle/>
          <a:p>
            <a:r>
              <a:rPr lang="en-US" dirty="0" smtClean="0"/>
              <a:t>Change of Organization Status (Type 6) Request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200400"/>
            <a:ext cx="2362200" cy="2925763"/>
          </a:xfrm>
        </p:spPr>
        <p:txBody>
          <a:bodyPr/>
          <a:lstStyle/>
          <a:p>
            <a:r>
              <a:rPr lang="en-US" dirty="0" smtClean="0"/>
              <a:t>Formerly known as Successor-In-Interest.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Request for support of a funded project at </a:t>
            </a:r>
            <a:r>
              <a:rPr lang="en-US"/>
              <a:t>an </a:t>
            </a:r>
            <a:r>
              <a:rPr lang="en-US" smtClean="0"/>
              <a:t>institution where </a:t>
            </a:r>
            <a:r>
              <a:rPr lang="en-US" dirty="0"/>
              <a:t>the legal status has been changed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5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6/7 Requests – Grants.gov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Available for post-award requests for single-project activity codes for which competing applications are submitted through Grants.gov</a:t>
            </a:r>
          </a:p>
          <a:p>
            <a:r>
              <a:rPr lang="en-US" dirty="0"/>
              <a:t>Though not yet required, applicants are encouraged to use and become familiar with the electronic option</a:t>
            </a:r>
          </a:p>
          <a:p>
            <a:r>
              <a:rPr lang="en-US" dirty="0" smtClean="0"/>
              <a:t>Talk to your awarding Institute prior to submission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173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20" y="4343400"/>
            <a:ext cx="17716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6/7 Requests – Grants.gov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Parent Announcement page has general use FOAs</a:t>
            </a:r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grants.nih.gov/grants/guide/parent_announcements.htm#post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completing package…</a:t>
            </a:r>
          </a:p>
          <a:p>
            <a:pPr lvl="1"/>
            <a:r>
              <a:rPr lang="en-US" dirty="0"/>
              <a:t>Follow all FOA-specific instructions</a:t>
            </a:r>
          </a:p>
          <a:p>
            <a:pPr lvl="1"/>
            <a:r>
              <a:rPr lang="en-US" dirty="0"/>
              <a:t>Carefully choose appropriate application package</a:t>
            </a:r>
          </a:p>
          <a:p>
            <a:pPr lvl="1"/>
            <a:r>
              <a:rPr lang="en-US" dirty="0"/>
              <a:t>Use Revision as the Application Type (SF424 RR, item #8)</a:t>
            </a:r>
          </a:p>
          <a:p>
            <a:pPr lvl="1"/>
            <a:r>
              <a:rPr lang="en-US" dirty="0"/>
              <a:t>Include IC and Serial number of awarded grant as the Federal Identifier (SF424 RR, item #4a)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41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6/7 </a:t>
            </a:r>
            <a:r>
              <a:rPr lang="en-US" dirty="0" smtClean="0"/>
              <a:t>Requests – Grants.gov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689848" cy="48737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Similar to competing </a:t>
            </a:r>
            <a:r>
              <a:rPr lang="en-US" dirty="0" smtClean="0"/>
              <a:t>application process, </a:t>
            </a:r>
            <a:r>
              <a:rPr lang="en-US" dirty="0"/>
              <a:t>except:</a:t>
            </a:r>
          </a:p>
          <a:p>
            <a:pPr lvl="1"/>
            <a:r>
              <a:rPr lang="en-US" dirty="0"/>
              <a:t>Many of the </a:t>
            </a:r>
            <a:r>
              <a:rPr lang="en-US" dirty="0" smtClean="0"/>
              <a:t>NIH business </a:t>
            </a:r>
            <a:r>
              <a:rPr lang="en-US" dirty="0"/>
              <a:t>rule validations for competing applications are not enforced</a:t>
            </a:r>
          </a:p>
          <a:p>
            <a:pPr lvl="1"/>
            <a:r>
              <a:rPr lang="en-US" dirty="0"/>
              <a:t>Required forms may vary from competing applications for the same activity code</a:t>
            </a:r>
          </a:p>
          <a:p>
            <a:pPr lvl="2"/>
            <a:r>
              <a:rPr lang="en-US" dirty="0"/>
              <a:t>Modular budget forms not an option; must use R&amp;R Budget forms</a:t>
            </a:r>
          </a:p>
          <a:p>
            <a:pPr lvl="2"/>
            <a:r>
              <a:rPr lang="en-US" dirty="0" smtClean="0"/>
              <a:t>Type 6</a:t>
            </a:r>
          </a:p>
          <a:p>
            <a:pPr lvl="3"/>
            <a:r>
              <a:rPr lang="en-US" dirty="0" smtClean="0"/>
              <a:t>Only a few required forms</a:t>
            </a:r>
            <a:endParaRPr lang="en-US" dirty="0"/>
          </a:p>
          <a:p>
            <a:pPr lvl="4"/>
            <a:r>
              <a:rPr lang="en-US" dirty="0" smtClean="0"/>
              <a:t>SF424 (R&amp;R) cover, Other Project Information, SR/Key Information</a:t>
            </a:r>
          </a:p>
          <a:p>
            <a:pPr lvl="3"/>
            <a:r>
              <a:rPr lang="en-US" dirty="0" smtClean="0"/>
              <a:t>Optional forms vary by program</a:t>
            </a:r>
          </a:p>
          <a:p>
            <a:pPr lvl="2"/>
            <a:r>
              <a:rPr lang="en-US" dirty="0" smtClean="0"/>
              <a:t>Type 7</a:t>
            </a:r>
          </a:p>
          <a:p>
            <a:pPr lvl="3"/>
            <a:r>
              <a:rPr lang="en-US" dirty="0" smtClean="0"/>
              <a:t>Budget </a:t>
            </a:r>
            <a:r>
              <a:rPr lang="en-US" dirty="0"/>
              <a:t>forms added to some Type 7 form packages (e.g., DP1, DP2, DP3)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8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6/7 </a:t>
            </a:r>
            <a:r>
              <a:rPr lang="en-US" dirty="0" smtClean="0"/>
              <a:t>Requests – Grants.gov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689848" cy="4873752"/>
          </a:xfrm>
        </p:spPr>
        <p:txBody>
          <a:bodyPr/>
          <a:lstStyle/>
          <a:p>
            <a:pPr lvl="1"/>
            <a:r>
              <a:rPr lang="en-US" dirty="0" smtClean="0"/>
              <a:t>After </a:t>
            </a:r>
            <a:r>
              <a:rPr lang="en-US" dirty="0"/>
              <a:t>the two-day viewing window the </a:t>
            </a:r>
            <a:r>
              <a:rPr lang="en-US" dirty="0" smtClean="0"/>
              <a:t>request bypasses </a:t>
            </a:r>
            <a:r>
              <a:rPr lang="en-US" dirty="0"/>
              <a:t>Receipt &amp; Referral and goes directly to Grants Management staff for </a:t>
            </a:r>
            <a:r>
              <a:rPr lang="en-US" dirty="0" smtClean="0"/>
              <a:t>consideration</a:t>
            </a:r>
          </a:p>
          <a:p>
            <a:pPr lvl="2"/>
            <a:r>
              <a:rPr lang="en-US" dirty="0" smtClean="0"/>
              <a:t>Requests move to List of Applications for PIs and General Search (for SOs) like competing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66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Grantee &amp; Org. Changes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NOT-OD-12-132</a:t>
            </a:r>
            <a:endParaRPr lang="en-US" dirty="0" smtClean="0"/>
          </a:p>
          <a:p>
            <a:pPr lvl="1"/>
            <a:r>
              <a:rPr lang="en-US" dirty="0"/>
              <a:t>Notice of Pilot Processes for Submitting of Post-Award Relinquishing Statements to NIH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NOT-OD-12-133</a:t>
            </a:r>
            <a:endParaRPr lang="en-US" dirty="0" smtClean="0"/>
          </a:p>
          <a:p>
            <a:pPr lvl="1"/>
            <a:r>
              <a:rPr lang="en-US" dirty="0"/>
              <a:t>Notice of Pilot for Processing Post-Award Changes in Grantee Organizational Status: Successor-in-Interest </a:t>
            </a:r>
          </a:p>
          <a:p>
            <a:r>
              <a:rPr lang="en-US" dirty="0" smtClean="0">
                <a:hlinkClick r:id="rId4"/>
              </a:rPr>
              <a:t>NOT-OD-12-134</a:t>
            </a:r>
            <a:endParaRPr lang="en-US" dirty="0" smtClean="0"/>
          </a:p>
          <a:p>
            <a:pPr lvl="1"/>
            <a:r>
              <a:rPr lang="en-US" dirty="0"/>
              <a:t>Notice of Pilot Processes for Post-Award Change of Grantee Organization Applications to NIH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177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9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Close0ut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Wrapping up the ‘paperwork’ with closeout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178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6336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Gabrielle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2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Electronically submit required Closeout documents for grants in Closeout </a:t>
            </a:r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Closeout </a:t>
            </a:r>
            <a:r>
              <a:rPr lang="en-US" sz="2800" dirty="0"/>
              <a:t>items include:</a:t>
            </a:r>
          </a:p>
          <a:p>
            <a:pPr lvl="1" eaLnBrk="1" hangingPunct="1"/>
            <a:r>
              <a:rPr lang="en-US" sz="2400" dirty="0"/>
              <a:t>Federal Financial Report (FFR)</a:t>
            </a:r>
          </a:p>
          <a:p>
            <a:pPr lvl="1" eaLnBrk="1" hangingPunct="1"/>
            <a:r>
              <a:rPr lang="en-US" sz="2400" dirty="0"/>
              <a:t>Final Progress Report</a:t>
            </a:r>
          </a:p>
          <a:p>
            <a:pPr lvl="1" eaLnBrk="1" hangingPunct="1"/>
            <a:r>
              <a:rPr lang="en-US" sz="2400" dirty="0"/>
              <a:t>Final Invention Statement</a:t>
            </a:r>
          </a:p>
          <a:p>
            <a:pPr eaLnBrk="1" hangingPunct="1"/>
            <a:r>
              <a:rPr lang="en-US" sz="2800" dirty="0" smtClean="0"/>
              <a:t>NIH must </a:t>
            </a:r>
            <a:r>
              <a:rPr lang="en-US" sz="2800" dirty="0"/>
              <a:t>mark the grant “ready for close out” for link to appear in Commons  </a:t>
            </a:r>
          </a:p>
          <a:p>
            <a:pPr lvl="1" eaLnBrk="1" hangingPunct="1"/>
            <a:r>
              <a:rPr lang="en-US" sz="2400" dirty="0"/>
              <a:t>Contact </a:t>
            </a:r>
            <a:r>
              <a:rPr lang="en-US" sz="2400" dirty="0" smtClean="0"/>
              <a:t>the Division of Central Grants Processing (DCGP</a:t>
            </a:r>
            <a:r>
              <a:rPr lang="en-US" sz="2400" dirty="0"/>
              <a:t>) or assigned </a:t>
            </a:r>
            <a:r>
              <a:rPr lang="en-US" sz="2400" dirty="0" smtClean="0"/>
              <a:t>Grants </a:t>
            </a:r>
            <a:r>
              <a:rPr lang="en-US" sz="2400" dirty="0"/>
              <a:t>Management Specialist (GMS) if link is not appearing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15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514600" cy="1295400"/>
          </a:xfrm>
        </p:spPr>
        <p:txBody>
          <a:bodyPr/>
          <a:lstStyle/>
          <a:p>
            <a:r>
              <a:rPr lang="en-US" dirty="0" smtClean="0"/>
              <a:t>Institutional Profile File (IPF)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Central </a:t>
            </a:r>
            <a:r>
              <a:rPr lang="en-US" dirty="0"/>
              <a:t>repository </a:t>
            </a:r>
            <a:r>
              <a:rPr lang="en-US" dirty="0" smtClean="0"/>
              <a:t>for registered organization information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Each </a:t>
            </a:r>
            <a:r>
              <a:rPr lang="en-US" dirty="0"/>
              <a:t>organization establishes and maintains their organization’s profile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Depending </a:t>
            </a:r>
            <a:r>
              <a:rPr lang="en-US" dirty="0"/>
              <a:t>on their </a:t>
            </a:r>
            <a:r>
              <a:rPr lang="en-US" dirty="0" smtClean="0"/>
              <a:t>role, </a:t>
            </a:r>
            <a:r>
              <a:rPr lang="en-US" dirty="0"/>
              <a:t>users can view and/or update Institution Profile </a:t>
            </a:r>
            <a:r>
              <a:rPr lang="en-US" dirty="0" smtClean="0"/>
              <a:t>information</a:t>
            </a:r>
            <a:endParaRPr lang="en-US" dirty="0"/>
          </a:p>
          <a:p>
            <a:pPr lvl="1"/>
            <a:r>
              <a:rPr lang="en-US" dirty="0"/>
              <a:t>Only SOs can edit IPF </a:t>
            </a:r>
            <a:r>
              <a:rPr lang="en-US" dirty="0" smtClean="0"/>
              <a:t>information</a:t>
            </a:r>
            <a:endParaRPr lang="en-US" dirty="0"/>
          </a:p>
          <a:p>
            <a:pPr lvl="1"/>
            <a:r>
              <a:rPr lang="en-US" dirty="0" smtClean="0"/>
              <a:t>IPF </a:t>
            </a:r>
            <a:r>
              <a:rPr lang="en-US" dirty="0"/>
              <a:t>displayed as a read-only page for users with all other Commons </a:t>
            </a:r>
            <a:r>
              <a:rPr lang="en-US" dirty="0" smtClean="0"/>
              <a:t>roles</a:t>
            </a:r>
          </a:p>
          <a:p>
            <a:pPr lvl="1"/>
            <a:r>
              <a:rPr lang="en-US" dirty="0" smtClean="0"/>
              <a:t>Includes two sections: Basic and Assurances &amp; Certifications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18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371600" y="5715000"/>
            <a:ext cx="6629400" cy="800213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charset="0"/>
              </a:rPr>
              <a:t>Terminology Check: </a:t>
            </a:r>
            <a:r>
              <a:rPr lang="en-US" sz="2200" b="1" dirty="0">
                <a:solidFill>
                  <a:srgbClr val="C0504D"/>
                </a:solidFill>
                <a:latin typeface="Arial" pitchFamily="34" charset="0"/>
                <a:cs typeface="Arial" charset="0"/>
              </a:rPr>
              <a:t/>
            </a:r>
            <a:br>
              <a:rPr lang="en-US" sz="2200" b="1" dirty="0">
                <a:solidFill>
                  <a:srgbClr val="C0504D"/>
                </a:solidFill>
                <a:latin typeface="Arial" pitchFamily="34" charset="0"/>
                <a:cs typeface="Arial" charset="0"/>
              </a:rPr>
            </a:br>
            <a:r>
              <a:rPr lang="en-US" sz="2200" b="1" dirty="0">
                <a:solidFill>
                  <a:srgbClr val="C0504D"/>
                </a:solidFill>
                <a:latin typeface="Arial" pitchFamily="34" charset="0"/>
                <a:cs typeface="Arial" charset="0"/>
              </a:rPr>
              <a:t>‘Organization’ = ‘Institution’ = ‘Entity’</a:t>
            </a:r>
          </a:p>
        </p:txBody>
      </p:sp>
      <p:pic>
        <p:nvPicPr>
          <p:cNvPr id="7" name="Picture 6" descr="Instituti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67" y="3974307"/>
            <a:ext cx="2773067" cy="25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828800"/>
            <a:ext cx="8503920" cy="427024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900" dirty="0" smtClean="0"/>
              <a:t>Identify </a:t>
            </a:r>
            <a:r>
              <a:rPr lang="en-US" sz="2900" dirty="0"/>
              <a:t>expiring and terminating grants</a:t>
            </a:r>
          </a:p>
          <a:p>
            <a:pPr>
              <a:spcBef>
                <a:spcPts val="1200"/>
              </a:spcBef>
            </a:pPr>
            <a:r>
              <a:rPr lang="en-US" sz="2900" dirty="0"/>
              <a:t>Request </a:t>
            </a:r>
            <a:r>
              <a:rPr lang="en-US" sz="2900" dirty="0" smtClean="0"/>
              <a:t>and track required </a:t>
            </a:r>
            <a:r>
              <a:rPr lang="en-US" sz="2900" dirty="0"/>
              <a:t>closeout </a:t>
            </a:r>
            <a:r>
              <a:rPr lang="en-US" sz="2900" dirty="0" smtClean="0"/>
              <a:t>documents</a:t>
            </a:r>
          </a:p>
          <a:p>
            <a:pPr>
              <a:spcBef>
                <a:spcPts val="1200"/>
              </a:spcBef>
            </a:pPr>
            <a:r>
              <a:rPr lang="en-US" sz="2900" dirty="0" smtClean="0"/>
              <a:t>Track </a:t>
            </a:r>
            <a:r>
              <a:rPr lang="en-US" sz="2900" dirty="0"/>
              <a:t>submission of boxed archived paper grant records </a:t>
            </a:r>
            <a:r>
              <a:rPr lang="en-US" sz="2900" dirty="0" smtClean="0"/>
              <a:t>at </a:t>
            </a:r>
            <a:r>
              <a:rPr lang="en-US" sz="2900" dirty="0"/>
              <a:t>the Federal Record Center (FRC</a:t>
            </a:r>
            <a:r>
              <a:rPr lang="en-US" sz="2900" dirty="0" smtClean="0"/>
              <a:t>)</a:t>
            </a:r>
            <a:endParaRPr lang="en-US" sz="2000" dirty="0"/>
          </a:p>
          <a:p>
            <a:pPr marL="0" indent="0">
              <a:buNone/>
            </a:pPr>
            <a:r>
              <a:rPr lang="en-US" sz="28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180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NIH Grant Closeout Process</a:t>
            </a:r>
            <a:endParaRPr lang="en-US" sz="2400" b="1" dirty="0">
              <a:solidFill>
                <a:srgbClr val="99003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181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grpSp>
        <p:nvGrpSpPr>
          <p:cNvPr id="2" name="Group 1" title="Grant Closeout process flow chart"/>
          <p:cNvGrpSpPr/>
          <p:nvPr/>
        </p:nvGrpSpPr>
        <p:grpSpPr>
          <a:xfrm>
            <a:off x="123113" y="1275507"/>
            <a:ext cx="8999051" cy="5361294"/>
            <a:chOff x="123113" y="1275507"/>
            <a:chExt cx="8999051" cy="5361294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5928537" y="4455721"/>
              <a:ext cx="3561" cy="20564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5932098" y="5079480"/>
              <a:ext cx="3561" cy="20564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4445970" y="3902332"/>
              <a:ext cx="3048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73" idx="4"/>
              <a:endCxn id="63" idx="0"/>
            </p:cNvCxnSpPr>
            <p:nvPr/>
          </p:nvCxnSpPr>
          <p:spPr>
            <a:xfrm>
              <a:off x="3118325" y="2747916"/>
              <a:ext cx="394442" cy="875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Slide Number Placeholder 4"/>
            <p:cNvSpPr txBox="1">
              <a:spLocks/>
            </p:cNvSpPr>
            <p:nvPr/>
          </p:nvSpPr>
          <p:spPr>
            <a:xfrm>
              <a:off x="8625672" y="6271676"/>
              <a:ext cx="365760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7176" y="2124668"/>
              <a:ext cx="2057400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When Project Period Ends</a:t>
              </a:r>
            </a:p>
            <a:p>
              <a:pPr algn="ctr"/>
              <a:r>
                <a:rPr lang="en-US" sz="1200" dirty="0" smtClean="0"/>
                <a:t>Funding Ends</a:t>
              </a:r>
              <a:endParaRPr lang="en-US" sz="1200" dirty="0"/>
            </a:p>
          </p:txBody>
        </p:sp>
        <p:cxnSp>
          <p:nvCxnSpPr>
            <p:cNvPr id="48" name="Straight Arrow Connector 47"/>
            <p:cNvCxnSpPr>
              <a:stCxn id="58" idx="2"/>
              <a:endCxn id="59" idx="0"/>
            </p:cNvCxnSpPr>
            <p:nvPr/>
          </p:nvCxnSpPr>
          <p:spPr>
            <a:xfrm flipH="1">
              <a:off x="1255876" y="3253641"/>
              <a:ext cx="3561" cy="2771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47" idx="3"/>
              <a:endCxn id="73" idx="2"/>
            </p:cNvCxnSpPr>
            <p:nvPr/>
          </p:nvCxnSpPr>
          <p:spPr>
            <a:xfrm>
              <a:off x="2284576" y="2355501"/>
              <a:ext cx="3706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59" idx="2"/>
              <a:endCxn id="60" idx="0"/>
            </p:cNvCxnSpPr>
            <p:nvPr/>
          </p:nvCxnSpPr>
          <p:spPr>
            <a:xfrm>
              <a:off x="1255876" y="4546431"/>
              <a:ext cx="0" cy="1717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59" idx="3"/>
              <a:endCxn id="63" idx="1"/>
            </p:cNvCxnSpPr>
            <p:nvPr/>
          </p:nvCxnSpPr>
          <p:spPr>
            <a:xfrm flipV="1">
              <a:off x="2165704" y="4038599"/>
              <a:ext cx="304209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4434576" y="4359532"/>
              <a:ext cx="3048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4440985" y="4122865"/>
              <a:ext cx="3048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66" idx="2"/>
              <a:endCxn id="67" idx="0"/>
            </p:cNvCxnSpPr>
            <p:nvPr/>
          </p:nvCxnSpPr>
          <p:spPr>
            <a:xfrm>
              <a:off x="5913938" y="5747789"/>
              <a:ext cx="13887" cy="1945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7560300" y="4905124"/>
              <a:ext cx="228600" cy="1905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7560300" y="5269307"/>
              <a:ext cx="228600" cy="190500"/>
            </a:xfrm>
            <a:prstGeom prst="ellipse">
              <a:avLst/>
            </a:prstGeom>
            <a:solidFill>
              <a:srgbClr val="F1F3A3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7560300" y="5652539"/>
              <a:ext cx="228600" cy="190500"/>
            </a:xfrm>
            <a:prstGeom prst="ellipse">
              <a:avLst/>
            </a:prstGeom>
            <a:solidFill>
              <a:srgbClr val="92D05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25987" y="2791976"/>
              <a:ext cx="1866900" cy="46166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Identify Grants ready for closeout (Monthly)</a:t>
              </a:r>
              <a:endParaRPr lang="en-US" sz="12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46048" y="3530768"/>
              <a:ext cx="1819656" cy="10156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Grants are flagged to allow grantees to submit official documents online or on paper</a:t>
              </a:r>
              <a:endParaRPr lang="en-US" sz="12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70076" y="4718226"/>
              <a:ext cx="1371600" cy="6463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Initial Reminder Notification is sent to Grantee</a:t>
              </a:r>
              <a:endParaRPr lang="en-US" sz="1200" dirty="0"/>
            </a:p>
          </p:txBody>
        </p:sp>
        <p:cxnSp>
          <p:nvCxnSpPr>
            <p:cNvPr id="61" name="Straight Arrow Connector 60"/>
            <p:cNvCxnSpPr>
              <a:stCxn id="60" idx="2"/>
              <a:endCxn id="62" idx="0"/>
            </p:cNvCxnSpPr>
            <p:nvPr/>
          </p:nvCxnSpPr>
          <p:spPr>
            <a:xfrm>
              <a:off x="1255876" y="5364557"/>
              <a:ext cx="3561" cy="2115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459337" y="5576153"/>
              <a:ext cx="1600200" cy="83099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After 90 days a second Reminder notification is sent if necessary</a:t>
              </a:r>
              <a:endParaRPr lang="en-US" sz="12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469913" y="3623100"/>
              <a:ext cx="2085708" cy="830997"/>
            </a:xfrm>
            <a:prstGeom prst="rect">
              <a:avLst/>
            </a:prstGeom>
            <a:solidFill>
              <a:srgbClr val="F1F3A3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Grantees Submit:  </a:t>
              </a:r>
            </a:p>
            <a:p>
              <a:pPr algn="ctr"/>
              <a:r>
                <a:rPr lang="en-US" sz="1200" dirty="0" smtClean="0"/>
                <a:t>Final Progress Report</a:t>
              </a:r>
            </a:p>
            <a:p>
              <a:pPr algn="ctr"/>
              <a:r>
                <a:rPr lang="en-US" sz="1200" dirty="0" smtClean="0"/>
                <a:t>Final Fed Financial Report</a:t>
              </a:r>
            </a:p>
            <a:p>
              <a:pPr algn="ctr"/>
              <a:r>
                <a:rPr lang="en-US" sz="1200" dirty="0" smtClean="0"/>
                <a:t>Final Invention Statement</a:t>
              </a:r>
              <a:endParaRPr lang="en-US" sz="12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739376" y="3569238"/>
              <a:ext cx="2820924" cy="938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/>
                <a:t>Review </a:t>
              </a:r>
            </a:p>
            <a:p>
              <a:r>
                <a:rPr lang="en-US" sz="1100" dirty="0" smtClean="0"/>
                <a:t>Final Progress Rpt-by NIH Program Official</a:t>
              </a:r>
            </a:p>
            <a:p>
              <a:r>
                <a:rPr lang="en-US" sz="1100" dirty="0" smtClean="0"/>
                <a:t>Final Fed Financial Report – by OFM </a:t>
              </a:r>
            </a:p>
            <a:p>
              <a:r>
                <a:rPr lang="en-US" sz="1100" dirty="0" smtClean="0"/>
                <a:t>Invention Reported – by DEITR</a:t>
              </a:r>
              <a:endParaRPr lang="en-US" sz="11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863320" y="3438433"/>
              <a:ext cx="1066800" cy="110799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OFM generates appropriate transaction to close PMS record </a:t>
              </a:r>
              <a:endParaRPr lang="en-US" sz="11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809038" y="5286124"/>
              <a:ext cx="2209800" cy="46166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Grant family is marked “Closed” in eRA system</a:t>
              </a:r>
              <a:endParaRPr lang="en-US" sz="12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809038" y="5942357"/>
              <a:ext cx="2237574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Record retention policies apply</a:t>
              </a:r>
              <a:endParaRPr lang="en-US" sz="12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878986" y="5215587"/>
              <a:ext cx="10948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Grantee through Commons</a:t>
              </a:r>
              <a:endParaRPr lang="en-US" sz="8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369800" y="4631173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  </a:t>
              </a:r>
              <a:r>
                <a:rPr lang="en-US" sz="1200" b="1" dirty="0" smtClean="0"/>
                <a:t>Color Key</a:t>
              </a:r>
              <a:endParaRPr lang="en-US" sz="1200" b="1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91000" y="1689914"/>
              <a:ext cx="4695444" cy="90024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/>
                <a:t>Process Owners</a:t>
              </a:r>
            </a:p>
            <a:p>
              <a:r>
                <a:rPr lang="en-US" sz="1050" b="1" dirty="0" smtClean="0"/>
                <a:t>Program Official  - </a:t>
              </a:r>
              <a:r>
                <a:rPr lang="en-US" sz="1050" dirty="0" smtClean="0"/>
                <a:t>Assigned by the Institutes</a:t>
              </a:r>
              <a:endParaRPr lang="en-US" sz="1050" b="1" dirty="0" smtClean="0"/>
            </a:p>
            <a:p>
              <a:r>
                <a:rPr lang="en-US" sz="1050" b="1" dirty="0" smtClean="0"/>
                <a:t>OFM</a:t>
              </a:r>
              <a:r>
                <a:rPr lang="en-US" sz="1050" dirty="0" smtClean="0"/>
                <a:t> – NIH Office of Financial Management</a:t>
              </a:r>
            </a:p>
            <a:p>
              <a:r>
                <a:rPr lang="en-US" sz="1050" b="1" dirty="0" smtClean="0"/>
                <a:t>DEITR</a:t>
              </a:r>
              <a:r>
                <a:rPr lang="en-US" sz="1050" dirty="0" smtClean="0"/>
                <a:t> </a:t>
              </a:r>
              <a:r>
                <a:rPr lang="en-US" sz="1050" dirty="0"/>
                <a:t>- Division of Extramural Inventions and Technology </a:t>
              </a:r>
              <a:r>
                <a:rPr lang="en-US" sz="1050" dirty="0" smtClean="0"/>
                <a:t>Resources</a:t>
              </a:r>
            </a:p>
            <a:p>
              <a:r>
                <a:rPr lang="en-US" sz="1050" b="1" dirty="0" smtClean="0"/>
                <a:t>DCGP</a:t>
              </a:r>
              <a:r>
                <a:rPr lang="en-US" sz="1050" dirty="0" smtClean="0"/>
                <a:t> </a:t>
              </a:r>
              <a:r>
                <a:rPr lang="en-US" sz="1050" dirty="0"/>
                <a:t>– Division of Central Grants Processing </a:t>
              </a:r>
            </a:p>
          </p:txBody>
        </p:sp>
        <p:cxnSp>
          <p:nvCxnSpPr>
            <p:cNvPr id="71" name="Straight Arrow Connector 70"/>
            <p:cNvCxnSpPr>
              <a:stCxn id="47" idx="2"/>
              <a:endCxn id="58" idx="0"/>
            </p:cNvCxnSpPr>
            <p:nvPr/>
          </p:nvCxnSpPr>
          <p:spPr>
            <a:xfrm>
              <a:off x="1255876" y="2586333"/>
              <a:ext cx="3561" cy="20564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123113" y="1275507"/>
              <a:ext cx="2265526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Notice </a:t>
              </a:r>
              <a:r>
                <a:rPr lang="en-US" sz="1200" dirty="0"/>
                <a:t>of Award </a:t>
              </a:r>
              <a:r>
                <a:rPr lang="en-US" sz="1200" dirty="0" smtClean="0"/>
                <a:t>(Final Year) is sent </a:t>
              </a:r>
              <a:r>
                <a:rPr lang="en-US" sz="1200" dirty="0"/>
                <a:t>to the grantee </a:t>
              </a:r>
              <a:r>
                <a:rPr lang="en-US" sz="1200" dirty="0" smtClean="0"/>
                <a:t>including Closeout </a:t>
              </a:r>
              <a:r>
                <a:rPr lang="en-US" sz="1200" dirty="0"/>
                <a:t>clause</a:t>
              </a:r>
            </a:p>
          </p:txBody>
        </p:sp>
        <p:sp>
          <p:nvSpPr>
            <p:cNvPr id="73" name="Oval 72"/>
            <p:cNvSpPr/>
            <p:nvPr/>
          </p:nvSpPr>
          <p:spPr>
            <a:xfrm>
              <a:off x="2655250" y="1963086"/>
              <a:ext cx="926150" cy="784830"/>
            </a:xfrm>
            <a:prstGeom prst="ellipse">
              <a:avLst/>
            </a:prstGeom>
            <a:solidFill>
              <a:srgbClr val="F1F3A3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Within </a:t>
              </a:r>
              <a:r>
                <a:rPr lang="en-US" sz="1050" dirty="0"/>
                <a:t>90 </a:t>
              </a:r>
              <a:r>
                <a:rPr lang="en-US" sz="1050" dirty="0" smtClean="0"/>
                <a:t>days</a:t>
              </a:r>
              <a:endParaRPr lang="en-US" sz="1050" dirty="0"/>
            </a:p>
          </p:txBody>
        </p:sp>
        <p:cxnSp>
          <p:nvCxnSpPr>
            <p:cNvPr id="74" name="Straight Arrow Connector 73"/>
            <p:cNvCxnSpPr>
              <a:stCxn id="72" idx="2"/>
              <a:endCxn id="47" idx="0"/>
            </p:cNvCxnSpPr>
            <p:nvPr/>
          </p:nvCxnSpPr>
          <p:spPr>
            <a:xfrm>
              <a:off x="1255876" y="1921838"/>
              <a:ext cx="0" cy="20283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endCxn id="65" idx="1"/>
            </p:cNvCxnSpPr>
            <p:nvPr/>
          </p:nvCxnSpPr>
          <p:spPr>
            <a:xfrm flipV="1">
              <a:off x="7293600" y="3992431"/>
              <a:ext cx="569720" cy="1304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4809038" y="4651915"/>
              <a:ext cx="2209800" cy="46166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Official documents are marked “Accepted”</a:t>
              </a:r>
              <a:endParaRPr lang="en-US" sz="1200" dirty="0"/>
            </a:p>
          </p:txBody>
        </p:sp>
        <p:sp>
          <p:nvSpPr>
            <p:cNvPr id="77" name="Oval 76"/>
            <p:cNvSpPr/>
            <p:nvPr/>
          </p:nvSpPr>
          <p:spPr>
            <a:xfrm>
              <a:off x="7587959" y="6029203"/>
              <a:ext cx="228600" cy="190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63084" y="4843046"/>
              <a:ext cx="1259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DCGP Staff through Grants Closeout</a:t>
              </a:r>
              <a:endParaRPr lang="en-US" sz="8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879584" y="5562600"/>
              <a:ext cx="1188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OFM Staff through FFR module</a:t>
              </a:r>
              <a:endParaRPr lang="en-US" sz="8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98516" y="5943600"/>
              <a:ext cx="1188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NIH staff - Not system specific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8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1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Search </a:t>
            </a:r>
            <a:r>
              <a:rPr lang="en-US" dirty="0"/>
              <a:t>screen shows grants that are Closed or Requires </a:t>
            </a:r>
            <a:r>
              <a:rPr lang="en-US" dirty="0" smtClean="0"/>
              <a:t>Closeout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182</a:t>
            </a:fld>
            <a:endParaRPr lang="en-US" dirty="0"/>
          </a:p>
        </p:txBody>
      </p:sp>
      <p:pic>
        <p:nvPicPr>
          <p:cNvPr id="4" name="Picture 6" descr="closeo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81200"/>
            <a:ext cx="853440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793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- FFR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183</a:t>
            </a:fld>
            <a:endParaRPr lang="en-US" dirty="0"/>
          </a:p>
        </p:txBody>
      </p:sp>
      <p:pic>
        <p:nvPicPr>
          <p:cNvPr id="4" name="Picture 4" title="Closeou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621713" cy="205740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04800" y="4495800"/>
            <a:ext cx="8534400" cy="838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You must have an account with the FSR role to create/submit the FFR/FSR.</a:t>
            </a:r>
          </a:p>
        </p:txBody>
      </p:sp>
    </p:spTree>
    <p:extLst>
      <p:ext uri="{BB962C8B-B14F-4D97-AF65-F5344CB8AC3E}">
        <p14:creationId xmlns:p14="http://schemas.microsoft.com/office/powerpoint/2010/main" val="212569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Final Progress Report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184</a:t>
            </a:fld>
            <a:endParaRPr lang="en-US" dirty="0"/>
          </a:p>
        </p:txBody>
      </p:sp>
      <p:pic>
        <p:nvPicPr>
          <p:cNvPr id="4" name="Picture 3" title="Process Final Progress Report link on Closeout screen links to screen to upload 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621713" cy="205740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0"/>
            <a:ext cx="6096000" cy="28384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title="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505450"/>
            <a:ext cx="5659438" cy="12763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3195" y="3200400"/>
            <a:ext cx="2682875" cy="19383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Either the PI or the SO can create/upload the Final Progress Report.</a:t>
            </a:r>
          </a:p>
        </p:txBody>
      </p:sp>
      <p:sp>
        <p:nvSpPr>
          <p:cNvPr id="8" name="Oval 8" title="&quot;&quot;"/>
          <p:cNvSpPr>
            <a:spLocks noChangeArrowheads="1"/>
          </p:cNvSpPr>
          <p:nvPr/>
        </p:nvSpPr>
        <p:spPr bwMode="auto">
          <a:xfrm>
            <a:off x="6934200" y="1600200"/>
            <a:ext cx="1981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9" title="&quot;&quot;"/>
          <p:cNvSpPr>
            <a:spLocks noChangeArrowheads="1"/>
          </p:cNvSpPr>
          <p:nvPr/>
        </p:nvSpPr>
        <p:spPr bwMode="auto">
          <a:xfrm>
            <a:off x="3581400" y="4343400"/>
            <a:ext cx="22860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10" title="&quot;&quot;"/>
          <p:cNvSpPr>
            <a:spLocks noChangeArrowheads="1"/>
          </p:cNvSpPr>
          <p:nvPr/>
        </p:nvSpPr>
        <p:spPr bwMode="auto">
          <a:xfrm>
            <a:off x="5562600" y="4724400"/>
            <a:ext cx="914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074670" y="4876800"/>
            <a:ext cx="2225675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Submit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52400" y="5791200"/>
            <a:ext cx="4114800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Read certification information and 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3" name="Oval 13" title="&quot;&quot;"/>
          <p:cNvSpPr>
            <a:spLocks noChangeArrowheads="1"/>
          </p:cNvSpPr>
          <p:nvPr/>
        </p:nvSpPr>
        <p:spPr bwMode="auto">
          <a:xfrm>
            <a:off x="4800600" y="6400800"/>
            <a:ext cx="914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Line 14" title="&quot;&quot;"/>
          <p:cNvSpPr>
            <a:spLocks noChangeShapeType="1"/>
          </p:cNvSpPr>
          <p:nvPr/>
        </p:nvSpPr>
        <p:spPr bwMode="auto">
          <a:xfrm flipH="1">
            <a:off x="6705600" y="19050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Line 15" title="&quot;&quot;"/>
          <p:cNvSpPr>
            <a:spLocks noChangeShapeType="1"/>
          </p:cNvSpPr>
          <p:nvPr/>
        </p:nvSpPr>
        <p:spPr bwMode="auto">
          <a:xfrm flipH="1">
            <a:off x="5562600" y="40386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867400" y="3657600"/>
            <a:ext cx="2682875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Browse to select file for upload.</a:t>
            </a:r>
          </a:p>
        </p:txBody>
      </p:sp>
      <p:sp>
        <p:nvSpPr>
          <p:cNvPr id="17" name="Line 17" title="&quot;&quot;"/>
          <p:cNvSpPr>
            <a:spLocks noChangeShapeType="1"/>
          </p:cNvSpPr>
          <p:nvPr/>
        </p:nvSpPr>
        <p:spPr bwMode="auto">
          <a:xfrm flipH="1">
            <a:off x="5638800" y="51054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Line 18" title="&quot;&quot;"/>
          <p:cNvSpPr>
            <a:spLocks noChangeShapeType="1"/>
          </p:cNvSpPr>
          <p:nvPr/>
        </p:nvSpPr>
        <p:spPr bwMode="auto">
          <a:xfrm flipV="1">
            <a:off x="5334000" y="4953000"/>
            <a:ext cx="2286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Line 19" title="&quot;&quot;"/>
          <p:cNvSpPr>
            <a:spLocks noChangeShapeType="1"/>
          </p:cNvSpPr>
          <p:nvPr/>
        </p:nvSpPr>
        <p:spPr bwMode="auto">
          <a:xfrm flipV="1">
            <a:off x="4267200" y="6553200"/>
            <a:ext cx="4572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80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Final Invention Statement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185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If inventions are to be reported, the specific inventions must be </a:t>
            </a:r>
            <a:r>
              <a:rPr lang="en-US" sz="2000" dirty="0" smtClean="0"/>
              <a:t>listed.</a:t>
            </a:r>
          </a:p>
          <a:p>
            <a:r>
              <a:rPr lang="en-US" sz="2000" dirty="0" smtClean="0"/>
              <a:t>Either </a:t>
            </a:r>
            <a:r>
              <a:rPr lang="en-US" sz="2000" dirty="0"/>
              <a:t>the PI or the SO can start the process, but the SO must verify the report before submitting it to the agency.</a:t>
            </a:r>
          </a:p>
        </p:txBody>
      </p:sp>
      <p:pic>
        <p:nvPicPr>
          <p:cNvPr id="5" name="Picture 3" title="Process Final Invention Statement link in Closeou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8153400" cy="190500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 title="&quot;&quot;"/>
          <p:cNvSpPr>
            <a:spLocks noChangeArrowheads="1"/>
          </p:cNvSpPr>
          <p:nvPr/>
        </p:nvSpPr>
        <p:spPr bwMode="auto">
          <a:xfrm>
            <a:off x="6553200" y="3581400"/>
            <a:ext cx="22860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6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7542213" cy="200025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7" title="&quot;&quot;"/>
          <p:cNvSpPr>
            <a:spLocks noChangeArrowheads="1"/>
          </p:cNvSpPr>
          <p:nvPr/>
        </p:nvSpPr>
        <p:spPr bwMode="auto">
          <a:xfrm>
            <a:off x="3733800" y="6038850"/>
            <a:ext cx="838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52400" y="5581650"/>
            <a:ext cx="3124200" cy="120015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If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Yes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is selected,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Add Invention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screen appears.</a:t>
            </a:r>
          </a:p>
        </p:txBody>
      </p:sp>
      <p:sp>
        <p:nvSpPr>
          <p:cNvPr id="11" name="Line 12" title="&quot;&quot;"/>
          <p:cNvSpPr>
            <a:spLocks noChangeShapeType="1"/>
          </p:cNvSpPr>
          <p:nvPr/>
        </p:nvSpPr>
        <p:spPr bwMode="auto">
          <a:xfrm>
            <a:off x="3276600" y="619125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Line 8" title="&quot;&quot;"/>
          <p:cNvSpPr>
            <a:spLocks noChangeShapeType="1"/>
          </p:cNvSpPr>
          <p:nvPr/>
        </p:nvSpPr>
        <p:spPr bwMode="auto">
          <a:xfrm flipH="1">
            <a:off x="6096000" y="3962400"/>
            <a:ext cx="762000" cy="609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4407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7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Add Invention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186</a:t>
            </a:fld>
            <a:endParaRPr lang="en-US" dirty="0"/>
          </a:p>
        </p:txBody>
      </p:sp>
      <p:pic>
        <p:nvPicPr>
          <p:cNvPr id="4" name="Picture 3" title="Add Inven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30350"/>
            <a:ext cx="5867400" cy="342265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205413"/>
            <a:ext cx="5610225" cy="1576387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53225" y="1544003"/>
            <a:ext cx="1981200" cy="304641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Verify saved inventions.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Remove any that do not apply.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Add any that are missing.</a:t>
            </a:r>
          </a:p>
        </p:txBody>
      </p:sp>
      <p:sp>
        <p:nvSpPr>
          <p:cNvPr id="7" name="Oval 6" title="&quot;&quot;"/>
          <p:cNvSpPr>
            <a:spLocks noChangeArrowheads="1"/>
          </p:cNvSpPr>
          <p:nvPr/>
        </p:nvSpPr>
        <p:spPr bwMode="auto">
          <a:xfrm>
            <a:off x="3124200" y="4667250"/>
            <a:ext cx="533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val 7" title="&quot;&quot;"/>
          <p:cNvSpPr>
            <a:spLocks noChangeArrowheads="1"/>
          </p:cNvSpPr>
          <p:nvPr/>
        </p:nvSpPr>
        <p:spPr bwMode="auto">
          <a:xfrm>
            <a:off x="3200400" y="6400800"/>
            <a:ext cx="838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33400" y="4724400"/>
            <a:ext cx="2133600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Verify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66800" y="6324600"/>
            <a:ext cx="1676400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1" name="Line 10" title="&quot;&quot;"/>
          <p:cNvSpPr>
            <a:spLocks noChangeShapeType="1"/>
          </p:cNvSpPr>
          <p:nvPr/>
        </p:nvSpPr>
        <p:spPr bwMode="auto">
          <a:xfrm>
            <a:off x="3352800" y="5029200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Line 11" title="&quot;&quot;"/>
          <p:cNvSpPr>
            <a:spLocks noChangeShapeType="1"/>
          </p:cNvSpPr>
          <p:nvPr/>
        </p:nvSpPr>
        <p:spPr bwMode="auto">
          <a:xfrm>
            <a:off x="2667000" y="487680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Line 12" title="&quot;&quot;"/>
          <p:cNvSpPr>
            <a:spLocks noChangeShapeType="1"/>
          </p:cNvSpPr>
          <p:nvPr/>
        </p:nvSpPr>
        <p:spPr bwMode="auto">
          <a:xfrm>
            <a:off x="2743200" y="655320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7356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Awaiting SO Verification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187</a:t>
            </a:fld>
            <a:endParaRPr lang="en-US" dirty="0"/>
          </a:p>
        </p:txBody>
      </p:sp>
      <p:pic>
        <p:nvPicPr>
          <p:cNvPr id="4" name="Picture 3" title="Closeout screen showing Awaiting SO Verification st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70037"/>
            <a:ext cx="7446963" cy="4257675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 title="&quot;&quot;"/>
          <p:cNvSpPr>
            <a:spLocks noChangeArrowheads="1"/>
          </p:cNvSpPr>
          <p:nvPr/>
        </p:nvSpPr>
        <p:spPr bwMode="auto">
          <a:xfrm>
            <a:off x="3352800" y="4465637"/>
            <a:ext cx="8382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Line 5" title="&quot;&quot;"/>
          <p:cNvSpPr>
            <a:spLocks noChangeShapeType="1"/>
          </p:cNvSpPr>
          <p:nvPr/>
        </p:nvSpPr>
        <p:spPr bwMode="auto">
          <a:xfrm flipH="1" flipV="1">
            <a:off x="3962400" y="4999037"/>
            <a:ext cx="762000" cy="381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724400" y="4830762"/>
            <a:ext cx="4114800" cy="15700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Status of Final Invention Statement is changed to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Awaiting SO Verification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 SO can now verify and submit.</a:t>
            </a:r>
          </a:p>
        </p:txBody>
      </p:sp>
    </p:spTree>
    <p:extLst>
      <p:ext uri="{BB962C8B-B14F-4D97-AF65-F5344CB8AC3E}">
        <p14:creationId xmlns:p14="http://schemas.microsoft.com/office/powerpoint/2010/main" val="58867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NOT-OD-14-084</a:t>
            </a:r>
          </a:p>
          <a:p>
            <a:pPr lvl="1"/>
            <a:r>
              <a:rPr lang="en-US" dirty="0"/>
              <a:t>NIH Updating Grant Closeout Policies and Procedures to Align with New HHS </a:t>
            </a:r>
            <a:r>
              <a:rPr lang="en-US" dirty="0" smtClean="0"/>
              <a:t>Requirements</a:t>
            </a:r>
            <a:br>
              <a:rPr lang="en-US" dirty="0" smtClean="0"/>
            </a:br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NOT-OD-12-152</a:t>
            </a:r>
            <a:endParaRPr lang="en-US" dirty="0"/>
          </a:p>
          <a:p>
            <a:pPr lvl="1"/>
            <a:r>
              <a:rPr lang="en-US" dirty="0"/>
              <a:t>Revised Pre- and Post-Award Forms and Instructions Available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188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6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xTrain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xtrain</a:t>
            </a:r>
            <a:r>
              <a:rPr lang="en-US" dirty="0" smtClean="0"/>
              <a:t> to prepare and submit appointment and termination 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189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6336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Gabrielle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9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- Basic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Basic: general </a:t>
            </a:r>
            <a:r>
              <a:rPr lang="en-US" dirty="0"/>
              <a:t>information about the institution</a:t>
            </a:r>
            <a:endParaRPr lang="en-US" dirty="0" smtClean="0"/>
          </a:p>
          <a:p>
            <a:pPr lvl="1"/>
            <a:r>
              <a:rPr lang="en-US" dirty="0"/>
              <a:t>N</a:t>
            </a:r>
            <a:r>
              <a:rPr lang="en-US" dirty="0" smtClean="0"/>
              <a:t>ame</a:t>
            </a:r>
            <a:r>
              <a:rPr lang="en-US" dirty="0"/>
              <a:t>, address, Institution Contact information, list of Signing Officials, etc.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2050" name="Picture 2" descr="Commons Institutional Profile 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3990"/>
            <a:ext cx="5638800" cy="40846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 descr="SO edit box"/>
          <p:cNvGrpSpPr/>
          <p:nvPr/>
        </p:nvGrpSpPr>
        <p:grpSpPr>
          <a:xfrm>
            <a:off x="6248400" y="2505364"/>
            <a:ext cx="2667000" cy="2133368"/>
            <a:chOff x="6248400" y="2505364"/>
            <a:chExt cx="2667000" cy="2133368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7162800" y="3238500"/>
              <a:ext cx="304800" cy="190500"/>
            </a:xfrm>
            <a:prstGeom prst="rect">
              <a:avLst/>
            </a:prstGeom>
            <a:noFill/>
            <a:ln w="38100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H="1" flipV="1">
              <a:off x="7315200" y="3505200"/>
              <a:ext cx="0" cy="393831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248400" y="3807735"/>
              <a:ext cx="2667000" cy="830997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accent2"/>
                  </a:solidFill>
                  <a:latin typeface="+mn-lt"/>
                </a:rPr>
                <a:t>Only SOs can edit Institution Profile</a:t>
              </a:r>
              <a:endParaRPr lang="en-US" sz="240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7772400" y="2505364"/>
              <a:ext cx="762000" cy="466436"/>
            </a:xfrm>
            <a:prstGeom prst="rect">
              <a:avLst/>
            </a:prstGeom>
            <a:noFill/>
            <a:ln w="38100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278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/>
          <a:lstStyle/>
          <a:p>
            <a:r>
              <a:rPr lang="en-US" dirty="0" err="1" smtClean="0"/>
              <a:t>xTrain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981200"/>
            <a:ext cx="2514600" cy="4343400"/>
          </a:xfrm>
        </p:spPr>
        <p:txBody>
          <a:bodyPr/>
          <a:lstStyle/>
          <a:p>
            <a:r>
              <a:rPr lang="en-US" dirty="0"/>
              <a:t>System for grantees, institution staff and agency staff to create, manage, route, submit and process appointments, reappointments, amendments, and termination notices </a:t>
            </a:r>
            <a:r>
              <a:rPr lang="en-US" dirty="0" smtClean="0"/>
              <a:t>electronically and to track the status and timing of training actions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The use of the Commons </a:t>
            </a:r>
            <a:r>
              <a:rPr lang="en-US" dirty="0" err="1"/>
              <a:t>xTrain</a:t>
            </a:r>
            <a:r>
              <a:rPr lang="en-US" dirty="0"/>
              <a:t> feature is required for the electronic submission of appointment forms and termination notices related to institutional research training, fellowship, education and career development awards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Paper </a:t>
            </a:r>
            <a:r>
              <a:rPr lang="en-US" dirty="0"/>
              <a:t>forms and notices are NOT accepted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2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xTrain</a:t>
            </a:r>
            <a:r>
              <a:rPr lang="en-US" dirty="0" smtClean="0"/>
              <a:t> User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000" dirty="0"/>
              <a:t>Business Official (BO):</a:t>
            </a:r>
          </a:p>
          <a:p>
            <a:pPr lvl="1"/>
            <a:r>
              <a:rPr lang="en-US" sz="1800" dirty="0"/>
              <a:t>Similar to a Signing Official; has signature or other authority related to administering grantee institution training grants</a:t>
            </a:r>
          </a:p>
          <a:p>
            <a:r>
              <a:rPr lang="en-US" sz="2000" dirty="0"/>
              <a:t>Trainee:</a:t>
            </a:r>
          </a:p>
          <a:p>
            <a:pPr lvl="1"/>
            <a:r>
              <a:rPr lang="en-US" sz="1800" dirty="0"/>
              <a:t>A person appointed to and supported by a training award</a:t>
            </a:r>
          </a:p>
          <a:p>
            <a:pPr lvl="1"/>
            <a:r>
              <a:rPr lang="en-US" sz="1800" dirty="0"/>
              <a:t>Can view, update and route his or her own appointments, amendments, and </a:t>
            </a:r>
            <a:r>
              <a:rPr lang="en-US" sz="1800" dirty="0" smtClean="0"/>
              <a:t>terminations</a:t>
            </a:r>
          </a:p>
          <a:p>
            <a:r>
              <a:rPr lang="en-US" sz="2000" dirty="0"/>
              <a:t>Sponsor:</a:t>
            </a:r>
          </a:p>
          <a:p>
            <a:pPr lvl="1"/>
            <a:r>
              <a:rPr lang="en-US" sz="1800" dirty="0"/>
              <a:t>A person who mentors a fellow (recipient of a fellowship award)</a:t>
            </a:r>
          </a:p>
          <a:p>
            <a:pPr lvl="1"/>
            <a:r>
              <a:rPr lang="en-US" sz="1800" dirty="0"/>
              <a:t>Can initiate and facilitate the termination of a fellowship; can submit termination notice for foreign and federal fellowships only</a:t>
            </a:r>
          </a:p>
          <a:p>
            <a:r>
              <a:rPr lang="en-US" sz="2000" dirty="0"/>
              <a:t>ASST with Sponsor Delegation:</a:t>
            </a:r>
          </a:p>
          <a:p>
            <a:pPr lvl="1"/>
            <a:r>
              <a:rPr lang="en-US" sz="1800" dirty="0"/>
              <a:t>Can perform functions similar to the Sponsor role, but cannot submit the fellowship termination notice to the </a:t>
            </a:r>
            <a:r>
              <a:rPr lang="en-US" sz="1800" dirty="0" smtClean="0"/>
              <a:t>agency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44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xTrain</a:t>
            </a:r>
            <a:r>
              <a:rPr lang="en-US" dirty="0"/>
              <a:t> Trainee Roster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192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5" name="Text Box 6" descr="Appointment/Termination Source:&#10;Paper or Electronic&#10;" title="xTrain Trainee Roster"/>
          <p:cNvSpPr txBox="1">
            <a:spLocks noGrp="1" noChangeArrowheads="1"/>
          </p:cNvSpPr>
          <p:nvPr>
            <p:ph sz="quarter" idx="13"/>
          </p:nvPr>
        </p:nvSpPr>
        <p:spPr bwMode="auto">
          <a:xfrm>
            <a:off x="4267200" y="1610380"/>
            <a:ext cx="3581400" cy="523220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i="1" dirty="0">
                <a:cs typeface="Arial" charset="0"/>
              </a:rPr>
              <a:t>Appointment/Termination Source</a:t>
            </a:r>
            <a:r>
              <a:rPr lang="en-US" sz="1400" b="1" dirty="0">
                <a:cs typeface="Arial" charset="0"/>
              </a:rPr>
              <a:t>:</a:t>
            </a:r>
          </a:p>
          <a:p>
            <a:pPr marL="90488">
              <a:spcBef>
                <a:spcPct val="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latin typeface="Arial" pitchFamily="34" charset="0"/>
                <a:cs typeface="Arial" charset="0"/>
              </a:rPr>
              <a:t>Paper or Electronic</a:t>
            </a:r>
          </a:p>
        </p:txBody>
      </p:sp>
      <p:sp>
        <p:nvSpPr>
          <p:cNvPr id="6" name="Text Box 15" descr="Action: &#10;2271 Form&#10;Amend 2271&#10;Initiate TN&#10;Term Notice&#10;" title="xTrain Trainee Roster"/>
          <p:cNvSpPr txBox="1">
            <a:spLocks noChangeArrowheads="1"/>
          </p:cNvSpPr>
          <p:nvPr/>
        </p:nvSpPr>
        <p:spPr bwMode="auto">
          <a:xfrm>
            <a:off x="7017616" y="5410200"/>
            <a:ext cx="1828800" cy="1169551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r>
              <a:rPr lang="en-US" sz="1400" b="1" i="1" dirty="0">
                <a:cs typeface="Arial" charset="0"/>
              </a:rPr>
              <a:t>Action: 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2271 </a:t>
            </a:r>
            <a:r>
              <a:rPr lang="en-US" sz="1400" dirty="0" smtClean="0">
                <a:cs typeface="Arial" charset="0"/>
              </a:rPr>
              <a:t>Form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cs typeface="Arial" charset="0"/>
              </a:rPr>
              <a:t>Amend 2271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cs typeface="Arial" charset="0"/>
              </a:rPr>
              <a:t>Initiate </a:t>
            </a:r>
            <a:r>
              <a:rPr lang="en-US" sz="1400" dirty="0">
                <a:cs typeface="Arial" charset="0"/>
              </a:rPr>
              <a:t>TN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Term Notice</a:t>
            </a:r>
          </a:p>
        </p:txBody>
      </p:sp>
      <p:pic>
        <p:nvPicPr>
          <p:cNvPr id="1027" name="Picture 3" descr="image of 2271 form for appointments being made onto a grant" title="xTrain Trainee R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8686799" cy="28378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Line 10" title="&quot;&quot;"/>
          <p:cNvSpPr>
            <a:spLocks noChangeShapeType="1"/>
          </p:cNvSpPr>
          <p:nvPr/>
        </p:nvSpPr>
        <p:spPr bwMode="auto">
          <a:xfrm>
            <a:off x="8610600" y="5276298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1" title="&quot;&quot;"/>
          <p:cNvSpPr>
            <a:spLocks noChangeShapeType="1"/>
          </p:cNvSpPr>
          <p:nvPr/>
        </p:nvSpPr>
        <p:spPr bwMode="auto">
          <a:xfrm flipV="1">
            <a:off x="5410200" y="22098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1" title="&quot;&quot;"/>
          <p:cNvSpPr>
            <a:spLocks noChangeShapeType="1"/>
          </p:cNvSpPr>
          <p:nvPr/>
        </p:nvSpPr>
        <p:spPr bwMode="auto">
          <a:xfrm flipV="1">
            <a:off x="6705600" y="22098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6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xTrain</a:t>
            </a:r>
            <a:r>
              <a:rPr lang="en-US" dirty="0"/>
              <a:t> Trainee </a:t>
            </a:r>
            <a:r>
              <a:rPr lang="en-US" dirty="0" smtClean="0"/>
              <a:t>Roster (continued)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193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5" name="Text Box 4" descr="Appointment&#10;Type: &#10;New&#10;Reappointment&#10;Amendment&#10;" title="xTrain Trainee Roster (continued)"/>
          <p:cNvSpPr txBox="1">
            <a:spLocks noGrp="1" noChangeArrowheads="1"/>
          </p:cNvSpPr>
          <p:nvPr>
            <p:ph sz="quarter" idx="13"/>
          </p:nvPr>
        </p:nvSpPr>
        <p:spPr bwMode="auto">
          <a:xfrm>
            <a:off x="662686" y="1510844"/>
            <a:ext cx="2205423" cy="95410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i="1" dirty="0" smtClean="0">
                <a:cs typeface="Arial" charset="0"/>
              </a:rPr>
              <a:t>Appointment Type</a:t>
            </a:r>
            <a:r>
              <a:rPr lang="en-US" sz="1400" b="1" dirty="0">
                <a:cs typeface="Arial" charset="0"/>
              </a:rPr>
              <a:t>:</a:t>
            </a:r>
            <a:r>
              <a:rPr lang="en-US" sz="1400" dirty="0">
                <a:cs typeface="Arial" charset="0"/>
              </a:rPr>
              <a:t> </a:t>
            </a:r>
          </a:p>
          <a:p>
            <a:pPr marL="90488">
              <a:spcBef>
                <a:spcPct val="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latin typeface="Arial" pitchFamily="34" charset="0"/>
                <a:cs typeface="Arial" charset="0"/>
              </a:rPr>
              <a:t>New</a:t>
            </a:r>
          </a:p>
          <a:p>
            <a:pPr marL="90488">
              <a:spcBef>
                <a:spcPct val="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latin typeface="Arial" pitchFamily="34" charset="0"/>
                <a:cs typeface="Arial" charset="0"/>
              </a:rPr>
              <a:t>Reappointment</a:t>
            </a:r>
            <a:endParaRPr lang="en-US" sz="1400" dirty="0">
              <a:latin typeface="Arial" pitchFamily="34" charset="0"/>
              <a:cs typeface="Arial" charset="0"/>
            </a:endParaRPr>
          </a:p>
          <a:p>
            <a:pPr marL="90488">
              <a:spcBef>
                <a:spcPct val="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latin typeface="Arial" pitchFamily="34" charset="0"/>
                <a:cs typeface="Arial" charset="0"/>
              </a:rPr>
              <a:t>Amendment</a:t>
            </a:r>
            <a:endParaRPr lang="en-US" sz="1400" dirty="0">
              <a:latin typeface="Arial" pitchFamily="34" charset="0"/>
              <a:cs typeface="Arial" charset="0"/>
            </a:endParaRPr>
          </a:p>
        </p:txBody>
      </p:sp>
      <p:sp>
        <p:nvSpPr>
          <p:cNvPr id="6" name="Text Box 5" descr="Appointment Status: &#10;In Progress PI&#10;In Progress Trainee&#10;Pending Agency Review&#10;Accepted&#10;Terminated&#10;" title="xTrain Trainee Roster (continued)"/>
          <p:cNvSpPr txBox="1">
            <a:spLocks noChangeArrowheads="1"/>
          </p:cNvSpPr>
          <p:nvPr/>
        </p:nvSpPr>
        <p:spPr bwMode="auto">
          <a:xfrm>
            <a:off x="2514600" y="5256217"/>
            <a:ext cx="2579256" cy="1384995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r>
              <a:rPr lang="en-US" sz="1400" b="1" i="1" dirty="0">
                <a:latin typeface="+mn-lt"/>
                <a:cs typeface="Arial" charset="0"/>
              </a:rPr>
              <a:t>Appointment Status: 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In Progress PI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In Progress Trainee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Pending Agency Review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cs typeface="Arial" charset="0"/>
              </a:rPr>
              <a:t>Accepted</a:t>
            </a:r>
            <a:endParaRPr lang="en-US" sz="1400" dirty="0">
              <a:cs typeface="Arial" charset="0"/>
            </a:endParaRP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T</a:t>
            </a:r>
            <a:r>
              <a:rPr lang="en-US" sz="1400" dirty="0" smtClean="0">
                <a:cs typeface="Arial" charset="0"/>
              </a:rPr>
              <a:t>erminated</a:t>
            </a:r>
            <a:endParaRPr lang="en-US" sz="1400" dirty="0">
              <a:cs typeface="Arial" charset="0"/>
            </a:endParaRPr>
          </a:p>
        </p:txBody>
      </p:sp>
      <p:sp>
        <p:nvSpPr>
          <p:cNvPr id="7" name="Text Box 7" descr="Termination Status: &#10;In Progress BO&#10;In Progress PI&#10;In Progress Trainee&#10;Pending Agency Review&#10;Accepted&#10;" title="xTrain Trainee Roster (continued)"/>
          <p:cNvSpPr txBox="1">
            <a:spLocks noChangeArrowheads="1"/>
          </p:cNvSpPr>
          <p:nvPr/>
        </p:nvSpPr>
        <p:spPr bwMode="auto">
          <a:xfrm>
            <a:off x="5029200" y="1295400"/>
            <a:ext cx="3124200" cy="1169551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r>
              <a:rPr lang="en-US" sz="1400" b="1" i="1" dirty="0">
                <a:cs typeface="Arial" charset="0"/>
              </a:rPr>
              <a:t>Termination Status: 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In Progress </a:t>
            </a:r>
            <a:r>
              <a:rPr lang="en-US" sz="1400" dirty="0" smtClean="0">
                <a:cs typeface="Arial" charset="0"/>
              </a:rPr>
              <a:t>BO/In </a:t>
            </a:r>
            <a:r>
              <a:rPr lang="en-US" sz="1400" dirty="0">
                <a:cs typeface="Arial" charset="0"/>
              </a:rPr>
              <a:t>Progress PI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In Progress Trainee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Pending Agency Review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Accepted</a:t>
            </a:r>
          </a:p>
        </p:txBody>
      </p:sp>
      <p:sp>
        <p:nvSpPr>
          <p:cNvPr id="8" name="Text Box 14" descr="View: &#10;View 2271&#10;View TN&#10;View Payback&#10;" title="xTrain Trainee Roster (continued)"/>
          <p:cNvSpPr txBox="1">
            <a:spLocks noChangeArrowheads="1"/>
          </p:cNvSpPr>
          <p:nvPr/>
        </p:nvSpPr>
        <p:spPr bwMode="auto">
          <a:xfrm>
            <a:off x="7010400" y="5446693"/>
            <a:ext cx="1905000" cy="95410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r>
              <a:rPr lang="en-US" sz="1400" b="1" i="1" dirty="0">
                <a:latin typeface="+mn-lt"/>
                <a:cs typeface="Arial" charset="0"/>
              </a:rPr>
              <a:t>View: 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View 2271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View TN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View Payback</a:t>
            </a:r>
          </a:p>
        </p:txBody>
      </p:sp>
      <p:sp>
        <p:nvSpPr>
          <p:cNvPr id="10" name="Line 10" title="&quot;&quot;"/>
          <p:cNvSpPr>
            <a:spLocks noChangeShapeType="1"/>
          </p:cNvSpPr>
          <p:nvPr/>
        </p:nvSpPr>
        <p:spPr bwMode="auto">
          <a:xfrm>
            <a:off x="4724400" y="51816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1" title="&quot;&quot;"/>
          <p:cNvSpPr>
            <a:spLocks noChangeShapeType="1"/>
          </p:cNvSpPr>
          <p:nvPr/>
        </p:nvSpPr>
        <p:spPr bwMode="auto">
          <a:xfrm flipV="1">
            <a:off x="6096000" y="25146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1" title="&quot;&quot;"/>
          <p:cNvSpPr>
            <a:spLocks noChangeShapeType="1"/>
          </p:cNvSpPr>
          <p:nvPr/>
        </p:nvSpPr>
        <p:spPr bwMode="auto">
          <a:xfrm flipV="1">
            <a:off x="1447800" y="25146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0" title="&quot;&quot;"/>
          <p:cNvSpPr>
            <a:spLocks noChangeShapeType="1"/>
          </p:cNvSpPr>
          <p:nvPr/>
        </p:nvSpPr>
        <p:spPr bwMode="auto">
          <a:xfrm>
            <a:off x="8001000" y="51816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3" descr="image of 2271 form for appointments being made onto a grant" title="xTrain Trainee Roster (continued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743200"/>
            <a:ext cx="8686799" cy="2474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9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xTrain</a:t>
            </a:r>
            <a:r>
              <a:rPr lang="en-US" dirty="0" smtClean="0"/>
              <a:t>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Take advantage of on-line resources</a:t>
            </a:r>
          </a:p>
          <a:p>
            <a:pPr lvl="1"/>
            <a:r>
              <a:rPr lang="en-US" dirty="0" smtClean="0"/>
              <a:t>On-line help</a:t>
            </a:r>
          </a:p>
          <a:p>
            <a:pPr lvl="1"/>
            <a:r>
              <a:rPr lang="en-US" dirty="0" smtClean="0"/>
              <a:t>FAQs</a:t>
            </a:r>
          </a:p>
          <a:p>
            <a:pPr lvl="1"/>
            <a:r>
              <a:rPr lang="en-US" dirty="0" smtClean="0"/>
              <a:t>Training Resources</a:t>
            </a:r>
          </a:p>
          <a:p>
            <a:pPr lvl="1"/>
            <a:r>
              <a:rPr lang="en-US" dirty="0" smtClean="0"/>
              <a:t>And more…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194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953000"/>
            <a:ext cx="8077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>
                <a:solidFill>
                  <a:srgbClr val="993300"/>
                </a:solidFill>
                <a:latin typeface="Tahoma"/>
              </a:rPr>
              <a:t>xTrain</a:t>
            </a:r>
            <a:r>
              <a:rPr lang="en-US" sz="2400" kern="0" dirty="0">
                <a:solidFill>
                  <a:srgbClr val="993300"/>
                </a:solidFill>
                <a:latin typeface="Tahoma"/>
              </a:rPr>
              <a:t> On-line </a:t>
            </a:r>
            <a:r>
              <a:rPr lang="en-US" sz="2400" kern="0" dirty="0" smtClean="0">
                <a:solidFill>
                  <a:srgbClr val="993300"/>
                </a:solidFill>
                <a:latin typeface="Tahoma"/>
              </a:rPr>
              <a:t>Resources: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Tahoma"/>
                <a:hlinkClick r:id="rId2"/>
              </a:rPr>
              <a:t>http://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  <a:hlinkClick r:id="rId2"/>
              </a:rPr>
              <a:t>era.nih.gov/grantees/manage_trainees_fellows.cfm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</a:rPr>
              <a:t> </a:t>
            </a:r>
            <a:endParaRPr lang="en-US" sz="2400" kern="0" dirty="0">
              <a:solidFill>
                <a:sysClr val="windowText" lastClr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2219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</a:t>
            </a:r>
            <a:r>
              <a:rPr lang="en-US" dirty="0" err="1" smtClean="0"/>
              <a:t>xTrain</a:t>
            </a:r>
            <a:r>
              <a:rPr lang="en-US" dirty="0" smtClean="0"/>
              <a:t>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/>
              <a:t>BO and SO roles can search for appointments and terminations by a Trainee’s name. 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From the </a:t>
            </a:r>
            <a:r>
              <a:rPr lang="en-US" sz="2400" dirty="0" err="1"/>
              <a:t>xTrain</a:t>
            </a:r>
            <a:r>
              <a:rPr lang="en-US" sz="2400" dirty="0"/>
              <a:t> main menu: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Select the Search for WIP Appointments and Terminations tab to open the screen.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xTrain</a:t>
            </a:r>
            <a:r>
              <a:rPr lang="en-US" dirty="0" smtClean="0"/>
              <a:t>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NOT-OD-12-152</a:t>
            </a:r>
            <a:endParaRPr lang="en-US" dirty="0" smtClean="0"/>
          </a:p>
          <a:p>
            <a:pPr lvl="1"/>
            <a:r>
              <a:rPr lang="en-US" dirty="0" smtClean="0"/>
              <a:t>Revised Pre- and Post-Award Forms and Instructions Available </a:t>
            </a:r>
          </a:p>
          <a:p>
            <a:r>
              <a:rPr lang="en-US" dirty="0" smtClean="0">
                <a:hlinkClick r:id="rId3"/>
              </a:rPr>
              <a:t>NOT-OD-11-026</a:t>
            </a:r>
            <a:endParaRPr lang="en-US" dirty="0" smtClean="0"/>
          </a:p>
          <a:p>
            <a:pPr lvl="1"/>
            <a:r>
              <a:rPr lang="en-US" dirty="0"/>
              <a:t>Reminder: Beginning January 1, 2011, the NIH Will Require Use of </a:t>
            </a:r>
            <a:r>
              <a:rPr lang="en-US" dirty="0" err="1"/>
              <a:t>xTrain</a:t>
            </a:r>
            <a:r>
              <a:rPr lang="en-US" dirty="0"/>
              <a:t> for the Electronic Submission of Appointment Forms and/or Termination Notices for Institutional Research Training and Career Awards, Individual Fellowships and Research Education Awards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196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5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Help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Desks</a:t>
            </a:r>
          </a:p>
          <a:p>
            <a:r>
              <a:rPr lang="en-US" dirty="0" smtClean="0"/>
              <a:t>On-line resources &amp;Web 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197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77325" y="63362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Sheri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eRA</a:t>
            </a:r>
            <a:r>
              <a:rPr lang="en-US" dirty="0" smtClean="0"/>
              <a:t> Commons Help Desk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Grants.gov Contact </a:t>
            </a:r>
            <a:br>
              <a:rPr lang="en-US" dirty="0" smtClean="0"/>
            </a:br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 Desks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500" dirty="0"/>
              <a:t>Web: </a:t>
            </a:r>
            <a:r>
              <a:rPr lang="en-US" sz="2500" dirty="0">
                <a:hlinkClick r:id="rId2"/>
              </a:rPr>
              <a:t>http://era.nih.gov/help/index.cfm#era</a:t>
            </a:r>
            <a:r>
              <a:rPr lang="en-US" sz="2500" dirty="0"/>
              <a:t>   </a:t>
            </a:r>
          </a:p>
          <a:p>
            <a:r>
              <a:rPr lang="en-US" sz="2500" dirty="0"/>
              <a:t>Phone: 1-866-504-9552</a:t>
            </a:r>
          </a:p>
          <a:p>
            <a:r>
              <a:rPr lang="en-US" sz="2500" dirty="0"/>
              <a:t>TTY: 301-451-5939</a:t>
            </a:r>
          </a:p>
          <a:p>
            <a:r>
              <a:rPr lang="en-US" sz="2500" dirty="0"/>
              <a:t>Hours : Mon-Fri, 7a.m. to 8 p.m. </a:t>
            </a:r>
            <a:r>
              <a:rPr lang="en-US" sz="2500" dirty="0" smtClean="0"/>
              <a:t>ET</a:t>
            </a:r>
            <a:endParaRPr lang="en-US" sz="25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2500" dirty="0"/>
              <a:t>Toll-free: 1-800-518-4726</a:t>
            </a:r>
          </a:p>
          <a:p>
            <a:r>
              <a:rPr lang="en-US" sz="2500" dirty="0"/>
              <a:t>Hours : 24x7  (Except Federal Holidays)</a:t>
            </a:r>
          </a:p>
          <a:p>
            <a:r>
              <a:rPr lang="en-US" sz="2500" dirty="0"/>
              <a:t>Email : </a:t>
            </a:r>
            <a:r>
              <a:rPr lang="en-US" sz="2500" dirty="0">
                <a:hlinkClick r:id="rId3"/>
              </a:rPr>
              <a:t>support@grants.gov</a:t>
            </a:r>
            <a:endParaRPr lang="en-US" sz="2500" dirty="0"/>
          </a:p>
          <a:p>
            <a:r>
              <a:rPr lang="en-US" sz="2500" dirty="0"/>
              <a:t>Resources: </a:t>
            </a:r>
            <a:r>
              <a:rPr lang="en-US" sz="2500" dirty="0">
                <a:hlinkClick r:id="rId4"/>
              </a:rPr>
              <a:t>http://www.grants.gov/help/help.jsp</a:t>
            </a:r>
            <a:r>
              <a:rPr lang="en-US" sz="2500" dirty="0"/>
              <a:t>  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198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35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eRA</a:t>
            </a:r>
            <a:r>
              <a:rPr lang="en-US" dirty="0"/>
              <a:t> Commons: </a:t>
            </a:r>
            <a:r>
              <a:rPr lang="en-US" dirty="0">
                <a:hlinkClick r:id="rId2"/>
              </a:rPr>
              <a:t>https://commons.era.nih.gov/commons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    </a:t>
            </a:r>
            <a:endParaRPr lang="en-US" dirty="0"/>
          </a:p>
          <a:p>
            <a:r>
              <a:rPr lang="en-US" dirty="0"/>
              <a:t>Electronic Research Administration: </a:t>
            </a:r>
            <a:r>
              <a:rPr lang="en-US" dirty="0">
                <a:hlinkClick r:id="rId3"/>
              </a:rPr>
              <a:t>http://era.nih.gov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Applying Electronically: </a:t>
            </a:r>
            <a:r>
              <a:rPr lang="en-US" dirty="0">
                <a:hlinkClick r:id="rId4"/>
              </a:rPr>
              <a:t>http://grants.nih.gov/grants/ElectronicReceipt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 </a:t>
            </a:r>
            <a:endParaRPr lang="en-US" dirty="0"/>
          </a:p>
          <a:p>
            <a:r>
              <a:rPr lang="en-US" dirty="0"/>
              <a:t>NIH About Grants: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grants.nih.gov/grants/oer.htm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199</a:t>
            </a:fld>
            <a:endParaRPr lang="en-US" dirty="0"/>
          </a:p>
        </p:txBody>
      </p:sp>
      <p:pic>
        <p:nvPicPr>
          <p:cNvPr id="5" name="Picture 5" descr="www_surfing_hg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38800"/>
            <a:ext cx="40386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3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Workshop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949952"/>
          </a:xfrm>
        </p:spPr>
        <p:txBody>
          <a:bodyPr/>
          <a:lstStyle/>
          <a:p>
            <a:r>
              <a:rPr lang="en-US" sz="2400" dirty="0" smtClean="0"/>
              <a:t>Gabrielle Caddle</a:t>
            </a:r>
          </a:p>
          <a:p>
            <a:pPr lvl="1"/>
            <a:r>
              <a:rPr lang="en-US" sz="1900" dirty="0" smtClean="0"/>
              <a:t>eRA Customer Relationship Manager, </a:t>
            </a:r>
            <a:r>
              <a:rPr lang="en-US" sz="1900" dirty="0" err="1" smtClean="0"/>
              <a:t>xTrain</a:t>
            </a:r>
            <a:r>
              <a:rPr lang="en-US" sz="1900" dirty="0" smtClean="0"/>
              <a:t> &amp; Closeout</a:t>
            </a:r>
          </a:p>
          <a:p>
            <a:r>
              <a:rPr lang="en-US" sz="2400" dirty="0" smtClean="0"/>
              <a:t>Sheri Cummins</a:t>
            </a:r>
          </a:p>
          <a:p>
            <a:pPr lvl="1"/>
            <a:r>
              <a:rPr lang="en-US" sz="1900" dirty="0" smtClean="0"/>
              <a:t>OER Communications &amp; Outreach, Grants Information</a:t>
            </a:r>
          </a:p>
          <a:p>
            <a:r>
              <a:rPr lang="en-US" sz="2400" dirty="0" smtClean="0"/>
              <a:t>Jessie </a:t>
            </a:r>
            <a:r>
              <a:rPr lang="en-US" sz="2400" dirty="0" err="1" smtClean="0"/>
              <a:t>Floura</a:t>
            </a:r>
            <a:endParaRPr lang="en-US" sz="2400" dirty="0" smtClean="0"/>
          </a:p>
          <a:p>
            <a:pPr lvl="1"/>
            <a:r>
              <a:rPr lang="en-US" sz="1900" dirty="0"/>
              <a:t>eRA Customer Relationship Manager</a:t>
            </a:r>
            <a:r>
              <a:rPr lang="en-US" sz="1900" dirty="0" smtClean="0"/>
              <a:t>, </a:t>
            </a:r>
            <a:r>
              <a:rPr lang="en-US" sz="1900" dirty="0" err="1" smtClean="0"/>
              <a:t>eSubmission</a:t>
            </a:r>
            <a:r>
              <a:rPr lang="en-US" sz="1900" dirty="0" smtClean="0"/>
              <a:t> &amp; ASSIST</a:t>
            </a:r>
          </a:p>
          <a:p>
            <a:r>
              <a:rPr lang="en-US" sz="2400" dirty="0" smtClean="0"/>
              <a:t>Anastasiya Hardison</a:t>
            </a:r>
          </a:p>
          <a:p>
            <a:pPr lvl="1"/>
            <a:r>
              <a:rPr lang="en-US" sz="1900" dirty="0" smtClean="0"/>
              <a:t>eRA Help Desk &amp; Requirements Analyst</a:t>
            </a:r>
          </a:p>
          <a:p>
            <a:r>
              <a:rPr lang="en-US" sz="2400" dirty="0" smtClean="0"/>
              <a:t>Joe Schumaker</a:t>
            </a:r>
            <a:endParaRPr lang="en-US" sz="2400" dirty="0"/>
          </a:p>
          <a:p>
            <a:pPr lvl="1"/>
            <a:r>
              <a:rPr lang="en-US" sz="1900" dirty="0" smtClean="0"/>
              <a:t>eRA Communications and Outreach</a:t>
            </a:r>
          </a:p>
          <a:p>
            <a:r>
              <a:rPr lang="en-US" sz="2400" i="1" dirty="0" smtClean="0"/>
              <a:t>Marcia Hahn</a:t>
            </a:r>
          </a:p>
          <a:p>
            <a:pPr lvl="1"/>
            <a:r>
              <a:rPr lang="en-US" sz="1900" i="1" dirty="0" smtClean="0"/>
              <a:t>Director, Division of Grants Policy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55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– Assurances and Certifications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Assurances </a:t>
            </a:r>
            <a:r>
              <a:rPr lang="en-US" dirty="0"/>
              <a:t>and </a:t>
            </a:r>
            <a:r>
              <a:rPr lang="en-US" dirty="0" smtClean="0"/>
              <a:t>Certifications:</a:t>
            </a:r>
            <a:r>
              <a:rPr lang="en-US" dirty="0"/>
              <a:t> </a:t>
            </a:r>
            <a:r>
              <a:rPr lang="en-US" dirty="0" smtClean="0"/>
              <a:t>data </a:t>
            </a:r>
            <a:r>
              <a:rPr lang="en-US" dirty="0"/>
              <a:t>elements that comprise assurance/certification information about an </a:t>
            </a:r>
            <a:r>
              <a:rPr lang="en-US" dirty="0" smtClean="0"/>
              <a:t>institution</a:t>
            </a:r>
          </a:p>
          <a:p>
            <a:pPr lvl="1"/>
            <a:r>
              <a:rPr lang="en-US" dirty="0" smtClean="0"/>
              <a:t>List of certifications </a:t>
            </a:r>
            <a:br>
              <a:rPr lang="en-US" dirty="0" smtClean="0"/>
            </a:br>
            <a:r>
              <a:rPr lang="en-US" dirty="0" smtClean="0"/>
              <a:t>(e.g., Financial Conflict of </a:t>
            </a:r>
            <a:br>
              <a:rPr lang="en-US" dirty="0" smtClean="0"/>
            </a:br>
            <a:r>
              <a:rPr lang="en-US" dirty="0" smtClean="0"/>
              <a:t>Interest, Human Subjects </a:t>
            </a:r>
            <a:br>
              <a:rPr lang="en-US" dirty="0" smtClean="0"/>
            </a:br>
            <a:r>
              <a:rPr lang="en-US" dirty="0" smtClean="0"/>
              <a:t>Research, Vertebrate </a:t>
            </a:r>
            <a:br>
              <a:rPr lang="en-US" dirty="0" smtClean="0"/>
            </a:br>
            <a:r>
              <a:rPr lang="en-US" dirty="0" smtClean="0"/>
              <a:t>Animals, etc.)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026" name="Picture 2" descr="IPF Assurances 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2819400"/>
            <a:ext cx="4572000" cy="3207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 descr="Understand agreement question"/>
          <p:cNvGrpSpPr/>
          <p:nvPr/>
        </p:nvGrpSpPr>
        <p:grpSpPr>
          <a:xfrm>
            <a:off x="4229100" y="3205775"/>
            <a:ext cx="4852154" cy="1200329"/>
            <a:chOff x="4229100" y="3205775"/>
            <a:chExt cx="4852154" cy="1200329"/>
          </a:xfrm>
        </p:grpSpPr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4229100" y="3352800"/>
              <a:ext cx="2705100" cy="4572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 flipV="1">
              <a:off x="6820395" y="3657599"/>
              <a:ext cx="190500" cy="127131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7008020" y="3205775"/>
              <a:ext cx="2073234" cy="1200329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accent2"/>
                  </a:solidFill>
                  <a:latin typeface="+mn-lt"/>
                </a:rPr>
                <a:t>Understand what you are agreeing to!</a:t>
              </a:r>
              <a:endParaRPr lang="en-US" sz="2400" dirty="0">
                <a:solidFill>
                  <a:schemeClr val="accent2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51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200</a:t>
            </a:fld>
            <a:endParaRPr lang="en-US" dirty="0"/>
          </a:p>
        </p:txBody>
      </p:sp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Picture 3" title="thank yo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4000"/>
            <a:ext cx="35718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Institution Usage: summary </a:t>
            </a:r>
            <a:r>
              <a:rPr lang="en-US" dirty="0"/>
              <a:t>of institution’s users</a:t>
            </a:r>
            <a:endParaRPr lang="en-US" dirty="0" smtClean="0"/>
          </a:p>
          <a:p>
            <a:pPr lvl="1"/>
            <a:r>
              <a:rPr lang="en-US" dirty="0" smtClean="0"/>
              <a:t>Lists Name, User Name and Role(s) of each user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3074" name="Picture 2" descr="Institutional usage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8657627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7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IPF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Coming July 2014, new IPF screen!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22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26" name="Picture 2" title="IPF Screensh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2209799"/>
            <a:ext cx="6715125" cy="43822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6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Profile (PPF)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Central </a:t>
            </a:r>
            <a:r>
              <a:rPr lang="en-US" dirty="0"/>
              <a:t>repository for individual </a:t>
            </a:r>
            <a:r>
              <a:rPr lang="en-US" dirty="0" smtClean="0"/>
              <a:t>user information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15000"/>
          </a:xfrm>
        </p:spPr>
        <p:txBody>
          <a:bodyPr/>
          <a:lstStyle/>
          <a:p>
            <a:r>
              <a:rPr lang="en-US" dirty="0"/>
              <a:t>Individual Commons users are responsible for keeping their </a:t>
            </a:r>
            <a:r>
              <a:rPr lang="en-US" dirty="0" smtClean="0"/>
              <a:t>profile information accurate</a:t>
            </a:r>
          </a:p>
          <a:p>
            <a:r>
              <a:rPr lang="en-US" dirty="0" smtClean="0"/>
              <a:t>Includes information such as:</a:t>
            </a:r>
          </a:p>
          <a:p>
            <a:pPr lvl="1"/>
            <a:r>
              <a:rPr lang="en-US" dirty="0" smtClean="0"/>
              <a:t>Name</a:t>
            </a:r>
          </a:p>
          <a:p>
            <a:pPr lvl="1"/>
            <a:r>
              <a:rPr lang="en-US" dirty="0" smtClean="0"/>
              <a:t>Demographics</a:t>
            </a:r>
          </a:p>
          <a:p>
            <a:pPr lvl="1"/>
            <a:r>
              <a:rPr lang="en-US" dirty="0" smtClean="0"/>
              <a:t>Employment </a:t>
            </a:r>
            <a:r>
              <a:rPr lang="en-US" dirty="0"/>
              <a:t>history</a:t>
            </a:r>
          </a:p>
          <a:p>
            <a:pPr lvl="1"/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Reference Letters</a:t>
            </a:r>
          </a:p>
          <a:p>
            <a:pPr lvl="1"/>
            <a:r>
              <a:rPr lang="en-US" dirty="0" smtClean="0"/>
              <a:t>Publications</a:t>
            </a:r>
          </a:p>
          <a:p>
            <a:r>
              <a:rPr lang="en-US" dirty="0"/>
              <a:t>Very few staff members at NIH have access to change information (for emergencies only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6" descr="Pers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7" y="3657600"/>
            <a:ext cx="1790700" cy="1790700"/>
          </a:xfrm>
          <a:prstGeom prst="rect">
            <a:avLst/>
          </a:prstGeom>
        </p:spPr>
      </p:pic>
      <p:pic>
        <p:nvPicPr>
          <p:cNvPr id="8" name="Picture 7" descr="Pers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57600"/>
            <a:ext cx="1846023" cy="1846023"/>
          </a:xfrm>
          <a:prstGeom prst="rect">
            <a:avLst/>
          </a:prstGeom>
        </p:spPr>
      </p:pic>
      <p:pic>
        <p:nvPicPr>
          <p:cNvPr id="6" name="Picture 5" descr="Perso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67200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Profile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4" name="Picture 2" descr="Personal profile for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37403"/>
            <a:ext cx="5867400" cy="467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8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Profile Information is used to…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873752"/>
          </a:xfrm>
        </p:spPr>
        <p:txBody>
          <a:bodyPr/>
          <a:lstStyle/>
          <a:p>
            <a:r>
              <a:rPr lang="en-US" dirty="0"/>
              <a:t>Verify information submitted in grant </a:t>
            </a:r>
            <a:r>
              <a:rPr lang="en-US" dirty="0" smtClean="0"/>
              <a:t>applications</a:t>
            </a:r>
          </a:p>
          <a:p>
            <a:r>
              <a:rPr lang="en-US" dirty="0" smtClean="0"/>
              <a:t>Send </a:t>
            </a:r>
            <a:r>
              <a:rPr lang="en-US" dirty="0"/>
              <a:t>you agency </a:t>
            </a:r>
            <a:r>
              <a:rPr lang="en-US" dirty="0" smtClean="0"/>
              <a:t>notifications</a:t>
            </a:r>
          </a:p>
          <a:p>
            <a:r>
              <a:rPr lang="en-US" dirty="0" smtClean="0"/>
              <a:t>Complete </a:t>
            </a:r>
            <a:r>
              <a:rPr lang="en-US" dirty="0"/>
              <a:t>aggregate </a:t>
            </a:r>
            <a:r>
              <a:rPr lang="en-US" dirty="0" smtClean="0"/>
              <a:t>reporting</a:t>
            </a:r>
            <a:endParaRPr lang="en-US" dirty="0"/>
          </a:p>
          <a:p>
            <a:r>
              <a:rPr lang="en-US" dirty="0"/>
              <a:t>Determine eligibility for Early Stage Investigator (ESI) and New Investigator (NI) </a:t>
            </a:r>
            <a:r>
              <a:rPr lang="en-US" dirty="0" smtClean="0"/>
              <a:t>status</a:t>
            </a:r>
            <a:endParaRPr lang="en-US" dirty="0"/>
          </a:p>
          <a:p>
            <a:r>
              <a:rPr lang="en-US" dirty="0"/>
              <a:t>Determine a reviewer’s eligibility for the Continuous Submission application submission </a:t>
            </a:r>
            <a:r>
              <a:rPr lang="en-US" dirty="0" smtClean="0"/>
              <a:t>policy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Picture 4" descr="Thumbns Up stickm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343400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6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797552"/>
          </a:xfrm>
        </p:spPr>
        <p:txBody>
          <a:bodyPr/>
          <a:lstStyle/>
          <a:p>
            <a:r>
              <a:rPr lang="en-US" sz="2000" dirty="0" smtClean="0"/>
              <a:t>New Investigator</a:t>
            </a:r>
          </a:p>
          <a:p>
            <a:pPr lvl="1"/>
            <a:r>
              <a:rPr lang="en-US" sz="1800" dirty="0"/>
              <a:t>A PD/PI who has not previously competed successfully as a PD/PI for a substantial independent research </a:t>
            </a:r>
            <a:r>
              <a:rPr lang="en-US" sz="1800" dirty="0" smtClean="0"/>
              <a:t>award. </a:t>
            </a:r>
          </a:p>
          <a:p>
            <a:pPr lvl="2"/>
            <a:r>
              <a:rPr lang="en-US" sz="1600" dirty="0" smtClean="0"/>
              <a:t>See: 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</a:t>
            </a:r>
            <a:r>
              <a:rPr lang="en-US" sz="1600" dirty="0" smtClean="0">
                <a:hlinkClick r:id="rId2"/>
              </a:rPr>
              <a:t>grants.nih.gov/grants/new_investigators/index.htm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2000" dirty="0" smtClean="0"/>
              <a:t>Early Stage Investigator</a:t>
            </a:r>
          </a:p>
          <a:p>
            <a:pPr lvl="1"/>
            <a:r>
              <a:rPr lang="en-US" sz="1800" dirty="0"/>
              <a:t>An individual who is classified as a New Investigator and is within 10 years of completing his/her terminal research degree or is within 10 years of completing medical residency (or the </a:t>
            </a:r>
            <a:r>
              <a:rPr lang="en-US" sz="1800" dirty="0" smtClean="0"/>
              <a:t>equivalent). </a:t>
            </a:r>
          </a:p>
          <a:p>
            <a:r>
              <a:rPr lang="en-US" sz="2000" dirty="0" smtClean="0"/>
              <a:t>Continuous Submission</a:t>
            </a:r>
          </a:p>
          <a:p>
            <a:pPr lvl="1"/>
            <a:r>
              <a:rPr lang="en-US" sz="1800" dirty="0" smtClean="0"/>
              <a:t>As </a:t>
            </a:r>
            <a:r>
              <a:rPr lang="en-US" sz="1800" dirty="0"/>
              <a:t>a way of recognizing their service to NIH, reviewers with substantial review service are permitted to submit their research grant applications (R01, R21, or R34) on a continuous basis and to have those applications undergo initial peer review in a timely </a:t>
            </a:r>
            <a:r>
              <a:rPr lang="en-US" sz="1800" dirty="0" smtClean="0"/>
              <a:t>manner.</a:t>
            </a:r>
          </a:p>
          <a:p>
            <a:pPr lvl="2"/>
            <a:r>
              <a:rPr lang="en-US" sz="1600" dirty="0"/>
              <a:t>See: </a:t>
            </a: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grants.nih.gov/grants/peer/continuous_submission.htm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Picture 6" descr="Questioning stickm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18002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PPF-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When you change your password, you will be automatically redirected to the Personal Profile tab—take  a moment to review and update your </a:t>
            </a:r>
            <a:r>
              <a:rPr lang="en-US" dirty="0" smtClean="0"/>
              <a:t>information</a:t>
            </a:r>
            <a:endParaRPr lang="en-US" dirty="0"/>
          </a:p>
          <a:p>
            <a:r>
              <a:rPr lang="en-US" dirty="0" smtClean="0"/>
              <a:t>Be especially diligent about keeping your email addresses current </a:t>
            </a:r>
          </a:p>
          <a:p>
            <a:pPr lvl="1"/>
            <a:r>
              <a:rPr lang="en-US" dirty="0" smtClean="0"/>
              <a:t>Email addresses are </a:t>
            </a:r>
            <a:r>
              <a:rPr lang="en-US" dirty="0"/>
              <a:t>used to retrieve forgotten passwords and for communicating grants-related </a:t>
            </a:r>
            <a:r>
              <a:rPr lang="en-US" dirty="0" smtClean="0"/>
              <a:t>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Picture 4" descr="reminder string on fing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0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eRA</a:t>
            </a:r>
            <a:r>
              <a:rPr lang="en-US" dirty="0" smtClean="0"/>
              <a:t> Commons allows users to give other users permission to do specific actions on their behalf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PPF</a:t>
            </a:r>
          </a:p>
          <a:p>
            <a:r>
              <a:rPr lang="en-US" dirty="0" smtClean="0"/>
              <a:t>Status</a:t>
            </a:r>
          </a:p>
          <a:p>
            <a:r>
              <a:rPr lang="en-US" dirty="0" smtClean="0"/>
              <a:t>Progress Report</a:t>
            </a:r>
          </a:p>
          <a:p>
            <a:r>
              <a:rPr lang="en-US" dirty="0" smtClean="0"/>
              <a:t>Submit</a:t>
            </a:r>
          </a:p>
          <a:p>
            <a:r>
              <a:rPr lang="en-US" dirty="0" err="1" smtClean="0"/>
              <a:t>xTrain</a:t>
            </a:r>
            <a:endParaRPr lang="en-US" dirty="0" smtClean="0"/>
          </a:p>
          <a:p>
            <a:r>
              <a:rPr lang="en-US" dirty="0" smtClean="0"/>
              <a:t>Sponsor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6" name="Picture 5" descr="Stickman with key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043825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5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PPF</a:t>
            </a:r>
          </a:p>
          <a:p>
            <a:pPr lvl="1"/>
            <a:r>
              <a:rPr lang="en-US" dirty="0"/>
              <a:t>Any </a:t>
            </a:r>
            <a:r>
              <a:rPr lang="en-US" dirty="0" smtClean="0"/>
              <a:t>user </a:t>
            </a:r>
            <a:r>
              <a:rPr lang="en-US" dirty="0"/>
              <a:t>can delegate to any other user at their institution the ability to edit </a:t>
            </a:r>
            <a:r>
              <a:rPr lang="en-US" dirty="0" smtClean="0"/>
              <a:t>their Personal </a:t>
            </a:r>
            <a:r>
              <a:rPr lang="en-US" dirty="0"/>
              <a:t>Profile </a:t>
            </a:r>
            <a:r>
              <a:rPr lang="en-US" dirty="0" smtClean="0"/>
              <a:t>information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Status</a:t>
            </a:r>
          </a:p>
          <a:p>
            <a:pPr lvl="1"/>
            <a:r>
              <a:rPr lang="en-US" dirty="0" smtClean="0"/>
              <a:t>Any PI can delegate to any </a:t>
            </a:r>
            <a:r>
              <a:rPr lang="en-US" dirty="0"/>
              <a:t>user at the PI’s institution with the ASST role the ability to</a:t>
            </a:r>
            <a:r>
              <a:rPr lang="en-US" dirty="0" smtClean="0"/>
              <a:t> access their status information, including the ability to check for application errors/warnings and to view their assembled application images</a:t>
            </a:r>
          </a:p>
          <a:p>
            <a:pPr lvl="2"/>
            <a:r>
              <a:rPr lang="en-US" dirty="0"/>
              <a:t>Ability to </a:t>
            </a:r>
            <a:r>
              <a:rPr lang="en-US" dirty="0" smtClean="0"/>
              <a:t>view application summary statements and scores is specifically </a:t>
            </a:r>
            <a:r>
              <a:rPr lang="en-US" dirty="0"/>
              <a:t>withheld 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5" name="Picture 4" descr="Stickman with key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0" y="4948825"/>
            <a:ext cx="14287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2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71735"/>
            <a:ext cx="2743200" cy="533400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Busy Morning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371600"/>
            <a:ext cx="2057400" cy="4419600"/>
          </a:xfrm>
        </p:spPr>
        <p:txBody>
          <a:bodyPr/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9:00</a:t>
            </a:r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~10:30</a:t>
            </a:r>
            <a:endParaRPr lang="en-US" sz="2400" i="1" dirty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12:00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895600" y="533400"/>
            <a:ext cx="6096000" cy="5410200"/>
          </a:xfrm>
        </p:spPr>
        <p:txBody>
          <a:bodyPr/>
          <a:lstStyle/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Start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Accounts, Roles and Profiles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Electronic Application Submission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Break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Electronic Application Submission (cont.)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Commons Detailed Status screen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Just-In-Time (JIT)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Questions &amp; Morning Wrap-up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unch</a:t>
            </a:r>
            <a:endParaRPr lang="en-US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986135"/>
            <a:ext cx="165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Pre-Award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 descr="Stickman Pre-Award Post Award bulletin boar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05400"/>
            <a:ext cx="2135372" cy="146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8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Progress Report</a:t>
            </a:r>
          </a:p>
          <a:p>
            <a:pPr lvl="1"/>
            <a:r>
              <a:rPr lang="en-US" dirty="0" smtClean="0"/>
              <a:t>Any </a:t>
            </a:r>
            <a:r>
              <a:rPr lang="en-US" dirty="0"/>
              <a:t>SO or a PI can delegate to any </a:t>
            </a:r>
            <a:r>
              <a:rPr lang="en-US" dirty="0" smtClean="0"/>
              <a:t>user </a:t>
            </a:r>
            <a:r>
              <a:rPr lang="en-US" dirty="0"/>
              <a:t>at the PI’s institution with the ASST role the ability to complete progress report information for the PI’s grants</a:t>
            </a:r>
          </a:p>
          <a:p>
            <a:pPr lvl="2"/>
            <a:r>
              <a:rPr lang="en-US" dirty="0"/>
              <a:t>Remember: SOs register assistants in Commons</a:t>
            </a:r>
          </a:p>
          <a:p>
            <a:pPr lvl="2"/>
            <a:r>
              <a:rPr lang="en-US" dirty="0"/>
              <a:t>Ability to Route and Submit is specifically withheld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Submit</a:t>
            </a:r>
          </a:p>
          <a:p>
            <a:pPr lvl="1"/>
            <a:r>
              <a:rPr lang="en-US" dirty="0" smtClean="0"/>
              <a:t>SOs and BOs can delegate to a PI the authority and ability to submit their own progress reports to agency</a:t>
            </a:r>
          </a:p>
          <a:p>
            <a:pPr lvl="2"/>
            <a:r>
              <a:rPr lang="en-US" dirty="0" smtClean="0"/>
              <a:t>The PI will be listed as the authorized submitter on the </a:t>
            </a:r>
            <a:br>
              <a:rPr lang="en-US" dirty="0" smtClean="0"/>
            </a:br>
            <a:r>
              <a:rPr lang="en-US" dirty="0" smtClean="0"/>
              <a:t>submission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5" name="Picture 4" descr="Stickman with key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0" y="4948825"/>
            <a:ext cx="14287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1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xTrain</a:t>
            </a:r>
            <a:endParaRPr lang="en-US" dirty="0" smtClean="0"/>
          </a:p>
          <a:p>
            <a:pPr lvl="1"/>
            <a:r>
              <a:rPr lang="en-US" dirty="0" smtClean="0"/>
              <a:t>A PI can delegate to any</a:t>
            </a:r>
            <a:r>
              <a:rPr lang="en-US" dirty="0"/>
              <a:t> user </a:t>
            </a:r>
            <a:r>
              <a:rPr lang="en-US" dirty="0" smtClean="0"/>
              <a:t>at their </a:t>
            </a:r>
            <a:r>
              <a:rPr lang="en-US" dirty="0"/>
              <a:t>institution with the ASST role the </a:t>
            </a:r>
            <a:r>
              <a:rPr lang="en-US" dirty="0" smtClean="0"/>
              <a:t>authority to perform most actions within </a:t>
            </a:r>
            <a:r>
              <a:rPr lang="en-US" dirty="0" err="1" smtClean="0"/>
              <a:t>xTrain</a:t>
            </a:r>
            <a:r>
              <a:rPr lang="en-US" dirty="0" smtClean="0"/>
              <a:t> on their behalf</a:t>
            </a:r>
          </a:p>
          <a:p>
            <a:pPr lvl="2"/>
            <a:r>
              <a:rPr lang="en-US" dirty="0"/>
              <a:t>Ability to </a:t>
            </a:r>
            <a:r>
              <a:rPr lang="en-US" dirty="0" smtClean="0"/>
              <a:t>Submit appointments to agency is </a:t>
            </a:r>
            <a:r>
              <a:rPr lang="en-US" dirty="0"/>
              <a:t>specifically withheld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Sponsor</a:t>
            </a:r>
          </a:p>
          <a:p>
            <a:pPr lvl="1"/>
            <a:r>
              <a:rPr lang="en-US" dirty="0" smtClean="0"/>
              <a:t>A  SO or Sponsor can delegate to any user at their institution the ability to initiate and facilitate termination of a fellow</a:t>
            </a:r>
          </a:p>
          <a:p>
            <a:pPr lvl="2"/>
            <a:r>
              <a:rPr lang="en-US" dirty="0" smtClean="0"/>
              <a:t>Ability to Submit a termination is specifically withheld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5" name="Picture 4" descr="Stickman with key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0" y="4948825"/>
            <a:ext cx="14287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6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 (SO)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2050" name="Picture 2" descr="Delegates 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722150" cy="2984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 descr="Stickman with key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08" y="4684815"/>
            <a:ext cx="1579418" cy="21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title="Delegation screen for 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8686799" cy="28126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 (PI)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6" name="Picture 5" descr="Stickman with key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08" y="4684815"/>
            <a:ext cx="1579418" cy="21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 Application Submission (</a:t>
            </a:r>
            <a:r>
              <a:rPr lang="en-US" dirty="0" err="1" smtClean="0"/>
              <a:t>eSubmission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6324600"/>
            <a:ext cx="6477000" cy="381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spcAft>
                <a:spcPts val="1000"/>
              </a:spcAft>
              <a:buClr>
                <a:srgbClr val="4F81BD"/>
              </a:buClr>
              <a:buSzPct val="85000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Georgia"/>
              </a:rPr>
              <a:t>http://grants.nih.gov/grants/ElectronicReceipt/ </a:t>
            </a:r>
          </a:p>
        </p:txBody>
      </p:sp>
      <p:pic>
        <p:nvPicPr>
          <p:cNvPr id="7" name="Picture 2" title="Applying Electronically web page screen sh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3046" y="2673500"/>
            <a:ext cx="5488354" cy="3651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256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eSubmission</a:t>
            </a:r>
            <a:r>
              <a:rPr lang="en-US" dirty="0"/>
              <a:t>: Prepare to Apply &amp; Register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Registrations</a:t>
            </a:r>
          </a:p>
          <a:p>
            <a:r>
              <a:rPr lang="en-US" dirty="0" smtClean="0"/>
              <a:t>High-level process</a:t>
            </a:r>
          </a:p>
          <a:p>
            <a:r>
              <a:rPr lang="en-US" dirty="0" smtClean="0"/>
              <a:t>Software needed</a:t>
            </a:r>
          </a:p>
          <a:p>
            <a:r>
              <a:rPr lang="en-US" dirty="0" smtClean="0"/>
              <a:t>Submission methods</a:t>
            </a:r>
          </a:p>
          <a:p>
            <a:r>
              <a:rPr lang="en-US" dirty="0" smtClean="0"/>
              <a:t>Submission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42900"/>
            <a:ext cx="8534400" cy="68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Electronic Submission </a:t>
            </a:r>
            <a:r>
              <a:rPr lang="en-US" dirty="0"/>
              <a:t>-100% electronic for competing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NIH is now receiving 100% competing grant applications electronically.</a:t>
            </a:r>
          </a:p>
          <a:p>
            <a:r>
              <a:rPr lang="en-US" dirty="0" smtClean="0"/>
              <a:t>Electronic submission is required for all, </a:t>
            </a:r>
            <a:r>
              <a:rPr lang="en-US" dirty="0"/>
              <a:t>except Non competing submissions, such as 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Merit Extensions – Type 4 </a:t>
            </a:r>
          </a:p>
          <a:p>
            <a:pPr lvl="1"/>
            <a:r>
              <a:rPr lang="en-US" dirty="0" smtClean="0"/>
              <a:t>For Multi Project Applications in response to:</a:t>
            </a:r>
          </a:p>
          <a:p>
            <a:pPr lvl="2"/>
            <a:r>
              <a:rPr lang="en-US" dirty="0" smtClean="0"/>
              <a:t>Administrative Supplements - Type 3</a:t>
            </a:r>
          </a:p>
          <a:p>
            <a:pPr lvl="2"/>
            <a:r>
              <a:rPr lang="en-US" dirty="0" smtClean="0"/>
              <a:t>Change of Organization Status – Type 6</a:t>
            </a:r>
          </a:p>
          <a:p>
            <a:pPr lvl="2"/>
            <a:r>
              <a:rPr lang="en-US" dirty="0" smtClean="0"/>
              <a:t>Change of Grantee Organization – Type 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9" name="Picture 18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940" y="0"/>
            <a:ext cx="270266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Separate, but linked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Grants.gov</a:t>
            </a:r>
          </a:p>
          <a:p>
            <a:pPr lvl="1"/>
            <a:r>
              <a:rPr lang="en-US" dirty="0" smtClean="0"/>
              <a:t>Federal-wide portal to find and apply for Federal grant funding </a:t>
            </a:r>
          </a:p>
          <a:p>
            <a:pPr lvl="1"/>
            <a:r>
              <a:rPr lang="en-US" dirty="0" smtClean="0"/>
              <a:t>Used by all 26 Federal grant-making agencies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eRA Commons</a:t>
            </a:r>
          </a:p>
          <a:p>
            <a:pPr lvl="1"/>
            <a:r>
              <a:rPr lang="en-US" dirty="0" smtClean="0"/>
              <a:t>Agency system that allows applicants, grantees and Federal staff to share application/grant information</a:t>
            </a:r>
          </a:p>
          <a:p>
            <a:pPr lvl="1"/>
            <a:r>
              <a:rPr lang="en-US" dirty="0" smtClean="0"/>
              <a:t>Used by NIH and a few other HHS divisions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96A5609F-50E7-4B9A-B62F-6598EDD47D6E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37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76400" y="5791200"/>
            <a:ext cx="5867400" cy="817562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cs typeface="Arial" charset="0"/>
              </a:rPr>
              <a:t>IMPORTANT: </a:t>
            </a:r>
            <a:r>
              <a:rPr lang="en-US" sz="2200" b="1" dirty="0">
                <a:solidFill>
                  <a:srgbClr val="C0504D"/>
                </a:solidFill>
                <a:cs typeface="Arial" charset="0"/>
              </a:rPr>
              <a:t>Each system has its own registration and application requirements.</a:t>
            </a:r>
          </a:p>
        </p:txBody>
      </p:sp>
      <p:pic>
        <p:nvPicPr>
          <p:cNvPr id="7" name="Picture 4" descr="stickman_holding_chain_links_md_cl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0" y="4724400"/>
            <a:ext cx="12954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939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Registered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193609"/>
            <a:ext cx="4343400" cy="468172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Grants.gov</a:t>
            </a:r>
          </a:p>
          <a:p>
            <a:pPr lvl="1"/>
            <a:r>
              <a:rPr lang="en-US" dirty="0" smtClean="0"/>
              <a:t>Applicant Organizations only </a:t>
            </a:r>
          </a:p>
          <a:p>
            <a:pPr lvl="1"/>
            <a:r>
              <a:rPr lang="en-US" dirty="0" smtClean="0"/>
              <a:t>Designate E-Business Point of Contact (E-Biz POC)</a:t>
            </a:r>
          </a:p>
          <a:p>
            <a:pPr lvl="2"/>
            <a:r>
              <a:rPr lang="en-US" dirty="0" smtClean="0"/>
              <a:t>Approves Authorized Organization Representatives (AORs) to submit applications</a:t>
            </a:r>
          </a:p>
          <a:p>
            <a:pPr lvl="1"/>
            <a:r>
              <a:rPr lang="en-US" dirty="0" smtClean="0"/>
              <a:t>No registration needed to find opportunities or download forms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86180" y="1193609"/>
            <a:ext cx="4165680" cy="468172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eRA Commons</a:t>
            </a:r>
          </a:p>
          <a:p>
            <a:pPr lvl="1"/>
            <a:r>
              <a:rPr lang="en-US" dirty="0" smtClean="0"/>
              <a:t>Applicant Organization &amp; PD/PI</a:t>
            </a:r>
          </a:p>
          <a:p>
            <a:pPr lvl="1"/>
            <a:r>
              <a:rPr lang="en-US" dirty="0" smtClean="0"/>
              <a:t>Project Leads for multi project applications</a:t>
            </a:r>
          </a:p>
          <a:p>
            <a:pPr lvl="1"/>
            <a:r>
              <a:rPr lang="en-US" dirty="0" smtClean="0"/>
              <a:t>Designate Signing Official (SO)</a:t>
            </a:r>
          </a:p>
          <a:p>
            <a:pPr lvl="2"/>
            <a:r>
              <a:rPr lang="en-US" dirty="0" smtClean="0"/>
              <a:t>Registers or affiliates Project Director/Principal Investigator (PD/PI)</a:t>
            </a:r>
          </a:p>
          <a:p>
            <a:pPr lvl="1"/>
            <a:r>
              <a:rPr lang="en-US" dirty="0" smtClean="0"/>
              <a:t>Commons IDs needed to prepare multi-project applications in ASSIST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96A5609F-50E7-4B9A-B62F-6598EDD47D6E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38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Picture 30" descr="Illustration of the eSubmission Process:&#10;- Find and download announcement, instructions and form package&#10;- PI prepares application per institution guidelines and sends it to AOR for submission&#10;- AOR submits application to Grants.gov&#10;- eRA retrieves application from Grants.gov and checks if for compliance with application instructions&#10;- PI and AOR/SO check submission status and view assembled application in eRA Common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2634" y="5658571"/>
            <a:ext cx="22860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 logo that combines the OER logo and the eRA logo" title="OER_eRA_combined 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41" y="5875337"/>
            <a:ext cx="2768759" cy="57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8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 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797552"/>
          </a:xfrm>
        </p:spPr>
        <p:txBody>
          <a:bodyPr/>
          <a:lstStyle/>
          <a:p>
            <a:r>
              <a:rPr lang="en-US" dirty="0" smtClean="0"/>
              <a:t>If not yet registered, start the process at least 6 weeks before the deadline</a:t>
            </a:r>
          </a:p>
          <a:p>
            <a:pPr lvl="1"/>
            <a:r>
              <a:rPr lang="en-US" dirty="0" smtClean="0"/>
              <a:t>Once DUNS number is obtained, Grants.gov and eRA Commons registrations can be done in tandem</a:t>
            </a:r>
          </a:p>
          <a:p>
            <a:pPr lvl="1"/>
            <a:r>
              <a:rPr lang="en-US" dirty="0" smtClean="0"/>
              <a:t>NIH 2-week “good faith effort” for Commons registration</a:t>
            </a:r>
          </a:p>
          <a:p>
            <a:r>
              <a:rPr lang="en-US" dirty="0" smtClean="0"/>
              <a:t>Set-up multiple AOR and SO accounts</a:t>
            </a:r>
          </a:p>
          <a:p>
            <a:r>
              <a:rPr lang="en-US" dirty="0" smtClean="0"/>
              <a:t>Update System for Award Management (SAM) information yearly to keep credentials active</a:t>
            </a:r>
          </a:p>
          <a:p>
            <a:pPr lvl="1"/>
            <a:r>
              <a:rPr lang="en-US" dirty="0" smtClean="0"/>
              <a:t>Formerly called Central Contractor Registration (CCR)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64718"/>
            <a:ext cx="2743200" cy="533400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Busy afternoon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0"/>
            <a:ext cx="2286000" cy="5407968"/>
          </a:xfrm>
        </p:spPr>
        <p:txBody>
          <a:bodyPr/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8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1:00</a:t>
            </a:r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~2:30</a:t>
            </a:r>
            <a:endParaRPr lang="en-US" sz="2400" i="1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4:00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895600" y="914400"/>
            <a:ext cx="6096000" cy="6019800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Start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Notice of Award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Financial Conflict of Interest (FCOI)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Progress Reports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No Cost Extension (NCE)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Grantee and Organizational Changes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Break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Closeout</a:t>
            </a:r>
          </a:p>
          <a:p>
            <a:pPr>
              <a:spcBef>
                <a:spcPts val="600"/>
              </a:spcBef>
            </a:pPr>
            <a:r>
              <a:rPr lang="en-US" sz="2400" dirty="0" err="1" smtClean="0"/>
              <a:t>xTrain</a:t>
            </a:r>
            <a:endParaRPr lang="en-US" sz="2400" dirty="0" smtClean="0"/>
          </a:p>
          <a:p>
            <a:pPr>
              <a:spcBef>
                <a:spcPts val="600"/>
              </a:spcBef>
            </a:pPr>
            <a:r>
              <a:rPr lang="en-US" sz="2400" dirty="0" smtClean="0"/>
              <a:t>Final Questions &amp; Afternoon Wrap-up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All done!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909935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Post-Award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 descr="Stickman Pre-Award Post Award bulletin boar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05400"/>
            <a:ext cx="2135372" cy="146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8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 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Log in to accounts prior to deadline to ensure you have access to the </a:t>
            </a:r>
            <a:r>
              <a:rPr lang="en-US" dirty="0" smtClean="0"/>
              <a:t>systems</a:t>
            </a:r>
          </a:p>
          <a:p>
            <a:r>
              <a:rPr lang="en-US" dirty="0" smtClean="0"/>
              <a:t>PIs should update their Commons profile prior to submitting (e.g., degree info used to determine Early Stage Investigator eligibility)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Overview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7" name="Picture 7" descr="MCBL00580_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5088" y="3024188"/>
            <a:ext cx="1290637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217988" y="3948113"/>
            <a:ext cx="8763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33" tIns="45717" rIns="91433" bIns="45717">
            <a:spAutoFit/>
          </a:bodyPr>
          <a:lstStyle/>
          <a:p>
            <a:pPr algn="ctr"/>
            <a:r>
              <a:rPr lang="en-US" sz="1400">
                <a:solidFill>
                  <a:prstClr val="black"/>
                </a:solidFill>
                <a:cs typeface="Arial" charset="0"/>
              </a:rPr>
              <a:t>AOR/SO</a:t>
            </a:r>
          </a:p>
        </p:txBody>
      </p:sp>
      <p:pic>
        <p:nvPicPr>
          <p:cNvPr id="9" name="Picture 9" descr="j0292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075" y="2955925"/>
            <a:ext cx="9921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11" title="&quot;&quot;"/>
          <p:cNvSpPr>
            <a:spLocks noChangeShapeType="1"/>
          </p:cNvSpPr>
          <p:nvPr/>
        </p:nvSpPr>
        <p:spPr bwMode="auto">
          <a:xfrm flipH="1">
            <a:off x="1819275" y="2098675"/>
            <a:ext cx="1063625" cy="1116013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triangle" w="med" len="med"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1" name="Group 12" title="&quot;&quot;"/>
          <p:cNvGrpSpPr>
            <a:grpSpLocks/>
          </p:cNvGrpSpPr>
          <p:nvPr/>
        </p:nvGrpSpPr>
        <p:grpSpPr bwMode="auto">
          <a:xfrm>
            <a:off x="1989138" y="2076450"/>
            <a:ext cx="595312" cy="1214438"/>
            <a:chOff x="96" y="336"/>
            <a:chExt cx="1238" cy="1488"/>
          </a:xfrm>
        </p:grpSpPr>
        <p:pic>
          <p:nvPicPr>
            <p:cNvPr id="12" name="Picture 13" descr="RRSF424_P1"/>
            <p:cNvPicPr>
              <a:picLocks noChangeAspect="1" noChangeArrowheads="1"/>
            </p:cNvPicPr>
            <p:nvPr/>
          </p:nvPicPr>
          <p:blipFill>
            <a:blip r:embed="rId4" cstate="print"/>
            <a:srcRect b="171"/>
            <a:stretch>
              <a:fillRect/>
            </a:stretch>
          </p:blipFill>
          <p:spPr bwMode="auto">
            <a:xfrm>
              <a:off x="288" y="336"/>
              <a:ext cx="104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4" descr="RRSF424_P1"/>
            <p:cNvPicPr>
              <a:picLocks noChangeAspect="1" noChangeArrowheads="1"/>
            </p:cNvPicPr>
            <p:nvPr/>
          </p:nvPicPr>
          <p:blipFill>
            <a:blip r:embed="rId4" cstate="print"/>
            <a:srcRect b="171"/>
            <a:stretch>
              <a:fillRect/>
            </a:stretch>
          </p:blipFill>
          <p:spPr bwMode="auto">
            <a:xfrm>
              <a:off x="192" y="432"/>
              <a:ext cx="104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5" descr="RRSF424_P1"/>
            <p:cNvPicPr>
              <a:picLocks noChangeAspect="1" noChangeArrowheads="1"/>
            </p:cNvPicPr>
            <p:nvPr/>
          </p:nvPicPr>
          <p:blipFill>
            <a:blip r:embed="rId4" cstate="print"/>
            <a:srcRect b="171"/>
            <a:stretch>
              <a:fillRect/>
            </a:stretch>
          </p:blipFill>
          <p:spPr bwMode="auto">
            <a:xfrm>
              <a:off x="96" y="528"/>
              <a:ext cx="104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6200" y="4403725"/>
            <a:ext cx="1793875" cy="19208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/>
          <a:p>
            <a:pPr algn="ctr"/>
            <a:r>
              <a:rPr lang="en-US" sz="2000" b="1" dirty="0">
                <a:solidFill>
                  <a:srgbClr val="333399"/>
                </a:solidFill>
                <a:latin typeface="Arial Narrow" pitchFamily="34" charset="0"/>
                <a:cs typeface="Arial" charset="0"/>
              </a:rPr>
              <a:t>Find and download announcement, instructions and form package.</a:t>
            </a:r>
            <a:endParaRPr lang="en-US" dirty="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16" name="Line 17" title="&quot;&quot;"/>
          <p:cNvSpPr>
            <a:spLocks noChangeShapeType="1"/>
          </p:cNvSpPr>
          <p:nvPr/>
        </p:nvSpPr>
        <p:spPr bwMode="auto">
          <a:xfrm>
            <a:off x="2089150" y="3671888"/>
            <a:ext cx="1635125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7" name="Group 18" title="&quot;&quot;"/>
          <p:cNvGrpSpPr>
            <a:grpSpLocks/>
          </p:cNvGrpSpPr>
          <p:nvPr/>
        </p:nvGrpSpPr>
        <p:grpSpPr bwMode="auto">
          <a:xfrm>
            <a:off x="2824163" y="2941638"/>
            <a:ext cx="595312" cy="1216025"/>
            <a:chOff x="96" y="336"/>
            <a:chExt cx="1238" cy="1488"/>
          </a:xfrm>
        </p:grpSpPr>
        <p:pic>
          <p:nvPicPr>
            <p:cNvPr id="18" name="Picture 19" descr="RRSF424_P1"/>
            <p:cNvPicPr>
              <a:picLocks noChangeAspect="1" noChangeArrowheads="1"/>
            </p:cNvPicPr>
            <p:nvPr/>
          </p:nvPicPr>
          <p:blipFill>
            <a:blip r:embed="rId4" cstate="print"/>
            <a:srcRect b="171"/>
            <a:stretch>
              <a:fillRect/>
            </a:stretch>
          </p:blipFill>
          <p:spPr bwMode="auto">
            <a:xfrm>
              <a:off x="288" y="336"/>
              <a:ext cx="104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0" descr="RRSF424_P1"/>
            <p:cNvPicPr>
              <a:picLocks noChangeAspect="1" noChangeArrowheads="1"/>
            </p:cNvPicPr>
            <p:nvPr/>
          </p:nvPicPr>
          <p:blipFill>
            <a:blip r:embed="rId4" cstate="print"/>
            <a:srcRect b="171"/>
            <a:stretch>
              <a:fillRect/>
            </a:stretch>
          </p:blipFill>
          <p:spPr bwMode="auto">
            <a:xfrm>
              <a:off x="192" y="432"/>
              <a:ext cx="104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1" descr="RRSF424_P1"/>
            <p:cNvPicPr>
              <a:picLocks noChangeAspect="1" noChangeArrowheads="1"/>
            </p:cNvPicPr>
            <p:nvPr/>
          </p:nvPicPr>
          <p:blipFill>
            <a:blip r:embed="rId4" cstate="print"/>
            <a:srcRect b="171"/>
            <a:stretch>
              <a:fillRect/>
            </a:stretch>
          </p:blipFill>
          <p:spPr bwMode="auto">
            <a:xfrm>
              <a:off x="96" y="528"/>
              <a:ext cx="104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981200" y="4403725"/>
            <a:ext cx="1489075" cy="19208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/>
          <a:p>
            <a:pPr algn="ctr"/>
            <a:r>
              <a:rPr lang="en-US" sz="2000" b="1">
                <a:solidFill>
                  <a:srgbClr val="333399"/>
                </a:solidFill>
                <a:latin typeface="Arial Narrow" pitchFamily="34" charset="0"/>
                <a:cs typeface="Arial" charset="0"/>
              </a:rPr>
              <a:t>Prepare application per institution &amp; agency guidelines.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3563937" y="4357234"/>
            <a:ext cx="1601788" cy="17543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  <a:latin typeface="Arial Narrow" pitchFamily="34" charset="0"/>
                <a:cs typeface="Arial" charset="0"/>
              </a:rPr>
              <a:t>Authorized Organization Rep. (AOR) submits application via </a:t>
            </a:r>
            <a:r>
              <a:rPr lang="en-US" b="1" dirty="0" smtClean="0">
                <a:solidFill>
                  <a:srgbClr val="333399"/>
                </a:solidFill>
                <a:latin typeface="Arial Narrow" pitchFamily="34" charset="0"/>
                <a:cs typeface="Arial" charset="0"/>
              </a:rPr>
              <a:t>Grants.gov. </a:t>
            </a:r>
            <a:endParaRPr lang="en-US" dirty="0">
              <a:solidFill>
                <a:srgbClr val="333399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3" name="Line 24" title="&quot;&quot;"/>
          <p:cNvSpPr>
            <a:spLocks noChangeShapeType="1"/>
          </p:cNvSpPr>
          <p:nvPr/>
        </p:nvSpPr>
        <p:spPr bwMode="auto">
          <a:xfrm flipH="1" flipV="1">
            <a:off x="3800475" y="2071688"/>
            <a:ext cx="457200" cy="106680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Line 25" title="&quot;&quot;"/>
          <p:cNvSpPr>
            <a:spLocks noChangeShapeType="1"/>
          </p:cNvSpPr>
          <p:nvPr/>
        </p:nvSpPr>
        <p:spPr bwMode="auto">
          <a:xfrm>
            <a:off x="4333875" y="1919288"/>
            <a:ext cx="760413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triangle" w="med" len="med"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5296025" y="4403725"/>
            <a:ext cx="1763713" cy="19208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/>
          <a:p>
            <a:pPr algn="ctr"/>
            <a:r>
              <a:rPr lang="en-US" sz="2000" b="1" dirty="0">
                <a:solidFill>
                  <a:srgbClr val="333399"/>
                </a:solidFill>
                <a:latin typeface="Arial Narrow" pitchFamily="34" charset="0"/>
                <a:cs typeface="Arial" charset="0"/>
              </a:rPr>
              <a:t>eRA downloads application and verifies compliance with application instructions.</a:t>
            </a:r>
          </a:p>
        </p:txBody>
      </p:sp>
      <p:sp>
        <p:nvSpPr>
          <p:cNvPr id="26" name="Line 27" title="&quot;&quot;"/>
          <p:cNvSpPr>
            <a:spLocks noChangeShapeType="1"/>
          </p:cNvSpPr>
          <p:nvPr/>
        </p:nvSpPr>
        <p:spPr bwMode="auto">
          <a:xfrm flipV="1">
            <a:off x="5264150" y="2224088"/>
            <a:ext cx="1050925" cy="1211262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triangle" w="med" len="med"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Line 28" title="&quot;&quot;"/>
          <p:cNvSpPr>
            <a:spLocks noChangeShapeType="1"/>
          </p:cNvSpPr>
          <p:nvPr/>
        </p:nvSpPr>
        <p:spPr bwMode="auto">
          <a:xfrm flipH="1" flipV="1">
            <a:off x="7000875" y="2224088"/>
            <a:ext cx="390525" cy="83820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triangle" w="med" len="med"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7162800" y="4403725"/>
            <a:ext cx="1905000" cy="193833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/>
            <a:r>
              <a:rPr lang="en-US" sz="2000" b="1" dirty="0">
                <a:solidFill>
                  <a:srgbClr val="333399"/>
                </a:solidFill>
                <a:latin typeface="Arial Narrow" pitchFamily="34" charset="0"/>
                <a:cs typeface="Arial" charset="0"/>
              </a:rPr>
              <a:t>PI/SO check submission status and view assembled application in eRA Commons.</a:t>
            </a:r>
            <a:r>
              <a:rPr lang="en-US" sz="2000" dirty="0">
                <a:solidFill>
                  <a:srgbClr val="333399"/>
                </a:solidFill>
                <a:latin typeface="Arial Narrow" pitchFamily="34" charset="0"/>
                <a:cs typeface="Arial" charset="0"/>
              </a:rPr>
              <a:t> </a:t>
            </a:r>
          </a:p>
        </p:txBody>
      </p:sp>
      <p:pic>
        <p:nvPicPr>
          <p:cNvPr id="29" name="Picture 30" descr="Illustration of the eSubmission Process:&#10;- Find and download announcement, instructions and form package&#10;- PI prepares application per institution guidelines and sends it to AOR for submission&#10;- AOR submits application to Grants.gov&#10;- eRA retrieves application from Grants.gov and checks if for compliance with application instructions&#10;- PI and AOR/SO check submission status and view assembled application in eRA Common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1447800"/>
            <a:ext cx="22860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1" descr="j0292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879725"/>
            <a:ext cx="9921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A logo that combines the OER logo and the eRA logo" title="OER_eRA_combined logo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78857"/>
            <a:ext cx="2768759" cy="57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1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Obtain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Adobe Reader required for form-based submission</a:t>
            </a:r>
            <a:endParaRPr lang="en-US" sz="1200" dirty="0" smtClean="0"/>
          </a:p>
          <a:p>
            <a:pPr eaLnBrk="1" hangingPunct="1"/>
            <a:r>
              <a:rPr lang="en-US" dirty="0" smtClean="0"/>
              <a:t>Internet browser required for ASSIST application preparation/submission and to work within </a:t>
            </a:r>
            <a:r>
              <a:rPr lang="en-US" dirty="0" err="1" smtClean="0"/>
              <a:t>eRA</a:t>
            </a:r>
            <a:r>
              <a:rPr lang="en-US" dirty="0" smtClean="0"/>
              <a:t> Commons</a:t>
            </a:r>
          </a:p>
          <a:p>
            <a:pPr lvl="1" eaLnBrk="1" hangingPunct="1"/>
            <a:r>
              <a:rPr lang="en-US" dirty="0" smtClean="0">
                <a:hlinkClick r:id="rId2"/>
              </a:rPr>
              <a:t>http://era.nih.gov/browser_support_ext.cfm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dirty="0" smtClean="0"/>
              <a:t>PDF conversion program</a:t>
            </a:r>
          </a:p>
          <a:p>
            <a:pPr lvl="1" eaLnBrk="1" hangingPunct="1"/>
            <a:r>
              <a:rPr lang="en-US" dirty="0" smtClean="0"/>
              <a:t>Attachments must be converted to PDF format</a:t>
            </a:r>
            <a:endParaRPr lang="en-US" sz="1200" dirty="0" smtClean="0"/>
          </a:p>
          <a:p>
            <a:pPr eaLnBrk="1" hangingPunct="1"/>
            <a:r>
              <a:rPr lang="en-US" dirty="0" smtClean="0"/>
              <a:t>Grants.gov download software page</a:t>
            </a:r>
          </a:p>
          <a:p>
            <a:pPr lvl="1" eaLnBrk="1" hangingPunct="1"/>
            <a:r>
              <a:rPr lang="en-US" dirty="0" smtClean="0">
                <a:hlinkClick r:id="rId3"/>
              </a:rPr>
              <a:t>http://www.grants.gov/help/download_software.jsp</a:t>
            </a:r>
            <a:r>
              <a:rPr lang="en-US" dirty="0" smtClean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42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572000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4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Submission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Downloadable Adobe forms</a:t>
            </a:r>
          </a:p>
          <a:p>
            <a:pPr lvl="1"/>
            <a:r>
              <a:rPr lang="en-US" dirty="0"/>
              <a:t>Single-project applications only</a:t>
            </a:r>
          </a:p>
          <a:p>
            <a:r>
              <a:rPr lang="en-US" dirty="0"/>
              <a:t>Commercial service provider or custom system-to-system (S2S) solution using XML data stream </a:t>
            </a:r>
          </a:p>
          <a:p>
            <a:pPr lvl="1"/>
            <a:r>
              <a:rPr lang="en-US" dirty="0"/>
              <a:t>Ask your administrative office if this is an option</a:t>
            </a:r>
          </a:p>
          <a:p>
            <a:pPr lvl="1"/>
            <a:r>
              <a:rPr lang="en-US" dirty="0">
                <a:hlinkClick r:id="rId2"/>
              </a:rPr>
              <a:t>http://grants.nih.gov/grants/ElectronicReceipt/sp.htm</a:t>
            </a:r>
            <a:r>
              <a:rPr lang="en-US" dirty="0"/>
              <a:t> </a:t>
            </a:r>
          </a:p>
          <a:p>
            <a:r>
              <a:rPr lang="en-US" dirty="0" smtClean="0"/>
              <a:t>ASSIST (Application Submission System &amp; Interface for Submission Tracking)</a:t>
            </a:r>
            <a:endParaRPr lang="en-US" dirty="0"/>
          </a:p>
          <a:p>
            <a:pPr lvl="1"/>
            <a:r>
              <a:rPr lang="en-US" dirty="0"/>
              <a:t>Multi-project applications </a:t>
            </a:r>
            <a:r>
              <a:rPr lang="en-US" dirty="0" smtClean="0"/>
              <a:t>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43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9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 project Submissions - ASSIST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Submit application via a Web based interface (No more paper!)</a:t>
            </a:r>
          </a:p>
          <a:p>
            <a:r>
              <a:rPr lang="en-US" dirty="0" smtClean="0"/>
              <a:t>Uses current </a:t>
            </a:r>
            <a:r>
              <a:rPr lang="en-US" dirty="0" err="1" smtClean="0"/>
              <a:t>eRA</a:t>
            </a:r>
            <a:r>
              <a:rPr lang="en-US" dirty="0" smtClean="0"/>
              <a:t> Commons credentials for access</a:t>
            </a:r>
          </a:p>
          <a:p>
            <a:r>
              <a:rPr lang="en-US" dirty="0" smtClean="0"/>
              <a:t>Populates data from </a:t>
            </a:r>
            <a:r>
              <a:rPr lang="en-US" dirty="0" err="1" smtClean="0"/>
              <a:t>eRA</a:t>
            </a:r>
            <a:r>
              <a:rPr lang="en-US" dirty="0" smtClean="0"/>
              <a:t> Commons profiles</a:t>
            </a:r>
          </a:p>
          <a:p>
            <a:r>
              <a:rPr lang="en-US" dirty="0" smtClean="0"/>
              <a:t>Prior </a:t>
            </a:r>
            <a:r>
              <a:rPr lang="en-US" dirty="0"/>
              <a:t>to submission </a:t>
            </a:r>
            <a:endParaRPr lang="en-US" dirty="0" smtClean="0"/>
          </a:p>
          <a:p>
            <a:pPr lvl="1"/>
            <a:r>
              <a:rPr lang="en-US" dirty="0" smtClean="0"/>
              <a:t>Runs validations on federal wide and agency business rules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rint/preview </a:t>
            </a:r>
            <a:r>
              <a:rPr lang="en-US" dirty="0"/>
              <a:t>applications in the format used by the </a:t>
            </a:r>
            <a:r>
              <a:rPr lang="en-US" dirty="0" smtClean="0"/>
              <a:t>agency</a:t>
            </a:r>
          </a:p>
          <a:p>
            <a:pPr lvl="1"/>
            <a:r>
              <a:rPr lang="en-US" dirty="0" smtClean="0"/>
              <a:t>Automatic generation of table of contents, headers, footers, page numbers, etc.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6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a Submission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Application preparation responsibilities</a:t>
            </a:r>
          </a:p>
          <a:p>
            <a:r>
              <a:rPr lang="en-US" dirty="0"/>
              <a:t>Sharing applications in progress </a:t>
            </a:r>
          </a:p>
          <a:p>
            <a:r>
              <a:rPr lang="en-US" dirty="0"/>
              <a:t>Internal review &amp; approval process</a:t>
            </a:r>
          </a:p>
          <a:p>
            <a:r>
              <a:rPr lang="en-US" dirty="0"/>
              <a:t>Internal deadlines</a:t>
            </a:r>
          </a:p>
          <a:p>
            <a:r>
              <a:rPr lang="en-US" dirty="0"/>
              <a:t>Post-submission responsibilities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590800" y="5652963"/>
            <a:ext cx="6172200" cy="754047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1000" b="1" dirty="0" smtClean="0">
              <a:solidFill>
                <a:srgbClr val="C0504D"/>
              </a:solidFill>
              <a:cs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200" b="1" dirty="0" smtClean="0">
                <a:solidFill>
                  <a:srgbClr val="C0504D"/>
                </a:solidFill>
                <a:cs typeface="Arial" charset="0"/>
              </a:rPr>
              <a:t>Administrators </a:t>
            </a:r>
            <a:r>
              <a:rPr lang="en-US" sz="2200" b="1" dirty="0">
                <a:solidFill>
                  <a:srgbClr val="C0504D"/>
                </a:solidFill>
                <a:cs typeface="Arial" charset="0"/>
              </a:rPr>
              <a:t>and PIs must work together</a:t>
            </a:r>
            <a:r>
              <a:rPr lang="en-US" sz="2200" b="1" dirty="0" smtClean="0">
                <a:solidFill>
                  <a:srgbClr val="C0504D"/>
                </a:solidFill>
                <a:cs typeface="Arial" charset="0"/>
              </a:rPr>
              <a:t>!</a:t>
            </a:r>
            <a:endParaRPr lang="en-US" sz="2200" b="1" dirty="0">
              <a:solidFill>
                <a:srgbClr val="C0504D"/>
              </a:solidFill>
              <a:cs typeface="Arial" charset="0"/>
            </a:endParaRPr>
          </a:p>
        </p:txBody>
      </p:sp>
      <p:pic>
        <p:nvPicPr>
          <p:cNvPr id="5" name="Picture 9" descr="team_brainstorming_hg_cl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3200400"/>
            <a:ext cx="19605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735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eSubmission</a:t>
            </a:r>
            <a:r>
              <a:rPr lang="en-US" dirty="0"/>
              <a:t>: Find &amp; </a:t>
            </a:r>
            <a:r>
              <a:rPr lang="en-US" dirty="0" smtClean="0"/>
              <a:t>Initiate </a:t>
            </a:r>
            <a:r>
              <a:rPr lang="en-US" dirty="0"/>
              <a:t>an A</a:t>
            </a:r>
            <a:r>
              <a:rPr lang="en-US" dirty="0" smtClean="0"/>
              <a:t>pplication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Finding opportunities</a:t>
            </a:r>
          </a:p>
          <a:p>
            <a:r>
              <a:rPr lang="en-US" dirty="0" smtClean="0"/>
              <a:t>Downloading application package</a:t>
            </a:r>
          </a:p>
          <a:p>
            <a:r>
              <a:rPr lang="en-US" dirty="0" smtClean="0"/>
              <a:t>Application instructions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Opportunity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grpSp>
        <p:nvGrpSpPr>
          <p:cNvPr id="4" name="Group 3" title="NIH Guide screen shot"/>
          <p:cNvGrpSpPr/>
          <p:nvPr/>
        </p:nvGrpSpPr>
        <p:grpSpPr>
          <a:xfrm>
            <a:off x="609600" y="1812434"/>
            <a:ext cx="4038600" cy="4132182"/>
            <a:chOff x="990600" y="2269634"/>
            <a:chExt cx="4038600" cy="4132182"/>
          </a:xfrm>
        </p:grpSpPr>
        <p:grpSp>
          <p:nvGrpSpPr>
            <p:cNvPr id="5" name="Group 16"/>
            <p:cNvGrpSpPr/>
            <p:nvPr/>
          </p:nvGrpSpPr>
          <p:grpSpPr>
            <a:xfrm>
              <a:off x="990600" y="2269634"/>
              <a:ext cx="4038600" cy="4132182"/>
              <a:chOff x="990600" y="2269634"/>
              <a:chExt cx="4038600" cy="4132182"/>
            </a:xfrm>
          </p:grpSpPr>
          <p:sp>
            <p:nvSpPr>
              <p:cNvPr id="7" name="Rectangle 6"/>
              <p:cNvSpPr/>
              <p:nvPr/>
            </p:nvSpPr>
            <p:spPr>
              <a:xfrm rot="259087">
                <a:off x="990600" y="2623100"/>
                <a:ext cx="4038600" cy="3778716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>
                <a:outerShdw blurRad="889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tIns="0" bIns="91440" rtlCol="0" anchor="b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 smtClean="0">
                    <a:solidFill>
                      <a:srgbClr val="FF0000"/>
                    </a:solidFill>
                    <a:latin typeface="Bradley Hand ITC" pitchFamily="66" charset="0"/>
                  </a:rPr>
                  <a:t>NIH Guide for Grants &amp; Contracts</a:t>
                </a:r>
                <a:endParaRPr lang="en-US" sz="2000" b="1" dirty="0">
                  <a:solidFill>
                    <a:srgbClr val="FF0000"/>
                  </a:solidFill>
                  <a:latin typeface="Bradley Hand ITC" pitchFamily="66" charset="0"/>
                </a:endParaRPr>
              </a:p>
            </p:txBody>
          </p:sp>
          <p:sp>
            <p:nvSpPr>
              <p:cNvPr id="8" name="Rectangle 7" title="&quot;&quot;"/>
              <p:cNvSpPr/>
              <p:nvPr/>
            </p:nvSpPr>
            <p:spPr>
              <a:xfrm rot="259087">
                <a:off x="1310101" y="2855797"/>
                <a:ext cx="3522280" cy="3047209"/>
              </a:xfrm>
              <a:prstGeom prst="rect">
                <a:avLst/>
              </a:prstGeom>
              <a:blipFill dpi="0" rotWithShape="1">
                <a:blip r:embed="rId2" cstate="print"/>
                <a:srcRect/>
                <a:stretch>
                  <a:fillRect/>
                </a:stretch>
              </a:blip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9" name="Picture 8" title="&quot;&quot;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900" y="2269634"/>
                <a:ext cx="514350" cy="685800"/>
              </a:xfrm>
              <a:prstGeom prst="rect">
                <a:avLst/>
              </a:prstGeom>
            </p:spPr>
          </p:pic>
        </p:grpSp>
        <p:sp>
          <p:nvSpPr>
            <p:cNvPr id="6" name="Oval 2"/>
            <p:cNvSpPr/>
            <p:nvPr/>
          </p:nvSpPr>
          <p:spPr>
            <a:xfrm rot="300000">
              <a:off x="2084284" y="5022743"/>
              <a:ext cx="2702599" cy="999318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 title="Grants.gov Search screen shot"/>
          <p:cNvGrpSpPr/>
          <p:nvPr/>
        </p:nvGrpSpPr>
        <p:grpSpPr>
          <a:xfrm>
            <a:off x="4503223" y="1759687"/>
            <a:ext cx="4037158" cy="4130346"/>
            <a:chOff x="4503223" y="1759687"/>
            <a:chExt cx="4037158" cy="4130346"/>
          </a:xfrm>
        </p:grpSpPr>
        <p:grpSp>
          <p:nvGrpSpPr>
            <p:cNvPr id="10" name="Group 9"/>
            <p:cNvGrpSpPr/>
            <p:nvPr/>
          </p:nvGrpSpPr>
          <p:grpSpPr>
            <a:xfrm>
              <a:off x="4503223" y="1759687"/>
              <a:ext cx="4037158" cy="4130346"/>
              <a:chOff x="6052691" y="2425634"/>
              <a:chExt cx="3856912" cy="4004462"/>
            </a:xfrm>
          </p:grpSpPr>
          <p:sp>
            <p:nvSpPr>
              <p:cNvPr id="15" name="Rectangle 14"/>
              <p:cNvSpPr/>
              <p:nvPr/>
            </p:nvSpPr>
            <p:spPr>
              <a:xfrm rot="20876570">
                <a:off x="6052691" y="2734644"/>
                <a:ext cx="3856912" cy="3695452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>
                <a:outerShdw blurRad="889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tIns="0" bIns="91440" rtlCol="0" anchor="b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 smtClean="0">
                    <a:solidFill>
                      <a:srgbClr val="FF0000"/>
                    </a:solidFill>
                    <a:latin typeface="Bradley Hand ITC" pitchFamily="66" charset="0"/>
                  </a:rPr>
                  <a:t>Grants.gov Search Opportunity</a:t>
                </a:r>
                <a:endParaRPr lang="en-US" sz="2000" b="1" dirty="0">
                  <a:solidFill>
                    <a:srgbClr val="FF0000"/>
                  </a:solidFill>
                  <a:latin typeface="Bradley Hand ITC" pitchFamily="66" charset="0"/>
                </a:endParaRPr>
              </a:p>
            </p:txBody>
          </p:sp>
          <p:pic>
            <p:nvPicPr>
              <p:cNvPr id="12" name="Picture 11" title="&quot;&quot;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20000">
                <a:off x="7234137" y="2425634"/>
                <a:ext cx="514350" cy="685800"/>
              </a:xfrm>
              <a:prstGeom prst="rect">
                <a:avLst/>
              </a:prstGeom>
            </p:spPr>
          </p:pic>
        </p:grpSp>
        <p:pic>
          <p:nvPicPr>
            <p:cNvPr id="1026" name="Picture 2" title="&quot;&quot;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80000">
              <a:off x="4749532" y="2351420"/>
              <a:ext cx="3586774" cy="3122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Oval 18"/>
            <p:cNvSpPr/>
            <p:nvPr/>
          </p:nvSpPr>
          <p:spPr>
            <a:xfrm rot="300000">
              <a:off x="4917079" y="3986758"/>
              <a:ext cx="1022747" cy="968934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26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Parent FOAs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for investigator-initiated research.</a:t>
            </a:r>
          </a:p>
          <a:p>
            <a:r>
              <a:rPr lang="en-US" dirty="0" smtClean="0"/>
              <a:t>Select Parent FOA for your chosen grant program </a:t>
            </a:r>
            <a:br>
              <a:rPr lang="en-US" dirty="0" smtClean="0"/>
            </a:br>
            <a:r>
              <a:rPr lang="en-US" dirty="0" smtClean="0"/>
              <a:t>(i.e. R01, R03, R21, etc.).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48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27" name="Picture 3" title="Grants.nih.gov page highlighting Parent Announcement li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447800"/>
            <a:ext cx="5943600" cy="48768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581400" y="762000"/>
            <a:ext cx="4648200" cy="544513"/>
          </a:xfrm>
          <a:prstGeom prst="rect">
            <a:avLst/>
          </a:prstGeom>
          <a:solidFill>
            <a:srgbClr val="FFFF99"/>
          </a:solidFill>
          <a:ln w="25400">
            <a:noFill/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prstClr val="black"/>
                </a:solidFill>
                <a:cs typeface="Arial" charset="0"/>
                <a:hlinkClick r:id="rId3"/>
              </a:rPr>
              <a:t>http://grants.nih.gov/</a:t>
            </a: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cs typeface="Arial" charset="0"/>
              </a:rPr>
              <a:t>  </a:t>
            </a:r>
          </a:p>
        </p:txBody>
      </p:sp>
      <p:sp>
        <p:nvSpPr>
          <p:cNvPr id="9" name="Oval 6" title="&quot;&quot;"/>
          <p:cNvSpPr>
            <a:spLocks noChangeArrowheads="1"/>
          </p:cNvSpPr>
          <p:nvPr/>
        </p:nvSpPr>
        <p:spPr bwMode="auto">
          <a:xfrm>
            <a:off x="4343400" y="5791200"/>
            <a:ext cx="32004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Announcement Number to link to FOA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2052" name="Picture 4" title="parent announcement page highlighting link to R01 parent announc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858125" cy="46127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5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Accounts, Roles and Profiles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3124200"/>
          </a:xfrm>
        </p:spPr>
        <p:txBody>
          <a:bodyPr/>
          <a:lstStyle/>
          <a:p>
            <a:r>
              <a:rPr lang="en-US" dirty="0" smtClean="0"/>
              <a:t>What is era Commons?</a:t>
            </a:r>
          </a:p>
          <a:p>
            <a:r>
              <a:rPr lang="en-US" dirty="0" smtClean="0"/>
              <a:t>Accounts</a:t>
            </a:r>
          </a:p>
          <a:p>
            <a:r>
              <a:rPr lang="en-US" dirty="0" smtClean="0"/>
              <a:t>Password policy</a:t>
            </a:r>
          </a:p>
          <a:p>
            <a:r>
              <a:rPr lang="en-US" dirty="0" smtClean="0"/>
              <a:t>Roles</a:t>
            </a:r>
          </a:p>
          <a:p>
            <a:r>
              <a:rPr lang="en-US" dirty="0" smtClean="0"/>
              <a:t>Institutional Profile (IPF)</a:t>
            </a:r>
          </a:p>
          <a:p>
            <a:r>
              <a:rPr lang="en-US" dirty="0" smtClean="0"/>
              <a:t>Personal profile (PPF)</a:t>
            </a:r>
          </a:p>
          <a:p>
            <a:r>
              <a:rPr lang="en-US" dirty="0" smtClean="0"/>
              <a:t>Delegations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77325" y="63362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Sheri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FOA-Specific Application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5489448" cy="4572000"/>
          </a:xfrm>
        </p:spPr>
        <p:txBody>
          <a:bodyPr/>
          <a:lstStyle/>
          <a:p>
            <a:r>
              <a:rPr lang="en-US" dirty="0" smtClean="0"/>
              <a:t>Pay special attention to Section IV. Application and Submission Information</a:t>
            </a:r>
          </a:p>
          <a:p>
            <a:pPr lvl="1"/>
            <a:r>
              <a:rPr lang="en-US" dirty="0" smtClean="0"/>
              <a:t>Includes any FOA-specific submission instructions</a:t>
            </a:r>
          </a:p>
          <a:p>
            <a:pPr lvl="1"/>
            <a:r>
              <a:rPr lang="en-US" dirty="0" smtClean="0"/>
              <a:t>Instructions in FOA supersede instructions in the application guide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10" name="AutoShape 6" title="&quot;&quot;"/>
          <p:cNvSpPr>
            <a:spLocks noChangeArrowheads="1"/>
          </p:cNvSpPr>
          <p:nvPr/>
        </p:nvSpPr>
        <p:spPr bwMode="auto">
          <a:xfrm>
            <a:off x="5219700" y="499110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28" name="Picture 4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52575"/>
            <a:ext cx="2895599" cy="4800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5" title="&quot;&quot;"/>
          <p:cNvSpPr>
            <a:spLocks noChangeArrowheads="1"/>
          </p:cNvSpPr>
          <p:nvPr/>
        </p:nvSpPr>
        <p:spPr bwMode="auto">
          <a:xfrm>
            <a:off x="6019800" y="4191000"/>
            <a:ext cx="2819400" cy="2133600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1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 Application Package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15" descr="Clicking button brings you to the Grants.gov screen needed to download the application package." title="Text of sample FOA highlighting Apply for Grant Electroinically but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868" y="1774211"/>
            <a:ext cx="7019925" cy="2114550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Line 11" title="&quot;&quot;"/>
          <p:cNvSpPr>
            <a:spLocks noChangeShapeType="1"/>
          </p:cNvSpPr>
          <p:nvPr/>
        </p:nvSpPr>
        <p:spPr bwMode="auto">
          <a:xfrm flipV="1">
            <a:off x="3867150" y="5419725"/>
            <a:ext cx="0" cy="2667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Line 11" title="&quot;&quot;"/>
          <p:cNvSpPr>
            <a:spLocks noChangeShapeType="1"/>
          </p:cNvSpPr>
          <p:nvPr/>
        </p:nvSpPr>
        <p:spPr bwMode="auto">
          <a:xfrm>
            <a:off x="1519238" y="3616882"/>
            <a:ext cx="4762" cy="4635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33449" y="5686425"/>
            <a:ext cx="6010276" cy="830997"/>
          </a:xfrm>
          <a:prstGeom prst="rect">
            <a:avLst/>
          </a:prstGeom>
          <a:solidFill>
            <a:srgbClr val="FFFF99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smtClean="0">
                <a:solidFill>
                  <a:srgbClr val="A50021"/>
                </a:solidFill>
              </a:rPr>
              <a:t>Competition ID &amp; Title used to help identify appropriate application package. 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393700" y="1435657"/>
            <a:ext cx="28512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Excerpt from </a:t>
            </a:r>
            <a:r>
              <a:rPr lang="en-US" sz="1600" dirty="0" smtClean="0">
                <a:solidFill>
                  <a:prstClr val="black"/>
                </a:solidFill>
              </a:rPr>
              <a:t>PA-13-302 </a:t>
            </a:r>
            <a:r>
              <a:rPr lang="en-US" sz="1600" dirty="0">
                <a:solidFill>
                  <a:prstClr val="black"/>
                </a:solidFill>
              </a:rPr>
              <a:t>FOA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92113" y="4158171"/>
            <a:ext cx="5600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Links to Grants.gov Download Application page for the FOA</a:t>
            </a:r>
          </a:p>
        </p:txBody>
      </p:sp>
      <p:sp>
        <p:nvSpPr>
          <p:cNvPr id="17" name="Oval 6" title="&quot;&quot;"/>
          <p:cNvSpPr>
            <a:spLocks noChangeArrowheads="1"/>
          </p:cNvSpPr>
          <p:nvPr/>
        </p:nvSpPr>
        <p:spPr bwMode="auto">
          <a:xfrm>
            <a:off x="200024" y="3159682"/>
            <a:ext cx="2695575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0" name="Picture 2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" y="4712622"/>
            <a:ext cx="7967663" cy="59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6" title="&quot;&quot;"/>
          <p:cNvSpPr>
            <a:spLocks noChangeArrowheads="1"/>
          </p:cNvSpPr>
          <p:nvPr/>
        </p:nvSpPr>
        <p:spPr bwMode="auto">
          <a:xfrm>
            <a:off x="2438400" y="4962525"/>
            <a:ext cx="2695575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25" descr="circ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0287" y="4904401"/>
            <a:ext cx="907026" cy="41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99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5" grpId="0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FOAs for Multi-project Programs Link to ASSIST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52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26" name="Picture 2" title="Apply for Grant Electronically button in multi-project FOA links to ASS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7677150" cy="1790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title="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67000"/>
            <a:ext cx="4567238" cy="3638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11" title="&quot;&quot;"/>
          <p:cNvSpPr>
            <a:spLocks noChangeShapeType="1"/>
          </p:cNvSpPr>
          <p:nvPr/>
        </p:nvSpPr>
        <p:spPr bwMode="auto">
          <a:xfrm>
            <a:off x="2667000" y="3408921"/>
            <a:ext cx="685800" cy="25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Oval 6" title="&quot;&quot;"/>
          <p:cNvSpPr>
            <a:spLocks noChangeArrowheads="1"/>
          </p:cNvSpPr>
          <p:nvPr/>
        </p:nvSpPr>
        <p:spPr bwMode="auto">
          <a:xfrm>
            <a:off x="152400" y="3078721"/>
            <a:ext cx="25908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9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Guide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00600" y="1642872"/>
            <a:ext cx="4038600" cy="4681728"/>
          </a:xfrm>
        </p:spPr>
        <p:txBody>
          <a:bodyPr/>
          <a:lstStyle/>
          <a:p>
            <a:r>
              <a:rPr lang="en-US" dirty="0" smtClean="0"/>
              <a:t>Read and follow application guide instructions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Agency-specific instructions are marked with the </a:t>
            </a:r>
            <a:br>
              <a:rPr lang="en-US" dirty="0" smtClean="0"/>
            </a:br>
            <a:r>
              <a:rPr lang="en-US" dirty="0" smtClean="0"/>
              <a:t>HHS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96A5609F-50E7-4B9A-B62F-6598EDD47D6E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53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Picture 5" descr="dhhs_logo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724400"/>
            <a:ext cx="103187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title="Picture of Application Guide title 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188225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89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Guide 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Be sure to select the appropriate application Guide for your opportunity</a:t>
            </a:r>
          </a:p>
          <a:p>
            <a:pPr lvl="1"/>
            <a:r>
              <a:rPr lang="en-US" dirty="0" smtClean="0"/>
              <a:t>Based on type of grant program</a:t>
            </a:r>
          </a:p>
          <a:p>
            <a:pPr lvl="2"/>
            <a:r>
              <a:rPr lang="en-US" dirty="0" smtClean="0"/>
              <a:t>Application Guide SF424 (R&amp;R)</a:t>
            </a:r>
          </a:p>
          <a:p>
            <a:pPr lvl="2"/>
            <a:r>
              <a:rPr lang="en-US" dirty="0" smtClean="0"/>
              <a:t>SBIR/STTR Application Guide SF424 (R&amp;R)</a:t>
            </a:r>
          </a:p>
          <a:p>
            <a:pPr lvl="2"/>
            <a:r>
              <a:rPr lang="en-US" dirty="0" smtClean="0"/>
              <a:t>Individual Fellowship Application Guide SF424 (R&amp;R)</a:t>
            </a:r>
          </a:p>
          <a:p>
            <a:pPr lvl="1"/>
            <a:r>
              <a:rPr lang="en-US" dirty="0" smtClean="0"/>
              <a:t>Supplemental Grant Applications instructions for human subjects and policies required for:</a:t>
            </a:r>
          </a:p>
          <a:p>
            <a:pPr lvl="2"/>
            <a:r>
              <a:rPr lang="en-US" dirty="0" smtClean="0"/>
              <a:t>All Competing Applications</a:t>
            </a:r>
          </a:p>
          <a:p>
            <a:pPr lvl="2"/>
            <a:r>
              <a:rPr lang="en-US" dirty="0" smtClean="0"/>
              <a:t>All Progress Reports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57200" y="5791200"/>
            <a:ext cx="7391400" cy="461659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lvl="1"/>
            <a:r>
              <a:rPr lang="en-US" sz="2400" dirty="0">
                <a:solidFill>
                  <a:prstClr val="black"/>
                </a:solidFill>
                <a:hlinkClick r:id="rId3"/>
              </a:rPr>
              <a:t>http://grants.nih.gov/grants/funding/424/index.htm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420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eSubmission</a:t>
            </a:r>
            <a:r>
              <a:rPr lang="en-US" dirty="0" smtClean="0"/>
              <a:t>: Prepare Your Application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Working with adobe forms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8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Downloadable ADOBE FORMS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38200" y="5710535"/>
            <a:ext cx="7543800" cy="461665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C0504D"/>
                </a:solidFill>
              </a:rPr>
              <a:t>Mandatory Grants.gov fields highlighted </a:t>
            </a:r>
            <a:r>
              <a:rPr lang="en-US" sz="2400" dirty="0" smtClean="0">
                <a:solidFill>
                  <a:srgbClr val="C0504D"/>
                </a:solidFill>
              </a:rPr>
              <a:t>with </a:t>
            </a:r>
            <a:r>
              <a:rPr lang="en-US" sz="2400" dirty="0">
                <a:solidFill>
                  <a:srgbClr val="C0504D"/>
                </a:solidFill>
              </a:rPr>
              <a:t>red box.</a:t>
            </a:r>
          </a:p>
        </p:txBody>
      </p:sp>
      <p:pic>
        <p:nvPicPr>
          <p:cNvPr id="1026" name="Picture 2" title="Picture showing header information at top of Grant Application Package management 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8920"/>
            <a:ext cx="7427880" cy="39551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486400" y="2361909"/>
            <a:ext cx="3429000" cy="2446824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Make sure you have the correct application package. </a:t>
            </a:r>
          </a:p>
          <a:p>
            <a:endParaRPr lang="en-US" sz="900" dirty="0">
              <a:solidFill>
                <a:srgbClr val="C0504D"/>
              </a:solidFill>
            </a:endParaRPr>
          </a:p>
          <a:p>
            <a:r>
              <a:rPr lang="en-US" sz="2400" dirty="0">
                <a:solidFill>
                  <a:srgbClr val="C0504D"/>
                </a:solidFill>
              </a:rPr>
              <a:t>FOA information is automatically populated and not editable.</a:t>
            </a:r>
            <a:endParaRPr lang="en-US" sz="2400" b="1" i="1" dirty="0">
              <a:solidFill>
                <a:srgbClr val="C0504D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029200" y="1332520"/>
            <a:ext cx="3824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/>
                </a:solidFill>
              </a:rPr>
              <a:t>*Application Form Screen - Top*</a:t>
            </a:r>
          </a:p>
        </p:txBody>
      </p:sp>
      <p:sp>
        <p:nvSpPr>
          <p:cNvPr id="6" name="AutoShape 7" title="&quot;&quot;"/>
          <p:cNvSpPr>
            <a:spLocks/>
          </p:cNvSpPr>
          <p:nvPr/>
        </p:nvSpPr>
        <p:spPr bwMode="auto">
          <a:xfrm>
            <a:off x="4876800" y="2236496"/>
            <a:ext cx="609600" cy="2590800"/>
          </a:xfrm>
          <a:prstGeom prst="rightBrace">
            <a:avLst>
              <a:gd name="adj1" fmla="val 35417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Line 10" title="&quot;&quot;"/>
          <p:cNvSpPr>
            <a:spLocks noChangeShapeType="1"/>
          </p:cNvSpPr>
          <p:nvPr/>
        </p:nvSpPr>
        <p:spPr bwMode="auto">
          <a:xfrm flipV="1">
            <a:off x="4495800" y="5406442"/>
            <a:ext cx="3175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Downloadable ADOBE Forms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2" title="Picture of Mandatory and Optional forms listed at bottome of Application form management p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1" y="1749110"/>
            <a:ext cx="7674767" cy="44894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8255" y="1311028"/>
            <a:ext cx="4189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/>
                </a:solidFill>
              </a:rPr>
              <a:t>*Application Form Screen - Bottom*</a:t>
            </a:r>
          </a:p>
        </p:txBody>
      </p:sp>
      <p:sp>
        <p:nvSpPr>
          <p:cNvPr id="6" name="Oval 8" title="&quot;&quot;"/>
          <p:cNvSpPr>
            <a:spLocks noChangeArrowheads="1"/>
          </p:cNvSpPr>
          <p:nvPr/>
        </p:nvSpPr>
        <p:spPr bwMode="auto">
          <a:xfrm>
            <a:off x="848040" y="2571129"/>
            <a:ext cx="12954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Line 9" title="&quot;&quot;"/>
          <p:cNvSpPr>
            <a:spLocks noChangeShapeType="1"/>
          </p:cNvSpPr>
          <p:nvPr/>
        </p:nvSpPr>
        <p:spPr bwMode="auto">
          <a:xfrm flipH="1" flipV="1">
            <a:off x="2256502" y="2723529"/>
            <a:ext cx="2277397" cy="245811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491602" y="2816937"/>
            <a:ext cx="4181168" cy="1569660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Complete the </a:t>
            </a:r>
            <a:r>
              <a:rPr lang="en-US" sz="2400" b="1" dirty="0">
                <a:solidFill>
                  <a:srgbClr val="C0504D"/>
                </a:solidFill>
              </a:rPr>
              <a:t>SF 424 (R&amp;R)</a:t>
            </a:r>
            <a:r>
              <a:rPr lang="en-US" sz="2400" dirty="0">
                <a:solidFill>
                  <a:srgbClr val="C0504D"/>
                </a:solidFill>
              </a:rPr>
              <a:t> form first—info from this form pre-populates fields in other forms in the package.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734240" y="4643295"/>
            <a:ext cx="3282948" cy="1569660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See application guide to determine which </a:t>
            </a:r>
            <a:r>
              <a:rPr lang="en-US" sz="2400" b="1" dirty="0">
                <a:solidFill>
                  <a:srgbClr val="C0504D"/>
                </a:solidFill>
              </a:rPr>
              <a:t>Optional </a:t>
            </a:r>
            <a:r>
              <a:rPr lang="en-US" sz="2400" dirty="0">
                <a:solidFill>
                  <a:srgbClr val="C0504D"/>
                </a:solidFill>
              </a:rPr>
              <a:t>d</a:t>
            </a:r>
            <a:r>
              <a:rPr lang="en-US" sz="2400" dirty="0" smtClean="0">
                <a:solidFill>
                  <a:srgbClr val="C0504D"/>
                </a:solidFill>
              </a:rPr>
              <a:t>ocuments </a:t>
            </a:r>
            <a:r>
              <a:rPr lang="en-US" sz="2400" dirty="0">
                <a:solidFill>
                  <a:srgbClr val="C0504D"/>
                </a:solidFill>
              </a:rPr>
              <a:t>you need to complete.</a:t>
            </a:r>
          </a:p>
        </p:txBody>
      </p:sp>
      <p:sp>
        <p:nvSpPr>
          <p:cNvPr id="10" name="Line 5" title="&quot;&quot;"/>
          <p:cNvSpPr>
            <a:spLocks noChangeShapeType="1"/>
          </p:cNvSpPr>
          <p:nvPr/>
        </p:nvSpPr>
        <p:spPr bwMode="auto">
          <a:xfrm flipH="1">
            <a:off x="4734240" y="1774433"/>
            <a:ext cx="387202" cy="33949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121442" y="1541073"/>
            <a:ext cx="3717758" cy="461665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504D"/>
                </a:solidFill>
              </a:rPr>
              <a:t>Save</a:t>
            </a:r>
            <a:r>
              <a:rPr lang="en-US" sz="2400" dirty="0">
                <a:solidFill>
                  <a:srgbClr val="C0504D"/>
                </a:solidFill>
              </a:rPr>
              <a:t> the package locally.</a:t>
            </a:r>
          </a:p>
        </p:txBody>
      </p:sp>
      <p:sp>
        <p:nvSpPr>
          <p:cNvPr id="12" name="Oval 13" title="&quot;&quot;"/>
          <p:cNvSpPr>
            <a:spLocks noChangeArrowheads="1"/>
          </p:cNvSpPr>
          <p:nvPr/>
        </p:nvSpPr>
        <p:spPr bwMode="auto">
          <a:xfrm>
            <a:off x="4014024" y="2113929"/>
            <a:ext cx="8382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85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Follow FOA-specific guidelines (e.g., special attachments, specific section headings)</a:t>
            </a:r>
          </a:p>
          <a:p>
            <a:r>
              <a:rPr lang="en-US" dirty="0"/>
              <a:t>Follow application guide requirements</a:t>
            </a:r>
          </a:p>
          <a:p>
            <a:r>
              <a:rPr lang="en-US" dirty="0"/>
              <a:t>Follow guidelines for fonts and margins </a:t>
            </a:r>
          </a:p>
          <a:p>
            <a:r>
              <a:rPr lang="en-US" dirty="0"/>
              <a:t>Do not include headers or footers</a:t>
            </a:r>
          </a:p>
          <a:p>
            <a:pPr lvl="1"/>
            <a:r>
              <a:rPr lang="en-US" dirty="0" smtClean="0"/>
              <a:t>Section </a:t>
            </a:r>
            <a:r>
              <a:rPr lang="en-US" dirty="0"/>
              <a:t>headings as part of the text are </a:t>
            </a:r>
            <a:r>
              <a:rPr lang="en-US" dirty="0" smtClean="0"/>
              <a:t>encouraged</a:t>
            </a:r>
          </a:p>
          <a:p>
            <a:r>
              <a:rPr lang="en-US" dirty="0" smtClean="0"/>
              <a:t>Take advantage of posted ‘Additional Format Pages’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grants.nih.gov/grants/funding/424/index.htm</a:t>
            </a:r>
            <a:r>
              <a:rPr lang="en-US" dirty="0" smtClean="0"/>
              <a:t>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58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9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1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Take </a:t>
            </a:r>
            <a:r>
              <a:rPr lang="en-US" dirty="0" smtClean="0"/>
              <a:t>Advantage </a:t>
            </a:r>
            <a:r>
              <a:rPr lang="en-US" dirty="0"/>
              <a:t>of </a:t>
            </a:r>
            <a:r>
              <a:rPr lang="en-US" dirty="0" smtClean="0"/>
              <a:t>Available Resources to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689848" cy="4797552"/>
          </a:xfrm>
        </p:spPr>
        <p:txBody>
          <a:bodyPr/>
          <a:lstStyle/>
          <a:p>
            <a:r>
              <a:rPr lang="en-US" sz="2400" dirty="0" smtClean="0"/>
              <a:t>FOA and Application Guide instructions:</a:t>
            </a:r>
          </a:p>
          <a:p>
            <a:pPr lvl="1"/>
            <a:r>
              <a:rPr lang="en-US" sz="2000" dirty="0">
                <a:hlinkClick r:id="rId2"/>
              </a:rPr>
              <a:t>http://grants.nih.gov/grants/funding/424/index.htm</a:t>
            </a:r>
            <a:r>
              <a:rPr lang="en-US" sz="2000" dirty="0"/>
              <a:t> </a:t>
            </a:r>
          </a:p>
          <a:p>
            <a:r>
              <a:rPr lang="en-US" sz="2400" dirty="0" smtClean="0"/>
              <a:t>Annotated </a:t>
            </a:r>
            <a:r>
              <a:rPr lang="en-US" sz="2400" dirty="0"/>
              <a:t>Form </a:t>
            </a:r>
            <a:r>
              <a:rPr lang="en-US" sz="2400" dirty="0" smtClean="0"/>
              <a:t>Set: </a:t>
            </a:r>
          </a:p>
          <a:p>
            <a:pPr lvl="1"/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</a:t>
            </a:r>
            <a:r>
              <a:rPr lang="en-US" sz="2000" dirty="0" smtClean="0">
                <a:hlinkClick r:id="rId3"/>
              </a:rPr>
              <a:t>grants.nih.gov/grants/ElectronicReceipt/communication.htm#forms</a:t>
            </a:r>
            <a:r>
              <a:rPr lang="en-US" sz="2000" dirty="0" smtClean="0"/>
              <a:t> </a:t>
            </a:r>
          </a:p>
          <a:p>
            <a:r>
              <a:rPr lang="en-US" sz="2400" dirty="0" smtClean="0"/>
              <a:t>Avoiding Common Errors </a:t>
            </a:r>
            <a:r>
              <a:rPr lang="en-US" sz="2400" dirty="0"/>
              <a:t>Web </a:t>
            </a:r>
            <a:r>
              <a:rPr lang="en-US" sz="2400" dirty="0" smtClean="0"/>
              <a:t>page: </a:t>
            </a:r>
          </a:p>
          <a:p>
            <a:pPr lvl="1"/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</a:t>
            </a:r>
            <a:r>
              <a:rPr lang="en-US" sz="2000" dirty="0" smtClean="0">
                <a:hlinkClick r:id="rId4"/>
              </a:rPr>
              <a:t>grants.nih.gov/grants/ElectronicReceipt/avoiding_errors.htm</a:t>
            </a:r>
            <a:r>
              <a:rPr lang="en-US" sz="2000" dirty="0" smtClean="0"/>
              <a:t> </a:t>
            </a:r>
          </a:p>
          <a:p>
            <a:r>
              <a:rPr lang="en-US" sz="2400" dirty="0" smtClean="0"/>
              <a:t>PDF Guidelines:</a:t>
            </a:r>
          </a:p>
          <a:p>
            <a:pPr lvl="1"/>
            <a:r>
              <a:rPr lang="en-US" sz="2000" dirty="0">
                <a:hlinkClick r:id="rId5"/>
              </a:rPr>
              <a:t>http://</a:t>
            </a:r>
            <a:r>
              <a:rPr lang="en-US" sz="2000" dirty="0" smtClean="0">
                <a:hlinkClick r:id="rId5"/>
              </a:rPr>
              <a:t>grants.nih.gov/grants/ElectronicReceipt/pdf_guidelines.htm</a:t>
            </a:r>
            <a:r>
              <a:rPr lang="en-US" sz="2000" dirty="0" smtClean="0"/>
              <a:t>  </a:t>
            </a:r>
          </a:p>
          <a:p>
            <a:r>
              <a:rPr lang="en-US" sz="2400" dirty="0" smtClean="0"/>
              <a:t>Excruciatingly </a:t>
            </a:r>
            <a:r>
              <a:rPr lang="en-US" sz="2400" dirty="0"/>
              <a:t>d</a:t>
            </a:r>
            <a:r>
              <a:rPr lang="en-US" sz="2400" dirty="0" smtClean="0"/>
              <a:t>etailed </a:t>
            </a:r>
            <a:r>
              <a:rPr lang="en-US" sz="2400" dirty="0"/>
              <a:t>validations </a:t>
            </a:r>
            <a:r>
              <a:rPr lang="en-US" sz="2400" dirty="0" smtClean="0"/>
              <a:t>documentation: </a:t>
            </a:r>
          </a:p>
          <a:p>
            <a:pPr lvl="1"/>
            <a:r>
              <a:rPr lang="en-US" sz="2000" dirty="0" smtClean="0">
                <a:hlinkClick r:id="rId6"/>
              </a:rPr>
              <a:t>http</a:t>
            </a:r>
            <a:r>
              <a:rPr lang="en-US" sz="2000" dirty="0">
                <a:hlinkClick r:id="rId6"/>
              </a:rPr>
              <a:t>://</a:t>
            </a:r>
            <a:r>
              <a:rPr lang="en-US" sz="2000" dirty="0" smtClean="0">
                <a:hlinkClick r:id="rId6"/>
              </a:rPr>
              <a:t>grants.nih.gov/grants/ElectronicReceipt/files/SF424RR_Validation.pdf</a:t>
            </a:r>
            <a:r>
              <a:rPr lang="en-US" sz="2000" dirty="0" smtClean="0"/>
              <a:t>   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eRA</a:t>
            </a:r>
            <a:r>
              <a:rPr lang="en-US" dirty="0" smtClean="0"/>
              <a:t> Commons?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eRA</a:t>
            </a:r>
            <a:r>
              <a:rPr lang="en-US" dirty="0"/>
              <a:t> Commons is an online interface where grant applicants, grantees and federal staff can access and share administrative information related to grant applications and awarded research grants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Picture 5" descr="MCBD06931_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3704" y="3276600"/>
            <a:ext cx="2972696" cy="280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00275" y="3352800"/>
            <a:ext cx="168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Applications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11380" y="6019800"/>
            <a:ext cx="3557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Post-award Correspondence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941947" y="4343400"/>
            <a:ext cx="25042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Review Assignment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987974" y="4762500"/>
            <a:ext cx="18501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Priority Score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831845" y="5181600"/>
            <a:ext cx="2621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Summary Statement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681986" y="5600700"/>
            <a:ext cx="2095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Notice of Award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886640" y="3733800"/>
            <a:ext cx="15424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Assurances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36111" y="4130676"/>
            <a:ext cx="18069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Certifications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76836" y="4862512"/>
            <a:ext cx="224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Progress Reports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05112" y="5243512"/>
            <a:ext cx="2305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Financial Reports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41412" y="5624512"/>
            <a:ext cx="2351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Invention Reports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737051" y="4525962"/>
            <a:ext cx="1617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Profile Data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5366364" y="3962400"/>
            <a:ext cx="3714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Assembled Application Image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5029200" y="3505200"/>
            <a:ext cx="3841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eSubmission Errors/Warnings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158153" y="6005512"/>
            <a:ext cx="38042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Training Appointment Actions</a:t>
            </a:r>
          </a:p>
        </p:txBody>
      </p:sp>
    </p:spTree>
    <p:extLst>
      <p:ext uri="{BB962C8B-B14F-4D97-AF65-F5344CB8AC3E}">
        <p14:creationId xmlns:p14="http://schemas.microsoft.com/office/powerpoint/2010/main" val="24805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eSubmission</a:t>
            </a:r>
            <a:r>
              <a:rPr lang="en-US" dirty="0" smtClean="0"/>
              <a:t>: Submit, Track &amp; View Application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2057400"/>
          </a:xfrm>
        </p:spPr>
        <p:txBody>
          <a:bodyPr/>
          <a:lstStyle/>
          <a:p>
            <a:r>
              <a:rPr lang="en-US" dirty="0" smtClean="0"/>
              <a:t>Submitting an application</a:t>
            </a:r>
          </a:p>
          <a:p>
            <a:r>
              <a:rPr lang="en-US" dirty="0" smtClean="0"/>
              <a:t>On-time submission </a:t>
            </a:r>
          </a:p>
          <a:p>
            <a:r>
              <a:rPr lang="en-US" dirty="0" smtClean="0"/>
              <a:t>Tracking - Grants.gov</a:t>
            </a:r>
          </a:p>
          <a:p>
            <a:r>
              <a:rPr lang="en-US" dirty="0" smtClean="0"/>
              <a:t>Tracking - </a:t>
            </a:r>
            <a:r>
              <a:rPr lang="en-US" dirty="0" err="1" smtClean="0"/>
              <a:t>eRA</a:t>
            </a:r>
            <a:r>
              <a:rPr lang="en-US" dirty="0" smtClean="0"/>
              <a:t> commons</a:t>
            </a:r>
          </a:p>
          <a:p>
            <a:r>
              <a:rPr lang="en-US" dirty="0" smtClean="0"/>
              <a:t>Viewing your application in commons</a:t>
            </a:r>
          </a:p>
          <a:p>
            <a:r>
              <a:rPr lang="en-US" dirty="0" smtClean="0"/>
              <a:t>Rejecting an application</a:t>
            </a:r>
          </a:p>
          <a:p>
            <a:r>
              <a:rPr lang="en-US" dirty="0" smtClean="0"/>
              <a:t>Submission complete – happy dance!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3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Application (AOR only)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2" title="Screen shot showing Save &amp; Submit and Check Package for Errors butt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5" y="1623868"/>
            <a:ext cx="7709400" cy="44037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8" title="&quot;&quot;"/>
          <p:cNvSpPr>
            <a:spLocks noChangeArrowheads="1"/>
          </p:cNvSpPr>
          <p:nvPr/>
        </p:nvSpPr>
        <p:spPr bwMode="auto">
          <a:xfrm>
            <a:off x="4689987" y="2028680"/>
            <a:ext cx="12192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Oval 9" title="&quot;&quot;"/>
          <p:cNvSpPr>
            <a:spLocks noChangeArrowheads="1"/>
          </p:cNvSpPr>
          <p:nvPr/>
        </p:nvSpPr>
        <p:spPr bwMode="auto">
          <a:xfrm>
            <a:off x="6032090" y="1990580"/>
            <a:ext cx="1972295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5791200" y="2887770"/>
            <a:ext cx="3190568" cy="3139818"/>
          </a:xfrm>
          <a:prstGeom prst="wedgeRectCallout">
            <a:avLst>
              <a:gd name="adj1" fmla="val -21665"/>
              <a:gd name="adj2" fmla="val -67491"/>
            </a:avLst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b="1" dirty="0">
                <a:solidFill>
                  <a:srgbClr val="C0504D"/>
                </a:solidFill>
              </a:rPr>
              <a:t>Check Package for Errors</a:t>
            </a:r>
            <a:r>
              <a:rPr lang="en-US" sz="2400" dirty="0">
                <a:solidFill>
                  <a:srgbClr val="C0504D"/>
                </a:solidFill>
              </a:rPr>
              <a:t> button only checks to make sure the application meets Grants.gov requirements. </a:t>
            </a:r>
            <a:r>
              <a:rPr lang="en-US" sz="2400" dirty="0" smtClean="0">
                <a:solidFill>
                  <a:srgbClr val="C0504D"/>
                </a:solidFill>
              </a:rPr>
              <a:t>Agency requirements checked upon submission. </a:t>
            </a:r>
            <a:endParaRPr lang="en-US" sz="2400" dirty="0">
              <a:solidFill>
                <a:srgbClr val="C0504D"/>
              </a:solidFill>
            </a:endParaRPr>
          </a:p>
          <a:p>
            <a:endParaRPr lang="en-US" dirty="0">
              <a:solidFill>
                <a:srgbClr val="C0504D"/>
              </a:solidFill>
            </a:endParaRPr>
          </a:p>
          <a:p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2514600" y="2887770"/>
            <a:ext cx="3111153" cy="2827230"/>
          </a:xfrm>
          <a:prstGeom prst="wedgeRectCallout">
            <a:avLst>
              <a:gd name="adj1" fmla="val 32367"/>
              <a:gd name="adj2" fmla="val -69018"/>
            </a:avLst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b="1" dirty="0">
                <a:solidFill>
                  <a:srgbClr val="C0504D"/>
                </a:solidFill>
              </a:rPr>
              <a:t>Save &amp; Submit</a:t>
            </a:r>
            <a:r>
              <a:rPr lang="en-US" sz="2400" dirty="0">
                <a:solidFill>
                  <a:srgbClr val="C0504D"/>
                </a:solidFill>
              </a:rPr>
              <a:t> button will not become active until application is saved and mandatory information is completed.</a:t>
            </a:r>
          </a:p>
        </p:txBody>
      </p:sp>
    </p:spTree>
    <p:extLst>
      <p:ext uri="{BB962C8B-B14F-4D97-AF65-F5344CB8AC3E}">
        <p14:creationId xmlns:p14="http://schemas.microsoft.com/office/powerpoint/2010/main" val="19672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Application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343400" y="1066800"/>
            <a:ext cx="4572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62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2" title="screen shot of Grants.gov screen requesting AOR credenti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301" y="1600199"/>
            <a:ext cx="4605735" cy="459910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5548685" y="1676400"/>
            <a:ext cx="3124200" cy="4522906"/>
          </a:xfrm>
          <a:prstGeom prst="wedgeRectCallout">
            <a:avLst>
              <a:gd name="adj1" fmla="val -71431"/>
              <a:gd name="adj2" fmla="val 27411"/>
            </a:avLst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dirty="0">
                <a:solidFill>
                  <a:srgbClr val="C0504D"/>
                </a:solidFill>
              </a:rPr>
              <a:t>AORs: Enter your Grants.gov username and password—you must be fully registered to successfully submit an application.  </a:t>
            </a:r>
          </a:p>
          <a:p>
            <a:endParaRPr lang="en-US" sz="2400" dirty="0">
              <a:solidFill>
                <a:srgbClr val="C0504D"/>
              </a:solidFill>
            </a:endParaRPr>
          </a:p>
          <a:p>
            <a:r>
              <a:rPr lang="en-US" sz="2400" b="1" dirty="0">
                <a:solidFill>
                  <a:srgbClr val="C0504D"/>
                </a:solidFill>
              </a:rPr>
              <a:t>Only AORs with active SAM </a:t>
            </a:r>
            <a:r>
              <a:rPr lang="en-US" sz="2400" b="1" dirty="0" smtClean="0">
                <a:solidFill>
                  <a:srgbClr val="C0504D"/>
                </a:solidFill>
              </a:rPr>
              <a:t>registration can </a:t>
            </a:r>
            <a:r>
              <a:rPr lang="en-US" sz="2400" b="1" dirty="0">
                <a:solidFill>
                  <a:srgbClr val="C0504D"/>
                </a:solidFill>
              </a:rPr>
              <a:t>submit!</a:t>
            </a:r>
          </a:p>
        </p:txBody>
      </p:sp>
      <p:sp>
        <p:nvSpPr>
          <p:cNvPr id="6" name="AutoShape 8" title="&quot;&quot;"/>
          <p:cNvSpPr>
            <a:spLocks/>
          </p:cNvSpPr>
          <p:nvPr/>
        </p:nvSpPr>
        <p:spPr bwMode="auto">
          <a:xfrm>
            <a:off x="4495800" y="4724400"/>
            <a:ext cx="304800" cy="762000"/>
          </a:xfrm>
          <a:prstGeom prst="rightBrace">
            <a:avLst>
              <a:gd name="adj1" fmla="val 31667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63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8" title="Grants.gov Confirmation screen with Sign and Submit Application but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968" y="1548582"/>
            <a:ext cx="5174232" cy="4716097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5" name="Oval 6" title="&quot;&quot;"/>
          <p:cNvSpPr>
            <a:spLocks noChangeArrowheads="1"/>
          </p:cNvSpPr>
          <p:nvPr/>
        </p:nvSpPr>
        <p:spPr bwMode="auto">
          <a:xfrm>
            <a:off x="3878819" y="5943600"/>
            <a:ext cx="1455181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5949387" y="3048000"/>
            <a:ext cx="2871024" cy="3086100"/>
          </a:xfrm>
          <a:prstGeom prst="wedgeRectCallout">
            <a:avLst>
              <a:gd name="adj1" fmla="val -89919"/>
              <a:gd name="adj2" fmla="val 44383"/>
            </a:avLst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400" dirty="0">
                <a:solidFill>
                  <a:srgbClr val="C0504D"/>
                </a:solidFill>
              </a:rPr>
              <a:t>Click </a:t>
            </a:r>
            <a:r>
              <a:rPr lang="en-US" sz="2400" b="1" dirty="0">
                <a:solidFill>
                  <a:srgbClr val="C0504D"/>
                </a:solidFill>
              </a:rPr>
              <a:t>Sign and Submit Application</a:t>
            </a:r>
            <a:r>
              <a:rPr lang="en-US" sz="2400" dirty="0">
                <a:solidFill>
                  <a:srgbClr val="C0504D"/>
                </a:solidFill>
              </a:rPr>
              <a:t> button to record electronic signature and initiate submission process to Grants.gov.</a:t>
            </a:r>
          </a:p>
        </p:txBody>
      </p:sp>
    </p:spTree>
    <p:extLst>
      <p:ext uri="{BB962C8B-B14F-4D97-AF65-F5344CB8AC3E}">
        <p14:creationId xmlns:p14="http://schemas.microsoft.com/office/powerpoint/2010/main" val="89731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2" title="Grants.gov confirmation screen presented after application is submitt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302" y="1464392"/>
            <a:ext cx="3743295" cy="43864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4" title="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014" y="2362200"/>
            <a:ext cx="4438650" cy="3962400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457700" y="1524000"/>
            <a:ext cx="3771900" cy="762000"/>
          </a:xfrm>
          <a:prstGeom prst="wedgeRectCallout">
            <a:avLst>
              <a:gd name="adj1" fmla="val -69135"/>
              <a:gd name="adj2" fmla="val 24592"/>
            </a:avLst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400" dirty="0">
                <a:solidFill>
                  <a:srgbClr val="C0504D"/>
                </a:solidFill>
                <a:cs typeface="Times New Roman" pitchFamily="18" charset="0"/>
              </a:rPr>
              <a:t>Print/save your confirmation screen info.</a:t>
            </a:r>
          </a:p>
        </p:txBody>
      </p:sp>
      <p:sp>
        <p:nvSpPr>
          <p:cNvPr id="7" name="Rectangle 7" title="&quot;&quot;"/>
          <p:cNvSpPr>
            <a:spLocks noChangeArrowheads="1"/>
          </p:cNvSpPr>
          <p:nvPr/>
        </p:nvSpPr>
        <p:spPr bwMode="auto">
          <a:xfrm>
            <a:off x="3033264" y="2971800"/>
            <a:ext cx="1105333" cy="3170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rIns="0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8" title="&quot;&quot;"/>
          <p:cNvSpPr>
            <a:spLocks noChangeArrowheads="1"/>
          </p:cNvSpPr>
          <p:nvPr/>
        </p:nvSpPr>
        <p:spPr bwMode="auto">
          <a:xfrm>
            <a:off x="2957064" y="5334000"/>
            <a:ext cx="1500636" cy="304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rIns="0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4595364" y="2971800"/>
            <a:ext cx="3177036" cy="533400"/>
          </a:xfrm>
          <a:prstGeom prst="wedgeRectCallout">
            <a:avLst>
              <a:gd name="adj1" fmla="val -70256"/>
              <a:gd name="adj2" fmla="val -13458"/>
            </a:avLst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400" dirty="0">
                <a:solidFill>
                  <a:srgbClr val="C0504D"/>
                </a:solidFill>
                <a:cs typeface="Times New Roman" pitchFamily="18" charset="0"/>
              </a:rPr>
              <a:t>Grants.gov Tracking #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5243065" y="4495800"/>
            <a:ext cx="3605968" cy="1600199"/>
          </a:xfrm>
          <a:prstGeom prst="wedgeRectCallout">
            <a:avLst>
              <a:gd name="adj1" fmla="val -76873"/>
              <a:gd name="adj2" fmla="val 15230"/>
            </a:avLst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40000"/>
              </a:spcBef>
              <a:buClr>
                <a:srgbClr val="EEECE1"/>
              </a:buClr>
              <a:buSzPct val="130000"/>
            </a:pPr>
            <a:r>
              <a:rPr lang="en-US" sz="2400" dirty="0">
                <a:solidFill>
                  <a:srgbClr val="C0504D"/>
                </a:solidFill>
                <a:cs typeface="Times New Roman" pitchFamily="18" charset="0"/>
              </a:rPr>
              <a:t>Date/Time Stamp - due 5 p.m. local time of the applicant organization on deadline date</a:t>
            </a:r>
            <a:endParaRPr lang="en-US" sz="24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On-time Submission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Error-free</a:t>
            </a:r>
            <a:r>
              <a:rPr lang="en-US" dirty="0"/>
              <a:t> applications must be </a:t>
            </a:r>
            <a:r>
              <a:rPr lang="en-US" dirty="0" smtClean="0"/>
              <a:t>accepted </a:t>
            </a:r>
            <a:r>
              <a:rPr lang="en-US" dirty="0"/>
              <a:t>by Grants.gov with a time </a:t>
            </a:r>
            <a:r>
              <a:rPr lang="en-US" dirty="0" smtClean="0"/>
              <a:t>stamp </a:t>
            </a:r>
            <a:r>
              <a:rPr lang="en-US" b="1" dirty="0">
                <a:solidFill>
                  <a:srgbClr val="FFFF00"/>
                </a:solidFill>
              </a:rPr>
              <a:t>on or before 5:00 p.m. </a:t>
            </a:r>
            <a:r>
              <a:rPr lang="en-US" dirty="0"/>
              <a:t>local time of the submitting organization </a:t>
            </a:r>
            <a:r>
              <a:rPr lang="en-US" b="1" dirty="0">
                <a:solidFill>
                  <a:srgbClr val="FFFF00"/>
                </a:solidFill>
              </a:rPr>
              <a:t>on the due date</a:t>
            </a:r>
            <a:r>
              <a:rPr lang="en-US" b="1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mportant </a:t>
            </a:r>
            <a:r>
              <a:rPr lang="en-US" dirty="0"/>
              <a:t>reminders: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NIH recommends submitting early (days, not minutes!) </a:t>
            </a:r>
            <a:r>
              <a:rPr lang="en-US" dirty="0"/>
              <a:t>to allow time for correcting any errors found during the application viewing window prior to the due date</a:t>
            </a:r>
          </a:p>
          <a:p>
            <a:pPr lvl="1"/>
            <a:r>
              <a:rPr lang="en-US" dirty="0"/>
              <a:t>NIH’s late policy does not allow corrections after the due date</a:t>
            </a:r>
          </a:p>
          <a:p>
            <a:pPr lvl="1"/>
            <a:r>
              <a:rPr lang="en-US" dirty="0"/>
              <a:t>All registrations must be completed before the due date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67200"/>
            <a:ext cx="1913824" cy="207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5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Application – Grants.gov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27" name="Picture 3" descr="links to option to Check Application Status" title="Grants.gov home page with Applicants section of navigation highligh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2" y="1524000"/>
            <a:ext cx="7647463" cy="2390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32" y="3074344"/>
            <a:ext cx="6841968" cy="3174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4541016" y="3657601"/>
            <a:ext cx="4343904" cy="457200"/>
          </a:xfrm>
          <a:prstGeom prst="wedgeRectCallout">
            <a:avLst>
              <a:gd name="adj1" fmla="val 4711"/>
              <a:gd name="adj2" fmla="val 131408"/>
            </a:avLst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400" dirty="0">
                <a:solidFill>
                  <a:srgbClr val="C0504D"/>
                </a:solidFill>
                <a:cs typeface="Times New Roman" pitchFamily="18" charset="0"/>
              </a:rPr>
              <a:t>Grants.gov application status</a:t>
            </a:r>
          </a:p>
        </p:txBody>
      </p:sp>
      <p:sp>
        <p:nvSpPr>
          <p:cNvPr id="14" name="Oval 8" title="&quot;&quot;"/>
          <p:cNvSpPr>
            <a:spLocks noChangeArrowheads="1"/>
          </p:cNvSpPr>
          <p:nvPr/>
        </p:nvSpPr>
        <p:spPr bwMode="auto">
          <a:xfrm>
            <a:off x="7427091" y="1447800"/>
            <a:ext cx="1188216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Oval 8" title="&quot;&quot;"/>
          <p:cNvSpPr>
            <a:spLocks noChangeArrowheads="1"/>
          </p:cNvSpPr>
          <p:nvPr/>
        </p:nvSpPr>
        <p:spPr bwMode="auto">
          <a:xfrm>
            <a:off x="1190625" y="4953000"/>
            <a:ext cx="1188216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8" title="&quot;&quot;"/>
          <p:cNvSpPr>
            <a:spLocks noChangeArrowheads="1"/>
          </p:cNvSpPr>
          <p:nvPr/>
        </p:nvSpPr>
        <p:spPr bwMode="auto">
          <a:xfrm>
            <a:off x="2057400" y="2209800"/>
            <a:ext cx="1188216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Line 10" title="&quot;&quot;"/>
          <p:cNvSpPr>
            <a:spLocks noChangeShapeType="1"/>
          </p:cNvSpPr>
          <p:nvPr/>
        </p:nvSpPr>
        <p:spPr bwMode="auto">
          <a:xfrm>
            <a:off x="2743201" y="2590800"/>
            <a:ext cx="2286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title="Commons PI Status scree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2" y="1689100"/>
            <a:ext cx="7315200" cy="439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Application - Commons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6" name="Line 6" title="&quot;&quot;"/>
          <p:cNvSpPr>
            <a:spLocks noChangeShapeType="1"/>
          </p:cNvSpPr>
          <p:nvPr/>
        </p:nvSpPr>
        <p:spPr bwMode="auto">
          <a:xfrm flipH="1">
            <a:off x="2705100" y="3402164"/>
            <a:ext cx="294530" cy="179236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999630" y="3232047"/>
            <a:ext cx="5638800" cy="461665"/>
          </a:xfrm>
          <a:prstGeom prst="rect">
            <a:avLst/>
          </a:prstGeom>
          <a:solidFill>
            <a:srgbClr val="FFFF99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Select </a:t>
            </a:r>
            <a:r>
              <a:rPr lang="en-US" sz="2400" b="1" dirty="0">
                <a:solidFill>
                  <a:srgbClr val="C0504D"/>
                </a:solidFill>
              </a:rPr>
              <a:t>Recent/Pending </a:t>
            </a:r>
            <a:r>
              <a:rPr lang="en-US" sz="2400" b="1" dirty="0" err="1">
                <a:solidFill>
                  <a:srgbClr val="C0504D"/>
                </a:solidFill>
              </a:rPr>
              <a:t>eSubmissions</a:t>
            </a:r>
            <a:r>
              <a:rPr lang="en-US" sz="2400" dirty="0">
                <a:solidFill>
                  <a:srgbClr val="C0504D"/>
                </a:solidFill>
              </a:rPr>
              <a:t> 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70136" y="5223301"/>
            <a:ext cx="4572000" cy="830997"/>
          </a:xfrm>
          <a:prstGeom prst="rect">
            <a:avLst/>
          </a:prstGeom>
          <a:solidFill>
            <a:srgbClr val="FFFF99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Or provide Grants.gov tracking number from e-mail notification</a:t>
            </a:r>
          </a:p>
        </p:txBody>
      </p:sp>
      <p:sp>
        <p:nvSpPr>
          <p:cNvPr id="7" name="Line 7" title="&quot;&quot;"/>
          <p:cNvSpPr>
            <a:spLocks noChangeShapeType="1"/>
          </p:cNvSpPr>
          <p:nvPr/>
        </p:nvSpPr>
        <p:spPr bwMode="auto">
          <a:xfrm flipH="1">
            <a:off x="2971800" y="5638800"/>
            <a:ext cx="609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8" title="&quot;&quot;"/>
          <p:cNvSpPr>
            <a:spLocks noChangeArrowheads="1"/>
          </p:cNvSpPr>
          <p:nvPr/>
        </p:nvSpPr>
        <p:spPr bwMode="auto">
          <a:xfrm>
            <a:off x="762000" y="3503212"/>
            <a:ext cx="1943100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Application - Commons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68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18" title="Status hit list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376" y="1581150"/>
            <a:ext cx="8443913" cy="2824163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pic>
        <p:nvPicPr>
          <p:cNvPr id="5" name="Picture 17" title="The Show All Prior Errors link on the status screen links to list of errors and warnin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0"/>
            <a:ext cx="7786688" cy="2247900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6" name="Line 9" title="&quot;&quot;"/>
          <p:cNvSpPr>
            <a:spLocks noChangeShapeType="1"/>
          </p:cNvSpPr>
          <p:nvPr/>
        </p:nvSpPr>
        <p:spPr bwMode="auto">
          <a:xfrm flipH="1">
            <a:off x="6955976" y="3975100"/>
            <a:ext cx="685800" cy="482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Oval 13" title="&quot;&quot;"/>
          <p:cNvSpPr>
            <a:spLocks noChangeArrowheads="1"/>
          </p:cNvSpPr>
          <p:nvPr/>
        </p:nvSpPr>
        <p:spPr bwMode="auto">
          <a:xfrm>
            <a:off x="7565576" y="3695700"/>
            <a:ext cx="1447800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953000" y="4623148"/>
            <a:ext cx="4034280" cy="1569660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Grants.gov tracking #/date are displayed, followed by the list of errors/warnings for each submission attempt</a:t>
            </a:r>
          </a:p>
        </p:txBody>
      </p:sp>
      <p:sp>
        <p:nvSpPr>
          <p:cNvPr id="9" name="Line 8" title="&quot;&quot;"/>
          <p:cNvSpPr>
            <a:spLocks noChangeShapeType="1"/>
          </p:cNvSpPr>
          <p:nvPr/>
        </p:nvSpPr>
        <p:spPr bwMode="auto">
          <a:xfrm flipH="1">
            <a:off x="2841176" y="3238500"/>
            <a:ext cx="2286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62532" y="2771775"/>
            <a:ext cx="4419600" cy="461665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Indicates</a:t>
            </a:r>
            <a:r>
              <a:rPr lang="en-US" sz="2400" b="1" dirty="0">
                <a:solidFill>
                  <a:srgbClr val="C0504D"/>
                </a:solidFill>
              </a:rPr>
              <a:t> </a:t>
            </a:r>
            <a:r>
              <a:rPr lang="en-US" sz="2400" b="1" dirty="0" err="1">
                <a:solidFill>
                  <a:srgbClr val="C0504D"/>
                </a:solidFill>
              </a:rPr>
              <a:t>eSubmission</a:t>
            </a:r>
            <a:r>
              <a:rPr lang="en-US" sz="2400" b="1" dirty="0">
                <a:solidFill>
                  <a:srgbClr val="C0504D"/>
                </a:solidFill>
              </a:rPr>
              <a:t> Error</a:t>
            </a:r>
            <a:endParaRPr lang="en-US" sz="2400" dirty="0">
              <a:solidFill>
                <a:srgbClr val="C0504D"/>
              </a:solidFill>
            </a:endParaRPr>
          </a:p>
        </p:txBody>
      </p:sp>
      <p:sp>
        <p:nvSpPr>
          <p:cNvPr id="11" name="Line 12" title="&quot;&quot;"/>
          <p:cNvSpPr>
            <a:spLocks noChangeShapeType="1"/>
          </p:cNvSpPr>
          <p:nvPr/>
        </p:nvSpPr>
        <p:spPr bwMode="auto">
          <a:xfrm flipH="1" flipV="1">
            <a:off x="1164776" y="3848100"/>
            <a:ext cx="2286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393376" y="4000500"/>
            <a:ext cx="3429000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C0504D"/>
                </a:solidFill>
              </a:rPr>
              <a:t>Grants.gov tracking #</a:t>
            </a:r>
            <a:r>
              <a:rPr lang="en-US" sz="2400" dirty="0">
                <a:solidFill>
                  <a:srgbClr val="A5002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77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8920"/>
            <a:ext cx="2959903" cy="4490880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C</a:t>
            </a:r>
            <a:r>
              <a:rPr lang="en-US" sz="3200" dirty="0" smtClean="0">
                <a:solidFill>
                  <a:srgbClr val="FFFF00"/>
                </a:solidFill>
              </a:rPr>
              <a:t>orrective </a:t>
            </a:r>
            <a:r>
              <a:rPr lang="en-US" sz="3200" dirty="0">
                <a:solidFill>
                  <a:srgbClr val="FFFF00"/>
                </a:solidFill>
              </a:rPr>
              <a:t>submissions </a:t>
            </a:r>
            <a:r>
              <a:rPr lang="en-US" sz="3200" dirty="0"/>
              <a:t>must be made </a:t>
            </a:r>
            <a:r>
              <a:rPr lang="en-US" sz="3600" dirty="0" smtClean="0">
                <a:solidFill>
                  <a:srgbClr val="FFFF00"/>
                </a:solidFill>
              </a:rPr>
              <a:t>BEFORE</a:t>
            </a:r>
            <a:r>
              <a:rPr lang="en-US" sz="3600" dirty="0" smtClean="0"/>
              <a:t> </a:t>
            </a:r>
            <a:r>
              <a:rPr lang="en-US" sz="3200" dirty="0"/>
              <a:t>the submission </a:t>
            </a:r>
            <a:r>
              <a:rPr lang="en-US" sz="3200" dirty="0" smtClean="0">
                <a:solidFill>
                  <a:srgbClr val="FFFF00"/>
                </a:solidFill>
              </a:rPr>
              <a:t>deadline</a:t>
            </a:r>
            <a:r>
              <a:rPr lang="en-US" sz="3200" dirty="0" smtClean="0"/>
              <a:t>!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343400" y="838199"/>
            <a:ext cx="4419600" cy="5305189"/>
          </a:xfrm>
        </p:spPr>
        <p:txBody>
          <a:bodyPr/>
          <a:lstStyle/>
          <a:p>
            <a:r>
              <a:rPr lang="en-US" dirty="0"/>
              <a:t>Errors stop application processing and must be </a:t>
            </a:r>
            <a:r>
              <a:rPr lang="en-US" dirty="0" smtClean="0"/>
              <a:t>corrected</a:t>
            </a:r>
          </a:p>
          <a:p>
            <a:pPr lvl="1"/>
            <a:r>
              <a:rPr lang="en-US" dirty="0" smtClean="0"/>
              <a:t>In ASSIST, cannot submit until errors are corrected</a:t>
            </a:r>
            <a:br>
              <a:rPr lang="en-US" dirty="0" smtClean="0"/>
            </a:br>
            <a:endParaRPr lang="en-US" sz="1400" dirty="0"/>
          </a:p>
          <a:p>
            <a:r>
              <a:rPr lang="en-US" dirty="0"/>
              <a:t>Warnings do not stop application processing and are corrected at the discretion of the applicant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Picture 2" descr="http://www.wpclipart.com/page_frames/full_page_signs/warning_page.png" title="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8503" y="3495911"/>
            <a:ext cx="953379" cy="923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7" descr="stop sig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8503" y="995520"/>
            <a:ext cx="921026" cy="895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829175"/>
            <a:ext cx="312420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8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766048" cy="4873752"/>
          </a:xfrm>
        </p:spPr>
        <p:txBody>
          <a:bodyPr/>
          <a:lstStyle/>
          <a:p>
            <a:r>
              <a:rPr lang="en-US" sz="2400" dirty="0" smtClean="0"/>
              <a:t>Organizations must register in </a:t>
            </a:r>
            <a:r>
              <a:rPr lang="en-US" sz="2400" dirty="0" err="1" smtClean="0"/>
              <a:t>eRA</a:t>
            </a:r>
            <a:r>
              <a:rPr lang="en-US" sz="2400" dirty="0" smtClean="0"/>
              <a:t> Commons</a:t>
            </a:r>
          </a:p>
          <a:p>
            <a:r>
              <a:rPr lang="en-US" sz="2400" dirty="0" smtClean="0"/>
              <a:t>Many organizations are already registered</a:t>
            </a:r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heck with your Administrative Office before starting the process</a:t>
            </a:r>
          </a:p>
          <a:p>
            <a:pPr lvl="1"/>
            <a:r>
              <a:rPr lang="en-US" sz="2000" dirty="0" smtClean="0"/>
              <a:t>Quick Query: </a:t>
            </a: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</a:t>
            </a:r>
            <a:r>
              <a:rPr lang="en-US" sz="1800" dirty="0" smtClean="0">
                <a:hlinkClick r:id="rId3"/>
              </a:rPr>
              <a:t>era.nih.gov/commons/quick_queries/index.cfm#commons</a:t>
            </a:r>
            <a:r>
              <a:rPr lang="en-US" sz="1800" dirty="0" smtClean="0"/>
              <a:t>  </a:t>
            </a:r>
            <a:endParaRPr lang="en-US" sz="2000" dirty="0" smtClean="0"/>
          </a:p>
          <a:p>
            <a:r>
              <a:rPr lang="en-US" sz="2400" dirty="0" smtClean="0"/>
              <a:t>For new registrations, complete the online Institution Registration Form</a:t>
            </a:r>
          </a:p>
          <a:p>
            <a:pPr lvl="1"/>
            <a:r>
              <a:rPr lang="en-US" sz="2000" dirty="0" smtClean="0"/>
              <a:t>Form: </a:t>
            </a:r>
            <a:r>
              <a:rPr lang="en-US" sz="1800" dirty="0" smtClean="0">
                <a:hlinkClick r:id="rId4"/>
              </a:rPr>
              <a:t>https</a:t>
            </a:r>
            <a:r>
              <a:rPr lang="en-US" sz="1800" dirty="0">
                <a:hlinkClick r:id="rId4"/>
              </a:rPr>
              <a:t>://</a:t>
            </a:r>
            <a:r>
              <a:rPr lang="en-US" sz="1800" dirty="0" smtClean="0">
                <a:hlinkClick r:id="rId4"/>
              </a:rPr>
              <a:t>public.era.nih.gov/commons/public/registration/registrationInstructions.jsp</a:t>
            </a:r>
            <a:r>
              <a:rPr lang="en-US" sz="1800" dirty="0" smtClean="0"/>
              <a:t>  </a:t>
            </a:r>
          </a:p>
          <a:p>
            <a:pPr lvl="1"/>
            <a:r>
              <a:rPr lang="en-US" sz="2000" dirty="0" smtClean="0"/>
              <a:t>Carefully follow ALL steps including printing/signing/faxing registration page and responding to email verification messages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Application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Once an error-free application is received by NIH, the eRA system will:</a:t>
            </a:r>
          </a:p>
          <a:p>
            <a:pPr lvl="1"/>
            <a:r>
              <a:rPr lang="en-US" dirty="0"/>
              <a:t>Assemble the grant application image</a:t>
            </a:r>
          </a:p>
          <a:p>
            <a:pPr lvl="1"/>
            <a:r>
              <a:rPr lang="en-US" dirty="0"/>
              <a:t>Insert headers (PI name) and footers (page numbers) on all pages</a:t>
            </a:r>
          </a:p>
          <a:p>
            <a:pPr lvl="1"/>
            <a:r>
              <a:rPr lang="en-US" dirty="0"/>
              <a:t>Generate Table of Contents and bookmark important sections</a:t>
            </a:r>
          </a:p>
          <a:p>
            <a:pPr lvl="1"/>
            <a:r>
              <a:rPr lang="en-US" dirty="0"/>
              <a:t>Post the assembled application image in the PD/PI’s eRA Commons </a:t>
            </a:r>
            <a:r>
              <a:rPr lang="en-US" dirty="0" smtClean="0"/>
              <a:t>account</a:t>
            </a:r>
          </a:p>
          <a:p>
            <a:pPr lvl="1"/>
            <a:r>
              <a:rPr lang="en-US" dirty="0" smtClean="0"/>
              <a:t>Send notification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8" title="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1065" y="4876800"/>
            <a:ext cx="2381335" cy="1443038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69619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6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Viewing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Applicants have </a:t>
            </a:r>
            <a:r>
              <a:rPr lang="en-US" dirty="0">
                <a:solidFill>
                  <a:srgbClr val="A50021"/>
                </a:solidFill>
              </a:rPr>
              <a:t>two (2) business days</a:t>
            </a:r>
            <a:r>
              <a:rPr lang="en-US" dirty="0"/>
              <a:t> to view the assembled application image before the application automatically moves forward for further processing</a:t>
            </a:r>
          </a:p>
          <a:p>
            <a:pPr>
              <a:spcBef>
                <a:spcPct val="40000"/>
              </a:spcBef>
            </a:pPr>
            <a:r>
              <a:rPr lang="en-US" dirty="0"/>
              <a:t>SO can Reject application within viewing window and </a:t>
            </a:r>
            <a:r>
              <a:rPr lang="en-US" dirty="0">
                <a:solidFill>
                  <a:srgbClr val="C00000"/>
                </a:solidFill>
              </a:rPr>
              <a:t>submit a Changed/Corrected </a:t>
            </a:r>
            <a:r>
              <a:rPr lang="en-US" dirty="0" smtClean="0">
                <a:solidFill>
                  <a:srgbClr val="C00000"/>
                </a:solidFill>
              </a:rPr>
              <a:t>application before the submission deadline </a:t>
            </a:r>
            <a:endParaRPr lang="en-US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4416" y="4852376"/>
            <a:ext cx="7543800" cy="579438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A50021"/>
                </a:solidFill>
              </a:rPr>
              <a:t>If you can’t </a:t>
            </a:r>
            <a:r>
              <a:rPr lang="en-US" sz="3200" b="1" dirty="0">
                <a:solidFill>
                  <a:srgbClr val="A50021"/>
                </a:solidFill>
              </a:rPr>
              <a:t>VIEW</a:t>
            </a:r>
            <a:r>
              <a:rPr lang="en-US" sz="3200" dirty="0">
                <a:solidFill>
                  <a:srgbClr val="A50021"/>
                </a:solidFill>
              </a:rPr>
              <a:t> it, we can’t </a:t>
            </a:r>
            <a:r>
              <a:rPr lang="en-US" sz="3200" b="1" dirty="0">
                <a:solidFill>
                  <a:srgbClr val="A50021"/>
                </a:solidFill>
              </a:rPr>
              <a:t>REVIEW</a:t>
            </a:r>
            <a:r>
              <a:rPr lang="en-US" sz="3200" dirty="0">
                <a:solidFill>
                  <a:srgbClr val="A50021"/>
                </a:solidFill>
              </a:rPr>
              <a:t> it</a:t>
            </a:r>
            <a:r>
              <a:rPr lang="en-US" sz="3200" dirty="0" smtClean="0">
                <a:solidFill>
                  <a:srgbClr val="A50021"/>
                </a:solidFill>
              </a:rPr>
              <a:t>! </a:t>
            </a:r>
            <a:endParaRPr lang="en-US" dirty="0">
              <a:solidFill>
                <a:srgbClr val="A50021"/>
              </a:solidFill>
            </a:endParaRPr>
          </a:p>
        </p:txBody>
      </p:sp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810000"/>
            <a:ext cx="16668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3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Application Image in Commons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72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4" title="&quot;&quot;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933700"/>
            <a:ext cx="7924800" cy="33686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" name="Picture 18" title="The Application ID links to the detailed status scre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171700"/>
            <a:ext cx="7954963" cy="381000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6" name="Line 5" title="&quot;&quot;"/>
          <p:cNvSpPr>
            <a:spLocks noChangeShapeType="1"/>
          </p:cNvSpPr>
          <p:nvPr/>
        </p:nvSpPr>
        <p:spPr bwMode="auto">
          <a:xfrm>
            <a:off x="1905000" y="2476500"/>
            <a:ext cx="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Line 6" title="&quot;&quot;"/>
          <p:cNvSpPr>
            <a:spLocks noChangeShapeType="1"/>
          </p:cNvSpPr>
          <p:nvPr/>
        </p:nvSpPr>
        <p:spPr bwMode="auto">
          <a:xfrm>
            <a:off x="5638800" y="4876800"/>
            <a:ext cx="533400" cy="3746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Line 7" title="&quot;&quot;"/>
          <p:cNvSpPr>
            <a:spLocks noChangeShapeType="1"/>
          </p:cNvSpPr>
          <p:nvPr/>
        </p:nvSpPr>
        <p:spPr bwMode="auto">
          <a:xfrm flipH="1">
            <a:off x="2743200" y="1752600"/>
            <a:ext cx="3810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109452" y="5368925"/>
            <a:ext cx="2681748" cy="830997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View </a:t>
            </a:r>
            <a:r>
              <a:rPr lang="en-US" sz="2400" b="1" dirty="0">
                <a:solidFill>
                  <a:srgbClr val="C0504D"/>
                </a:solidFill>
              </a:rPr>
              <a:t>Appendices</a:t>
            </a:r>
            <a:r>
              <a:rPr lang="en-US" sz="2400" dirty="0">
                <a:solidFill>
                  <a:srgbClr val="C0504D"/>
                </a:solidFill>
              </a:rPr>
              <a:t> and </a:t>
            </a:r>
            <a:r>
              <a:rPr lang="en-US" sz="2400" b="1" dirty="0">
                <a:solidFill>
                  <a:srgbClr val="C0504D"/>
                </a:solidFill>
              </a:rPr>
              <a:t>Cover Letter</a:t>
            </a:r>
          </a:p>
        </p:txBody>
      </p:sp>
      <p:sp>
        <p:nvSpPr>
          <p:cNvPr id="10" name="Line 9" title="&quot;&quot;"/>
          <p:cNvSpPr>
            <a:spLocks noChangeShapeType="1"/>
          </p:cNvSpPr>
          <p:nvPr/>
        </p:nvSpPr>
        <p:spPr bwMode="auto">
          <a:xfrm>
            <a:off x="5791200" y="5486400"/>
            <a:ext cx="381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Oval 10" title="&quot;&quot;"/>
          <p:cNvSpPr>
            <a:spLocks noChangeArrowheads="1"/>
          </p:cNvSpPr>
          <p:nvPr/>
        </p:nvSpPr>
        <p:spPr bwMode="auto">
          <a:xfrm>
            <a:off x="1447800" y="2095500"/>
            <a:ext cx="838200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109452" y="1562100"/>
            <a:ext cx="4404411" cy="461665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Status is </a:t>
            </a:r>
            <a:r>
              <a:rPr lang="en-US" sz="2400" b="1" dirty="0">
                <a:solidFill>
                  <a:srgbClr val="C0504D"/>
                </a:solidFill>
              </a:rPr>
              <a:t>Pending Verification</a:t>
            </a:r>
          </a:p>
        </p:txBody>
      </p:sp>
      <p:sp>
        <p:nvSpPr>
          <p:cNvPr id="13" name="Line 12" title="&quot;&quot;"/>
          <p:cNvSpPr>
            <a:spLocks noChangeShapeType="1"/>
          </p:cNvSpPr>
          <p:nvPr/>
        </p:nvSpPr>
        <p:spPr bwMode="auto">
          <a:xfrm flipH="1" flipV="1">
            <a:off x="2057400" y="2476500"/>
            <a:ext cx="8382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810000" y="4045803"/>
            <a:ext cx="4906963" cy="830997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Follow </a:t>
            </a:r>
            <a:r>
              <a:rPr lang="en-US" sz="2400" b="1" dirty="0">
                <a:solidFill>
                  <a:srgbClr val="C0504D"/>
                </a:solidFill>
              </a:rPr>
              <a:t>e-Application</a:t>
            </a:r>
            <a:r>
              <a:rPr lang="en-US" sz="2400" dirty="0">
                <a:solidFill>
                  <a:srgbClr val="C0504D"/>
                </a:solidFill>
              </a:rPr>
              <a:t> </a:t>
            </a:r>
            <a:r>
              <a:rPr lang="en-US" sz="2400" dirty="0" smtClean="0">
                <a:solidFill>
                  <a:srgbClr val="C0504D"/>
                </a:solidFill>
              </a:rPr>
              <a:t>link </a:t>
            </a:r>
            <a:r>
              <a:rPr lang="en-US" sz="2400" dirty="0">
                <a:solidFill>
                  <a:srgbClr val="C0504D"/>
                </a:solidFill>
              </a:rPr>
              <a:t>to view </a:t>
            </a:r>
            <a:r>
              <a:rPr lang="en-US" sz="2400" dirty="0" smtClean="0">
                <a:solidFill>
                  <a:srgbClr val="C0504D"/>
                </a:solidFill>
              </a:rPr>
              <a:t>assembled application </a:t>
            </a:r>
            <a:r>
              <a:rPr lang="en-US" sz="2400" dirty="0">
                <a:solidFill>
                  <a:srgbClr val="C0504D"/>
                </a:solidFill>
              </a:rPr>
              <a:t>image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819400" y="2641600"/>
            <a:ext cx="4694463" cy="461665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Follow link to detailed status info</a:t>
            </a:r>
          </a:p>
        </p:txBody>
      </p:sp>
      <p:sp>
        <p:nvSpPr>
          <p:cNvPr id="16" name="Line 15" title="&quot;&quot;"/>
          <p:cNvSpPr>
            <a:spLocks noChangeShapeType="1"/>
          </p:cNvSpPr>
          <p:nvPr/>
        </p:nvSpPr>
        <p:spPr bwMode="auto">
          <a:xfrm flipV="1">
            <a:off x="5791200" y="5715000"/>
            <a:ext cx="3810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2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Application Image in Commons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73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8" title="Assembled application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928" y="1670624"/>
            <a:ext cx="7656871" cy="4958776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26020" y="5307013"/>
            <a:ext cx="8411497" cy="1398587"/>
          </a:xfrm>
          <a:prstGeom prst="rect">
            <a:avLst/>
          </a:prstGeom>
          <a:solidFill>
            <a:srgbClr val="FFFF99"/>
          </a:solidFill>
          <a:ln w="25400">
            <a:solidFill>
              <a:srgbClr val="8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A50021"/>
                </a:solidFill>
              </a:rPr>
              <a:t>TIP:</a:t>
            </a:r>
            <a:r>
              <a:rPr lang="en-US" sz="2800" b="1" dirty="0">
                <a:solidFill>
                  <a:srgbClr val="C0504D"/>
                </a:solidFill>
              </a:rPr>
              <a:t> </a:t>
            </a:r>
            <a:r>
              <a:rPr lang="en-US" sz="2800" dirty="0">
                <a:solidFill>
                  <a:srgbClr val="C0504D"/>
                </a:solidFill>
              </a:rPr>
              <a:t>Carefully review the entire application.</a:t>
            </a:r>
          </a:p>
          <a:p>
            <a:pPr algn="ctr"/>
            <a:r>
              <a:rPr lang="en-US" sz="2800" dirty="0">
                <a:solidFill>
                  <a:srgbClr val="C0504D"/>
                </a:solidFill>
              </a:rPr>
              <a:t>This is your chance to view/print the same application image that will be used by Reviewers!</a:t>
            </a:r>
            <a:r>
              <a:rPr lang="en-US" b="1" dirty="0">
                <a:solidFill>
                  <a:srgbClr val="C0504D"/>
                </a:solidFill>
              </a:rPr>
              <a:t> </a:t>
            </a:r>
          </a:p>
        </p:txBody>
      </p:sp>
      <p:pic>
        <p:nvPicPr>
          <p:cNvPr id="6" name="Picture 5" descr="MCj042483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3329"/>
            <a:ext cx="13716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182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Reject </a:t>
            </a:r>
            <a:r>
              <a:rPr lang="en-US" dirty="0" err="1" smtClean="0"/>
              <a:t>eApplication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18" title="SO status search screen highliting Recent/Pending eSubmission search op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52688"/>
            <a:ext cx="8229600" cy="3644900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5" name="Oval 4" title="&quot;&quot;"/>
          <p:cNvSpPr>
            <a:spLocks noChangeArrowheads="1"/>
          </p:cNvSpPr>
          <p:nvPr/>
        </p:nvSpPr>
        <p:spPr bwMode="auto">
          <a:xfrm>
            <a:off x="7162800" y="2744788"/>
            <a:ext cx="381000" cy="304800"/>
          </a:xfrm>
          <a:prstGeom prst="ellips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pPr algn="r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Line 5" title="&quot;&quot;"/>
          <p:cNvSpPr>
            <a:spLocks noChangeShapeType="1"/>
          </p:cNvSpPr>
          <p:nvPr/>
        </p:nvSpPr>
        <p:spPr bwMode="auto">
          <a:xfrm flipH="1">
            <a:off x="7315200" y="2211388"/>
            <a:ext cx="0" cy="3556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43600" y="1748141"/>
            <a:ext cx="2895600" cy="461659"/>
          </a:xfrm>
          <a:prstGeom prst="rect">
            <a:avLst/>
          </a:prstGeom>
          <a:solidFill>
            <a:srgbClr val="FFFF99"/>
          </a:solidFill>
          <a:ln w="12700">
            <a:solidFill>
              <a:srgbClr val="A50021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r>
              <a:rPr lang="en-US" sz="2400" dirty="0">
                <a:solidFill>
                  <a:srgbClr val="A50021"/>
                </a:solidFill>
                <a:cs typeface="Arial" charset="0"/>
              </a:rPr>
              <a:t>Must have </a:t>
            </a:r>
            <a:r>
              <a:rPr lang="en-US" sz="2400" b="1" i="1" dirty="0">
                <a:solidFill>
                  <a:srgbClr val="A50021"/>
                </a:solidFill>
                <a:cs typeface="Arial" charset="0"/>
              </a:rPr>
              <a:t>SO</a:t>
            </a:r>
            <a:r>
              <a:rPr lang="en-US" sz="2400" dirty="0">
                <a:solidFill>
                  <a:srgbClr val="A50021"/>
                </a:solidFill>
                <a:cs typeface="Arial" charset="0"/>
              </a:rPr>
              <a:t> role</a:t>
            </a:r>
          </a:p>
        </p:txBody>
      </p:sp>
      <p:sp>
        <p:nvSpPr>
          <p:cNvPr id="8" name="Oval 7" title="&quot;&quot;"/>
          <p:cNvSpPr>
            <a:spLocks noChangeArrowheads="1"/>
          </p:cNvSpPr>
          <p:nvPr/>
        </p:nvSpPr>
        <p:spPr bwMode="auto">
          <a:xfrm>
            <a:off x="381000" y="4268788"/>
            <a:ext cx="1981200" cy="457200"/>
          </a:xfrm>
          <a:prstGeom prst="ellips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pPr algn="r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Line 8" title="&quot;&quot;"/>
          <p:cNvSpPr>
            <a:spLocks noChangeShapeType="1"/>
          </p:cNvSpPr>
          <p:nvPr/>
        </p:nvSpPr>
        <p:spPr bwMode="auto">
          <a:xfrm flipV="1">
            <a:off x="1066800" y="4878388"/>
            <a:ext cx="0" cy="1219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85800" y="6097588"/>
            <a:ext cx="5791200" cy="461659"/>
          </a:xfrm>
          <a:prstGeom prst="rect">
            <a:avLst/>
          </a:prstGeom>
          <a:solidFill>
            <a:srgbClr val="FFFF99"/>
          </a:solidFill>
          <a:ln w="12700">
            <a:solidFill>
              <a:srgbClr val="A50021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r>
              <a:rPr lang="en-US" sz="2400" dirty="0">
                <a:solidFill>
                  <a:srgbClr val="A50021"/>
                </a:solidFill>
                <a:cs typeface="Arial" charset="0"/>
              </a:rPr>
              <a:t>Select </a:t>
            </a:r>
            <a:r>
              <a:rPr lang="en-US" sz="2400" b="1" i="1" dirty="0">
                <a:solidFill>
                  <a:srgbClr val="A50021"/>
                </a:solidFill>
                <a:cs typeface="Arial" charset="0"/>
              </a:rPr>
              <a:t>Recent/ Pending </a:t>
            </a:r>
            <a:r>
              <a:rPr lang="en-US" sz="2400" b="1" i="1" dirty="0" err="1">
                <a:solidFill>
                  <a:srgbClr val="A50021"/>
                </a:solidFill>
                <a:cs typeface="Arial" charset="0"/>
              </a:rPr>
              <a:t>eSubmissions</a:t>
            </a:r>
            <a:endParaRPr lang="en-US" sz="2400" b="1" i="1" dirty="0">
              <a:solidFill>
                <a:srgbClr val="A50021"/>
              </a:solidFill>
              <a:cs typeface="Arial" charset="0"/>
            </a:endParaRPr>
          </a:p>
        </p:txBody>
      </p:sp>
      <p:sp>
        <p:nvSpPr>
          <p:cNvPr id="11" name="Oval 10" title="&quot;&quot;"/>
          <p:cNvSpPr>
            <a:spLocks noChangeArrowheads="1"/>
          </p:cNvSpPr>
          <p:nvPr/>
        </p:nvSpPr>
        <p:spPr bwMode="auto">
          <a:xfrm>
            <a:off x="4876800" y="5411788"/>
            <a:ext cx="838200" cy="304800"/>
          </a:xfrm>
          <a:prstGeom prst="ellips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pPr algn="r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Line 11" title="&quot;&quot;"/>
          <p:cNvSpPr>
            <a:spLocks noChangeShapeType="1"/>
          </p:cNvSpPr>
          <p:nvPr/>
        </p:nvSpPr>
        <p:spPr bwMode="auto">
          <a:xfrm flipH="1" flipV="1">
            <a:off x="5791200" y="5487988"/>
            <a:ext cx="6858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477000" y="5183188"/>
            <a:ext cx="2019300" cy="461659"/>
          </a:xfrm>
          <a:prstGeom prst="rect">
            <a:avLst/>
          </a:prstGeom>
          <a:solidFill>
            <a:srgbClr val="FFFF99"/>
          </a:solidFill>
          <a:ln w="12700">
            <a:solidFill>
              <a:srgbClr val="A50021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r>
              <a:rPr lang="en-US" sz="2400" dirty="0">
                <a:solidFill>
                  <a:srgbClr val="A50021"/>
                </a:solidFill>
                <a:cs typeface="Arial" charset="0"/>
              </a:rPr>
              <a:t>Click </a:t>
            </a:r>
            <a:r>
              <a:rPr lang="en-US" sz="2400" b="1" i="1" dirty="0">
                <a:solidFill>
                  <a:srgbClr val="A50021"/>
                </a:solidFill>
                <a:cs typeface="Arial" charset="0"/>
              </a:rPr>
              <a:t>Search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295900" y="4264329"/>
            <a:ext cx="3200400" cy="461659"/>
          </a:xfrm>
          <a:prstGeom prst="rect">
            <a:avLst/>
          </a:prstGeom>
          <a:solidFill>
            <a:srgbClr val="FFFF99"/>
          </a:solidFill>
          <a:ln w="12700">
            <a:solidFill>
              <a:srgbClr val="A50021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r>
              <a:rPr lang="en-US" sz="2400" dirty="0">
                <a:solidFill>
                  <a:srgbClr val="A50021"/>
                </a:solidFill>
                <a:cs typeface="Arial" charset="0"/>
              </a:rPr>
              <a:t>Enter Search Criteria </a:t>
            </a:r>
            <a:endParaRPr lang="en-US" sz="2400" b="1" i="1" dirty="0">
              <a:solidFill>
                <a:srgbClr val="A50021"/>
              </a:solidFill>
              <a:cs typeface="Arial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57200" y="1536700"/>
            <a:ext cx="5105400" cy="749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lg" len="lg"/>
            <a:tailEnd/>
          </a:ln>
        </p:spPr>
        <p:txBody>
          <a:bodyPr lIns="91433" tIns="45717" rIns="91433" bIns="45717">
            <a:spAutoFit/>
          </a:bodyPr>
          <a:lstStyle/>
          <a:p>
            <a:r>
              <a:rPr lang="en-US" sz="1400" i="1">
                <a:solidFill>
                  <a:prstClr val="black"/>
                </a:solidFill>
                <a:cs typeface="Arial" charset="0"/>
              </a:rPr>
              <a:t>       </a:t>
            </a:r>
            <a:r>
              <a:rPr lang="en-US" sz="1400" b="1" i="1">
                <a:solidFill>
                  <a:prstClr val="black"/>
                </a:solidFill>
                <a:cs typeface="Arial" charset="0"/>
              </a:rPr>
              <a:t>PIs: If the application image in the eRA Commons   </a:t>
            </a:r>
          </a:p>
          <a:p>
            <a:r>
              <a:rPr lang="en-US" sz="1400" b="1" i="1">
                <a:solidFill>
                  <a:prstClr val="black"/>
                </a:solidFill>
                <a:cs typeface="Arial" charset="0"/>
              </a:rPr>
              <a:t>       does not properly reflect the submitted material, work </a:t>
            </a:r>
          </a:p>
          <a:p>
            <a:r>
              <a:rPr lang="en-US" sz="1400" b="1" i="1">
                <a:solidFill>
                  <a:prstClr val="black"/>
                </a:solidFill>
                <a:cs typeface="Arial" charset="0"/>
              </a:rPr>
              <a:t>       with your SO to reject the application!</a:t>
            </a:r>
          </a:p>
        </p:txBody>
      </p:sp>
      <p:sp>
        <p:nvSpPr>
          <p:cNvPr id="16" name="AutoShape 16" title="&quot;&quot;"/>
          <p:cNvSpPr>
            <a:spLocks noChangeArrowheads="1"/>
          </p:cNvSpPr>
          <p:nvPr/>
        </p:nvSpPr>
        <p:spPr bwMode="auto">
          <a:xfrm>
            <a:off x="533400" y="1752600"/>
            <a:ext cx="304800" cy="304800"/>
          </a:xfrm>
          <a:prstGeom prst="star5">
            <a:avLst/>
          </a:prstGeom>
          <a:solidFill>
            <a:srgbClr val="FFFF99"/>
          </a:solidFill>
          <a:ln w="15875">
            <a:solidFill>
              <a:schemeClr val="tx1"/>
            </a:solidFill>
            <a:miter lim="800000"/>
            <a:headEnd type="none" w="lg" len="lg"/>
            <a:tailEnd/>
          </a:ln>
          <a:effectLst/>
        </p:spPr>
        <p:txBody>
          <a:bodyPr wrap="none" lIns="91433" tIns="45717" rIns="91433" bIns="45717" anchor="ctr"/>
          <a:lstStyle/>
          <a:p>
            <a:pPr algn="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69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 title="Reject eApplication link available in SO status hit list for application in 2 day viewing wind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1604963"/>
            <a:ext cx="8221662" cy="2295525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Reject </a:t>
            </a:r>
            <a:r>
              <a:rPr lang="en-US" dirty="0" err="1" smtClean="0"/>
              <a:t>eApplication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8686800" y="6858000"/>
            <a:ext cx="457200" cy="304800"/>
          </a:xfrm>
          <a:prstGeom prst="rect">
            <a:avLst/>
          </a:prstGeom>
          <a:noFill/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67AB8972-CC55-445B-BD0C-C5FB1BFAB319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/>
              <a:t>75</a:t>
            </a:fld>
            <a:endParaRPr lang="en-US" smtClean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19" title="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88" y="3733800"/>
            <a:ext cx="6132512" cy="2952750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9" name="Oval 7" title="&quot;&quot;"/>
          <p:cNvSpPr>
            <a:spLocks noChangeArrowheads="1"/>
          </p:cNvSpPr>
          <p:nvPr/>
        </p:nvSpPr>
        <p:spPr bwMode="auto">
          <a:xfrm>
            <a:off x="7086600" y="3433763"/>
            <a:ext cx="1447800" cy="304800"/>
          </a:xfrm>
          <a:prstGeom prst="ellips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pPr algn="r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Line 8" title="&quot;&quot;"/>
          <p:cNvSpPr>
            <a:spLocks noChangeShapeType="1"/>
          </p:cNvSpPr>
          <p:nvPr/>
        </p:nvSpPr>
        <p:spPr bwMode="auto">
          <a:xfrm flipH="1">
            <a:off x="6324600" y="3738563"/>
            <a:ext cx="1295400" cy="3810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Line 9" title="&quot;&quot;"/>
          <p:cNvSpPr>
            <a:spLocks noChangeShapeType="1"/>
          </p:cNvSpPr>
          <p:nvPr/>
        </p:nvSpPr>
        <p:spPr bwMode="auto">
          <a:xfrm flipH="1">
            <a:off x="5410200" y="5414963"/>
            <a:ext cx="914400" cy="457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324600" y="4819477"/>
            <a:ext cx="2743200" cy="1200323"/>
          </a:xfrm>
          <a:prstGeom prst="rect">
            <a:avLst/>
          </a:prstGeom>
          <a:solidFill>
            <a:srgbClr val="FFFF99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/>
          <a:p>
            <a:r>
              <a:rPr lang="en-US" sz="2400" dirty="0">
                <a:solidFill>
                  <a:srgbClr val="A50021"/>
                </a:solidFill>
                <a:cs typeface="Arial" charset="0"/>
              </a:rPr>
              <a:t>Enter comment to be sent with e-mail notification</a:t>
            </a:r>
            <a:endParaRPr lang="en-US" sz="2400" b="1" i="1" dirty="0">
              <a:solidFill>
                <a:srgbClr val="A50021"/>
              </a:solidFill>
              <a:cs typeface="Arial" charset="0"/>
            </a:endParaRPr>
          </a:p>
        </p:txBody>
      </p:sp>
      <p:sp>
        <p:nvSpPr>
          <p:cNvPr id="13" name="Oval 11" title="&quot;&quot;"/>
          <p:cNvSpPr>
            <a:spLocks noChangeArrowheads="1"/>
          </p:cNvSpPr>
          <p:nvPr/>
        </p:nvSpPr>
        <p:spPr bwMode="auto">
          <a:xfrm>
            <a:off x="533400" y="5562600"/>
            <a:ext cx="5638800" cy="604837"/>
          </a:xfrm>
          <a:prstGeom prst="ellips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pPr algn="r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Oval 12" title="&quot;&quot;"/>
          <p:cNvSpPr>
            <a:spLocks noChangeArrowheads="1"/>
          </p:cNvSpPr>
          <p:nvPr/>
        </p:nvSpPr>
        <p:spPr bwMode="auto">
          <a:xfrm>
            <a:off x="3124200" y="6400800"/>
            <a:ext cx="609600" cy="228600"/>
          </a:xfrm>
          <a:prstGeom prst="ellips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pPr algn="r"/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92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Complete!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If no action is taken during the two business day viewing window, the application automatically moves forward for further processing at </a:t>
            </a:r>
            <a:r>
              <a:rPr lang="en-US" dirty="0" smtClean="0"/>
              <a:t>NIH</a:t>
            </a:r>
            <a:endParaRPr lang="en-US" dirty="0"/>
          </a:p>
          <a:p>
            <a:r>
              <a:rPr lang="en-US" dirty="0"/>
              <a:t>Any subsequent application changes are subject to the NIH </a:t>
            </a:r>
            <a:r>
              <a:rPr lang="en-US" dirty="0" smtClean="0"/>
              <a:t>policy on </a:t>
            </a:r>
            <a:r>
              <a:rPr lang="en-US" dirty="0"/>
              <a:t>late submission </a:t>
            </a:r>
            <a:r>
              <a:rPr lang="en-US" dirty="0" smtClean="0"/>
              <a:t>of grant applications </a:t>
            </a:r>
            <a:r>
              <a:rPr lang="en-US" dirty="0"/>
              <a:t>and </a:t>
            </a:r>
            <a:r>
              <a:rPr lang="en-US" dirty="0" smtClean="0"/>
              <a:t>the </a:t>
            </a:r>
            <a:r>
              <a:rPr lang="en-US" dirty="0"/>
              <a:t>NIH policy on </a:t>
            </a:r>
            <a:r>
              <a:rPr lang="en-US" dirty="0" smtClean="0"/>
              <a:t>post-submission application </a:t>
            </a:r>
            <a:r>
              <a:rPr lang="en-US" dirty="0"/>
              <a:t>materials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238374"/>
            <a:ext cx="38100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3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System Issues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403229"/>
            <a:ext cx="8458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Applicants should follow NIH’s standard ‘system issue’ procedure if they run </a:t>
            </a:r>
            <a:r>
              <a:rPr lang="en-US" sz="2800" dirty="0">
                <a:solidFill>
                  <a:srgbClr val="002060"/>
                </a:solidFill>
              </a:rPr>
              <a:t>into </a:t>
            </a:r>
            <a:r>
              <a:rPr lang="en-US" sz="2800" dirty="0" smtClean="0">
                <a:solidFill>
                  <a:srgbClr val="002060"/>
                </a:solidFill>
              </a:rPr>
              <a:t>problems beyond their control that </a:t>
            </a:r>
            <a:r>
              <a:rPr lang="en-US" sz="2800" dirty="0">
                <a:solidFill>
                  <a:srgbClr val="002060"/>
                </a:solidFill>
              </a:rPr>
              <a:t>threaten </a:t>
            </a:r>
            <a:r>
              <a:rPr lang="en-US" sz="2800" dirty="0" smtClean="0">
                <a:solidFill>
                  <a:srgbClr val="002060"/>
                </a:solidFill>
              </a:rPr>
              <a:t>their on-time submission: </a:t>
            </a:r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grants.nih.gov/grants/ElectronicReceipt/support.htm#guidelines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73912"/>
            <a:ext cx="3810000" cy="2619375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343400" y="1082675"/>
            <a:ext cx="457200" cy="441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6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Live </a:t>
            </a:r>
            <a:r>
              <a:rPr lang="en-US" dirty="0" err="1" smtClean="0"/>
              <a:t>eSubmission</a:t>
            </a:r>
            <a:r>
              <a:rPr lang="en-US" dirty="0" smtClean="0"/>
              <a:t> Demo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0" y="1857375"/>
            <a:ext cx="5056910" cy="3476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5638800"/>
            <a:ext cx="68580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following set of slides are for your reference and contain many of the points made during the demo.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57600" y="633626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Sheri &amp; Jessie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2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title="SF424 form screen shot highlighting DU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80" y="3324225"/>
            <a:ext cx="8274920" cy="2390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Does the DUNS number on the SF424 (R&amp;R) cover form match the DUNS number used for Grants.gov &amp; Commons registrations?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7" name="Oval 13" title="&quot;&quot;"/>
          <p:cNvSpPr>
            <a:spLocks noChangeArrowheads="1"/>
          </p:cNvSpPr>
          <p:nvPr/>
        </p:nvSpPr>
        <p:spPr bwMode="auto">
          <a:xfrm>
            <a:off x="4572000" y="5105400"/>
            <a:ext cx="3690144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1922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Signing Official (SO)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87375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During </a:t>
            </a:r>
            <a:r>
              <a:rPr lang="en-US" sz="2800" dirty="0"/>
              <a:t>Commons registration, </a:t>
            </a:r>
            <a:r>
              <a:rPr lang="en-US" sz="2800" dirty="0" smtClean="0"/>
              <a:t>an applicant </a:t>
            </a:r>
            <a:r>
              <a:rPr lang="en-US" sz="2800" dirty="0"/>
              <a:t>organization designates a Signing Official (SO</a:t>
            </a:r>
            <a:r>
              <a:rPr lang="en-US" sz="2800" dirty="0" smtClean="0"/>
              <a:t>) </a:t>
            </a:r>
          </a:p>
          <a:p>
            <a:pPr lvl="1"/>
            <a:r>
              <a:rPr lang="en-US" sz="2400" dirty="0" smtClean="0"/>
              <a:t>SO has authority to legally bind the organization in grants administration matters </a:t>
            </a:r>
          </a:p>
          <a:p>
            <a:pPr lvl="1"/>
            <a:r>
              <a:rPr lang="en-US" sz="2400" dirty="0"/>
              <a:t>E</a:t>
            </a:r>
            <a:r>
              <a:rPr lang="en-US" sz="2400" dirty="0" smtClean="0"/>
              <a:t>quivalent to the Authorized Organization Representative (AOR) in Grants.gov</a:t>
            </a:r>
          </a:p>
          <a:p>
            <a:pPr lvl="1"/>
            <a:r>
              <a:rPr lang="en-US" sz="2400" dirty="0" smtClean="0"/>
              <a:t>SO is responsible for:</a:t>
            </a:r>
          </a:p>
          <a:p>
            <a:pPr lvl="2"/>
            <a:r>
              <a:rPr lang="en-US" dirty="0" smtClean="0"/>
              <a:t>maintaining institutional information</a:t>
            </a:r>
          </a:p>
          <a:p>
            <a:pPr lvl="2"/>
            <a:r>
              <a:rPr lang="en-US" dirty="0" smtClean="0"/>
              <a:t>submitting documents that require signature </a:t>
            </a:r>
            <a:br>
              <a:rPr lang="en-US" dirty="0" smtClean="0"/>
            </a:br>
            <a:r>
              <a:rPr lang="en-US" dirty="0" smtClean="0"/>
              <a:t>authority to act on behalf of the organization</a:t>
            </a:r>
          </a:p>
          <a:p>
            <a:pPr lvl="2"/>
            <a:r>
              <a:rPr lang="en-US" dirty="0" smtClean="0"/>
              <a:t>managing </a:t>
            </a:r>
            <a:r>
              <a:rPr lang="en-US" dirty="0"/>
              <a:t>accounts</a:t>
            </a:r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 descr="Stickman contrac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572000"/>
            <a:ext cx="2416628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8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title="Project/Performance Site Locations form highlighting DU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19400"/>
            <a:ext cx="6953250" cy="318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Primary site DUNS is required by NIH and is enforced with an agency validation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7" name="Oval 13" title="&quot;&quot;"/>
          <p:cNvSpPr>
            <a:spLocks noChangeArrowheads="1"/>
          </p:cNvSpPr>
          <p:nvPr/>
        </p:nvSpPr>
        <p:spPr bwMode="auto">
          <a:xfrm>
            <a:off x="990600" y="3810000"/>
            <a:ext cx="22098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864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title="SF424 R&amp;R form highlighting Type of Submission 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0"/>
            <a:ext cx="7162800" cy="324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/>
              <a:t>Did you provide correct Type of Submission (#1), Federal Identifier (#4), and Type of Application (#8) information on the SF 424 (R&amp;R) cover form?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sp>
        <p:nvSpPr>
          <p:cNvPr id="6" name="Line 10" title="&quot;&quot;"/>
          <p:cNvSpPr>
            <a:spLocks noChangeShapeType="1"/>
          </p:cNvSpPr>
          <p:nvPr/>
        </p:nvSpPr>
        <p:spPr bwMode="auto">
          <a:xfrm flipH="1" flipV="1">
            <a:off x="2438400" y="4238625"/>
            <a:ext cx="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85800" y="4683125"/>
            <a:ext cx="4419600" cy="16129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>
                <a:solidFill>
                  <a:schemeClr val="accent2"/>
                </a:solidFill>
                <a:cs typeface="Arial" charset="0"/>
              </a:rPr>
              <a:t>Use Application for first submission attempt for the same deadline</a:t>
            </a:r>
            <a:br>
              <a:rPr lang="en-US" dirty="0">
                <a:solidFill>
                  <a:schemeClr val="accent2"/>
                </a:solidFill>
                <a:cs typeface="Arial" charset="0"/>
              </a:rPr>
            </a:br>
            <a:endParaRPr lang="en-US" sz="800" dirty="0">
              <a:solidFill>
                <a:schemeClr val="accent2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dirty="0">
                <a:solidFill>
                  <a:schemeClr val="accent2"/>
                </a:solidFill>
                <a:cs typeface="Arial" charset="0"/>
              </a:rPr>
              <a:t>Use Changed/Corrected when submitting again to correct </a:t>
            </a:r>
            <a:r>
              <a:rPr lang="en-US" dirty="0" err="1">
                <a:solidFill>
                  <a:schemeClr val="accent2"/>
                </a:solidFill>
                <a:cs typeface="Arial" charset="0"/>
              </a:rPr>
              <a:t>eRA</a:t>
            </a:r>
            <a:r>
              <a:rPr lang="en-US" dirty="0">
                <a:solidFill>
                  <a:schemeClr val="accent2"/>
                </a:solidFill>
                <a:cs typeface="Arial" charset="0"/>
              </a:rPr>
              <a:t>-identified errors/warnings</a:t>
            </a:r>
          </a:p>
        </p:txBody>
      </p:sp>
      <p:sp>
        <p:nvSpPr>
          <p:cNvPr id="9" name="Oval 13" title="&quot;&quot;"/>
          <p:cNvSpPr>
            <a:spLocks noChangeArrowheads="1"/>
          </p:cNvSpPr>
          <p:nvPr/>
        </p:nvSpPr>
        <p:spPr bwMode="auto">
          <a:xfrm>
            <a:off x="685800" y="3629025"/>
            <a:ext cx="4038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639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 ID &amp; Type of Application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1625" y="228600"/>
            <a:ext cx="8534400" cy="758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88A44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9pPr>
          </a:lstStyle>
          <a:p>
            <a:r>
              <a:rPr lang="en-US" dirty="0" smtClean="0"/>
              <a:t>Federal ID &amp; Types of </a:t>
            </a:r>
            <a:r>
              <a:rPr lang="en-US" dirty="0" err="1" smtClean="0"/>
              <a:t>Applicationis</a:t>
            </a:r>
            <a:endParaRPr lang="en-US" dirty="0"/>
          </a:p>
        </p:txBody>
      </p:sp>
      <p:pic>
        <p:nvPicPr>
          <p:cNvPr id="5" name="Picture 2" title="SF424 R&amp;R from highlighting Federal Identifier and Type of Applicaiton fiel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138987" cy="621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10" title="&quot;&quot;"/>
          <p:cNvSpPr>
            <a:spLocks noChangeShapeType="1"/>
          </p:cNvSpPr>
          <p:nvPr/>
        </p:nvSpPr>
        <p:spPr bwMode="auto">
          <a:xfrm flipV="1">
            <a:off x="3429000" y="457200"/>
            <a:ext cx="10668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78643" y="1295400"/>
            <a:ext cx="4069557" cy="1200323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If Resubmission/Renewal/Revision in field #8, </a:t>
            </a:r>
            <a:r>
              <a:rPr lang="en-US" dirty="0">
                <a:solidFill>
                  <a:schemeClr val="accent2"/>
                </a:solidFill>
                <a:cs typeface="Arial" charset="0"/>
              </a:rPr>
              <a:t>use Institute and serial #</a:t>
            </a:r>
            <a:br>
              <a:rPr lang="en-US" dirty="0">
                <a:solidFill>
                  <a:schemeClr val="accent2"/>
                </a:solidFill>
                <a:cs typeface="Arial" charset="0"/>
              </a:rPr>
            </a:b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of </a:t>
            </a:r>
            <a:r>
              <a:rPr lang="en-US" dirty="0">
                <a:solidFill>
                  <a:schemeClr val="accent2"/>
                </a:solidFill>
                <a:cs typeface="Arial" charset="0"/>
              </a:rPr>
              <a:t>previous NIH grant/app (e.g., use</a:t>
            </a:r>
            <a:br>
              <a:rPr lang="en-US" dirty="0">
                <a:solidFill>
                  <a:schemeClr val="accent2"/>
                </a:solidFill>
                <a:cs typeface="Arial" charset="0"/>
              </a:rPr>
            </a:b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CA987654 </a:t>
            </a:r>
            <a:r>
              <a:rPr lang="en-US" dirty="0">
                <a:solidFill>
                  <a:schemeClr val="accent2"/>
                </a:solidFill>
                <a:cs typeface="Arial" charset="0"/>
              </a:rPr>
              <a:t>from 1R01CA987654-01)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267200" y="5734050"/>
            <a:ext cx="3505200" cy="666750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accent2"/>
                </a:solidFill>
                <a:cs typeface="Arial" charset="0"/>
              </a:rPr>
              <a:t>See Application Guide for definition of application types</a:t>
            </a:r>
          </a:p>
        </p:txBody>
      </p:sp>
      <p:sp>
        <p:nvSpPr>
          <p:cNvPr id="9" name="Line 10" title="&quot;&quot;"/>
          <p:cNvSpPr>
            <a:spLocks noChangeShapeType="1"/>
          </p:cNvSpPr>
          <p:nvPr/>
        </p:nvSpPr>
        <p:spPr bwMode="auto">
          <a:xfrm flipH="1" flipV="1">
            <a:off x="3733800" y="6115050"/>
            <a:ext cx="5334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10" name="Oval 13" title="&quot;&quot;"/>
          <p:cNvSpPr>
            <a:spLocks noChangeArrowheads="1"/>
          </p:cNvSpPr>
          <p:nvPr/>
        </p:nvSpPr>
        <p:spPr bwMode="auto">
          <a:xfrm>
            <a:off x="685800" y="5800725"/>
            <a:ext cx="29718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  <p:sp>
        <p:nvSpPr>
          <p:cNvPr id="11" name="Oval 13" title="&quot;&quot;"/>
          <p:cNvSpPr>
            <a:spLocks noChangeArrowheads="1"/>
          </p:cNvSpPr>
          <p:nvPr/>
        </p:nvSpPr>
        <p:spPr bwMode="auto">
          <a:xfrm>
            <a:off x="4343400" y="152400"/>
            <a:ext cx="40386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410200" y="1752600"/>
            <a:ext cx="3505200" cy="92332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If Changed/Corrected in field </a:t>
            </a:r>
            <a:r>
              <a:rPr lang="en-US" dirty="0">
                <a:solidFill>
                  <a:schemeClr val="accent2"/>
                </a:solidFill>
                <a:cs typeface="Arial" charset="0"/>
              </a:rPr>
              <a:t>#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1, then </a:t>
            </a:r>
            <a:r>
              <a:rPr lang="en-US" dirty="0">
                <a:solidFill>
                  <a:schemeClr val="accent2"/>
                </a:solidFill>
                <a:cs typeface="Arial" charset="0"/>
              </a:rPr>
              <a:t>enter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previous</a:t>
            </a:r>
            <a:r>
              <a:rPr lang="en-US" dirty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Grants.gov </a:t>
            </a:r>
            <a:r>
              <a:rPr lang="en-US" dirty="0">
                <a:solidFill>
                  <a:schemeClr val="accent2"/>
                </a:solidFill>
                <a:cs typeface="Arial" charset="0"/>
              </a:rPr>
              <a:t>tracking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number</a:t>
            </a:r>
            <a:endParaRPr lang="en-US" dirty="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13" name="Oval 12" title="&quot;&quot;"/>
          <p:cNvSpPr>
            <a:spLocks noChangeArrowheads="1"/>
          </p:cNvSpPr>
          <p:nvPr/>
        </p:nvSpPr>
        <p:spPr bwMode="auto">
          <a:xfrm>
            <a:off x="4191000" y="685800"/>
            <a:ext cx="40386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  <p:sp>
        <p:nvSpPr>
          <p:cNvPr id="14" name="Line 10" title="&quot;&quot;"/>
          <p:cNvSpPr>
            <a:spLocks noChangeShapeType="1"/>
          </p:cNvSpPr>
          <p:nvPr/>
        </p:nvSpPr>
        <p:spPr bwMode="auto">
          <a:xfrm flipH="1" flipV="1">
            <a:off x="6477000" y="1295400"/>
            <a:ext cx="2286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8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600200"/>
            <a:ext cx="8503920" cy="4343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Type of Application </a:t>
            </a:r>
            <a:r>
              <a:rPr lang="en-US" sz="2400" dirty="0" smtClean="0"/>
              <a:t>on SF424 (R&amp;R), field #8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graphicFrame>
        <p:nvGraphicFramePr>
          <p:cNvPr id="5" name="Group 36" title="&quot;&quot;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7909944"/>
              </p:ext>
            </p:extLst>
          </p:nvPr>
        </p:nvGraphicFramePr>
        <p:xfrm>
          <a:off x="304800" y="2133594"/>
          <a:ext cx="8610600" cy="4038606"/>
        </p:xfrm>
        <a:graphic>
          <a:graphicData uri="http://schemas.openxmlformats.org/drawingml/2006/table">
            <a:tbl>
              <a:tblPr firstRow="1"/>
              <a:tblGrid>
                <a:gridCol w="1661695"/>
                <a:gridCol w="6948905"/>
              </a:tblGrid>
              <a:tr h="4397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Term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Notes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984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New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An application that is submitted for funding for the first time. (Type 1)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Renewal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Competing for additional years of funding to continue original project. </a:t>
                      </a:r>
                      <a:b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(Type 2)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91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Revision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Request for additional funds for a current award to expand the scope of work. Applicants should contact the awarding agency for advice on submitting any revision/supplement application. (Type 3)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095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Resubmission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Application previously reviewed. A revised or amended application that addresses reviewer feedback. (A1)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Continuation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NIH does not use the SF 424 (R&amp;R) for Continuation applications. (Type 5; progress reports for simplified non-competing (SNAP) applications are submitted directly to eRA Commons; for others, paper apps. are still submitted.)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18002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5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/>
              <a:t>Did you include the eRA Commons ID in the Credential field of the R&amp;R </a:t>
            </a:r>
            <a:r>
              <a:rPr lang="en-US" dirty="0" err="1"/>
              <a:t>Sr</a:t>
            </a:r>
            <a:r>
              <a:rPr lang="en-US" dirty="0"/>
              <a:t>/Key Person Profile form for all PD/PIs?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If </a:t>
            </a:r>
            <a:r>
              <a:rPr lang="en-US" dirty="0"/>
              <a:t>submitting a Multiple-PD/PI application, did you give all PIs the PD/PI role on the </a:t>
            </a:r>
            <a:r>
              <a:rPr lang="en-US" dirty="0" err="1"/>
              <a:t>Sr</a:t>
            </a:r>
            <a:r>
              <a:rPr lang="en-US" dirty="0"/>
              <a:t>/Key Person Profile form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For multi-project, multi-PD/PI applications, all PD/PIs for the entire application should be included in the Overall Component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01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 Field</a:t>
            </a:r>
            <a:endParaRPr lang="en-US" dirty="0"/>
          </a:p>
        </p:txBody>
      </p:sp>
      <p:pic>
        <p:nvPicPr>
          <p:cNvPr id="4" name="Picture 6" title="R&amp;R Senior/Key Person Profile form highlighitng Credential 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6019800" cy="5576887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10" title="&quot;&quot;"/>
          <p:cNvSpPr>
            <a:spLocks noChangeShapeType="1"/>
          </p:cNvSpPr>
          <p:nvPr/>
        </p:nvSpPr>
        <p:spPr bwMode="auto">
          <a:xfrm flipH="1">
            <a:off x="4191000" y="2667000"/>
            <a:ext cx="15240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828800" y="2590800"/>
            <a:ext cx="2324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>
                <a:solidFill>
                  <a:srgbClr val="FF3300"/>
                </a:solidFill>
                <a:cs typeface="Arial" charset="0"/>
              </a:rPr>
              <a:t>Enter PI Commons Username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715000" y="1790700"/>
            <a:ext cx="3124200" cy="1577975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2"/>
                </a:solidFill>
                <a:cs typeface="Arial" charset="0"/>
              </a:rPr>
              <a:t>    eRA Commons  </a:t>
            </a:r>
            <a:br>
              <a:rPr lang="en-US" sz="2400" b="1">
                <a:solidFill>
                  <a:schemeClr val="accent2"/>
                </a:solidFill>
                <a:cs typeface="Arial" charset="0"/>
              </a:rPr>
            </a:br>
            <a:r>
              <a:rPr lang="en-US" sz="2400" b="1">
                <a:solidFill>
                  <a:schemeClr val="accent2"/>
                </a:solidFill>
                <a:cs typeface="Arial" charset="0"/>
              </a:rPr>
              <a:t>username must be supplied in the </a:t>
            </a:r>
            <a:r>
              <a:rPr lang="en-US" sz="2400" b="1" i="1">
                <a:solidFill>
                  <a:schemeClr val="accent2"/>
                </a:solidFill>
                <a:cs typeface="Arial" charset="0"/>
              </a:rPr>
              <a:t>Credential</a:t>
            </a:r>
            <a:r>
              <a:rPr lang="en-US" sz="2400" b="1">
                <a:solidFill>
                  <a:schemeClr val="accent2"/>
                </a:solidFill>
                <a:cs typeface="Arial" charset="0"/>
              </a:rPr>
              <a:t> field</a:t>
            </a:r>
            <a:endParaRPr lang="en-US" sz="1200" b="1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105400" y="3581400"/>
            <a:ext cx="3657600" cy="2308225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2"/>
                </a:solidFill>
                <a:cs typeface="Arial" charset="0"/>
              </a:rPr>
              <a:t>    For multiple PD/PI applications, select the PD/PI role for each PI and provide their eRA Commons username in the </a:t>
            </a:r>
            <a:r>
              <a:rPr lang="en-US" sz="2400" b="1" i="1">
                <a:solidFill>
                  <a:schemeClr val="accent2"/>
                </a:solidFill>
                <a:cs typeface="Arial" charset="0"/>
              </a:rPr>
              <a:t>Credential</a:t>
            </a:r>
            <a:r>
              <a:rPr lang="en-US" sz="2400" b="1">
                <a:solidFill>
                  <a:schemeClr val="accent2"/>
                </a:solidFill>
                <a:cs typeface="Arial" charset="0"/>
              </a:rPr>
              <a:t> field </a:t>
            </a:r>
            <a:endParaRPr lang="en-US" sz="1200" b="1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9" name="Line 10" title="&quot;&quot;"/>
          <p:cNvSpPr>
            <a:spLocks noChangeShapeType="1"/>
          </p:cNvSpPr>
          <p:nvPr/>
        </p:nvSpPr>
        <p:spPr bwMode="auto">
          <a:xfrm flipH="1" flipV="1">
            <a:off x="4114800" y="5181600"/>
            <a:ext cx="990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10" name="Line 10" title="&quot;&quot;"/>
          <p:cNvSpPr>
            <a:spLocks noChangeShapeType="1"/>
          </p:cNvSpPr>
          <p:nvPr/>
        </p:nvSpPr>
        <p:spPr bwMode="auto">
          <a:xfrm flipH="1">
            <a:off x="3962400" y="5181600"/>
            <a:ext cx="1143000" cy="152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828800" y="4983162"/>
            <a:ext cx="2324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>
                <a:solidFill>
                  <a:srgbClr val="FF3300"/>
                </a:solidFill>
                <a:cs typeface="Arial" charset="0"/>
              </a:rPr>
              <a:t>Enter PI Commons Username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219200" y="5181600"/>
            <a:ext cx="22177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>
                <a:solidFill>
                  <a:srgbClr val="FF3300"/>
                </a:solidFill>
                <a:cs typeface="Arial" charset="0"/>
              </a:rPr>
              <a:t>Select PD/PI role for each PI</a:t>
            </a:r>
          </a:p>
        </p:txBody>
      </p:sp>
    </p:spTree>
    <p:extLst>
      <p:ext uri="{BB962C8B-B14F-4D97-AF65-F5344CB8AC3E}">
        <p14:creationId xmlns:p14="http://schemas.microsoft.com/office/powerpoint/2010/main" val="298438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/>
              <a:t>Did you include Organization name for all </a:t>
            </a:r>
            <a:r>
              <a:rPr lang="en-US" dirty="0" err="1"/>
              <a:t>Sr</a:t>
            </a:r>
            <a:r>
              <a:rPr lang="en-US" dirty="0"/>
              <a:t>/Key listed on the R&amp;R </a:t>
            </a:r>
            <a:r>
              <a:rPr lang="en-US" dirty="0" err="1"/>
              <a:t>Sr</a:t>
            </a:r>
            <a:r>
              <a:rPr lang="en-US" dirty="0"/>
              <a:t>/Key Person Profile (Expanded) form?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  <p:pic>
        <p:nvPicPr>
          <p:cNvPr id="6" name="Picture 6" title="R&amp;R Senior/Key Person Profile form highlighting Organization 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6019800" cy="5576888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0" title="&quot;&quot;"/>
          <p:cNvSpPr>
            <a:spLocks noChangeShapeType="1"/>
          </p:cNvSpPr>
          <p:nvPr/>
        </p:nvSpPr>
        <p:spPr bwMode="auto">
          <a:xfrm flipH="1" flipV="1">
            <a:off x="4038600" y="4243387"/>
            <a:ext cx="12192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057400" y="4114800"/>
            <a:ext cx="1573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 dirty="0">
                <a:solidFill>
                  <a:srgbClr val="FF3300"/>
                </a:solidFill>
                <a:cs typeface="Arial" charset="0"/>
              </a:rPr>
              <a:t>Organization Name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257800" y="3200400"/>
            <a:ext cx="3429000" cy="3046982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chemeClr val="accent2"/>
                </a:solidFill>
                <a:cs typeface="Arial" charset="0"/>
              </a:rPr>
              <a:t>PD/PI Organization will auto-populate from SF 424 (R&amp;R) cover if available. </a:t>
            </a:r>
          </a:p>
          <a:p>
            <a:pPr algn="ctr" eaLnBrk="1" hangingPunct="1"/>
            <a:endParaRPr lang="en-US" sz="2400" b="1" dirty="0">
              <a:solidFill>
                <a:schemeClr val="accent2"/>
              </a:solidFill>
              <a:cs typeface="Arial" charset="0"/>
            </a:endParaRPr>
          </a:p>
          <a:p>
            <a:pPr algn="ctr" eaLnBrk="1" hangingPunct="1"/>
            <a:r>
              <a:rPr lang="en-US" sz="2400" b="1" dirty="0">
                <a:solidFill>
                  <a:schemeClr val="accent2"/>
                </a:solidFill>
                <a:cs typeface="Arial" charset="0"/>
              </a:rPr>
              <a:t>NIH requires the Organization name  for all </a:t>
            </a:r>
            <a:r>
              <a:rPr lang="en-US" sz="2400" b="1" dirty="0" err="1">
                <a:solidFill>
                  <a:schemeClr val="accent2"/>
                </a:solidFill>
                <a:cs typeface="Arial" charset="0"/>
              </a:rPr>
              <a:t>Sr</a:t>
            </a:r>
            <a:r>
              <a:rPr lang="en-US" sz="2400" b="1" dirty="0">
                <a:solidFill>
                  <a:schemeClr val="accent2"/>
                </a:solidFill>
                <a:cs typeface="Arial" charset="0"/>
              </a:rPr>
              <a:t>/Key listed.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981200" y="6507163"/>
            <a:ext cx="2005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 dirty="0">
                <a:solidFill>
                  <a:srgbClr val="FF3300"/>
                </a:solidFill>
                <a:cs typeface="Arial" charset="0"/>
              </a:rPr>
              <a:t>Enter Organization Name</a:t>
            </a:r>
          </a:p>
        </p:txBody>
      </p:sp>
      <p:sp>
        <p:nvSpPr>
          <p:cNvPr id="11" name="Line 10" title="&quot;&quot;"/>
          <p:cNvSpPr>
            <a:spLocks noChangeShapeType="1"/>
          </p:cNvSpPr>
          <p:nvPr/>
        </p:nvSpPr>
        <p:spPr bwMode="auto">
          <a:xfrm flipH="1">
            <a:off x="3886200" y="4624387"/>
            <a:ext cx="1371600" cy="1905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n-US" dirty="0"/>
              <a:t>Did you include all required attachments?</a:t>
            </a:r>
          </a:p>
          <a:p>
            <a:pPr lvl="1"/>
            <a:r>
              <a:rPr lang="en-US" dirty="0"/>
              <a:t>Whether an attachment is required or not is often based on how the applicant answers specific questions throughout the application </a:t>
            </a:r>
          </a:p>
          <a:p>
            <a:pPr lvl="1"/>
            <a:r>
              <a:rPr lang="en-US" dirty="0"/>
              <a:t>Examples: </a:t>
            </a:r>
          </a:p>
          <a:p>
            <a:pPr lvl="2"/>
            <a:r>
              <a:rPr lang="en-US" dirty="0"/>
              <a:t>Human Subjects = Yes, then Human Subjects section of the PHS 398 Research Plan required</a:t>
            </a:r>
          </a:p>
          <a:p>
            <a:pPr lvl="2"/>
            <a:r>
              <a:rPr lang="en-US" dirty="0"/>
              <a:t>Vertebrate Animals = Yes, then Vertebrate Animals attachment is required</a:t>
            </a:r>
          </a:p>
          <a:p>
            <a:pPr lvl="2"/>
            <a:r>
              <a:rPr lang="en-US" dirty="0"/>
              <a:t>More than one entry on the R&amp;R </a:t>
            </a:r>
            <a:r>
              <a:rPr lang="en-US" dirty="0" err="1"/>
              <a:t>Sr</a:t>
            </a:r>
            <a:r>
              <a:rPr lang="en-US" dirty="0"/>
              <a:t>/Key Person Profile form with the role of “PD/PI,” then the Multiple PD/PI Leadership Plan attachment on the PHS 398 Research Plan form is required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05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 Requirements</a:t>
            </a:r>
            <a:endParaRPr lang="en-US" dirty="0"/>
          </a:p>
        </p:txBody>
      </p:sp>
      <p:pic>
        <p:nvPicPr>
          <p:cNvPr id="4" name="Picture 2" title="PHS 398 Research Plan 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7825"/>
            <a:ext cx="5778367" cy="546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791200" y="1227138"/>
            <a:ext cx="3276600" cy="3768725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2"/>
                </a:solidFill>
                <a:cs typeface="Arial" charset="0"/>
              </a:rPr>
              <a:t>Annotated form sets available on the Resources page of the Applying Electronically website are a great resource for helping identify many conditional requirements.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1000" y="5562600"/>
            <a:ext cx="8305800" cy="7874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800000"/>
                </a:solidFill>
                <a:cs typeface="Arial" charset="0"/>
              </a:rPr>
              <a:t>Annotated form sets:</a:t>
            </a:r>
          </a:p>
          <a:p>
            <a:pPr algn="ctr" eaLnBrk="1" hangingPunct="1"/>
            <a:r>
              <a:rPr lang="en-US" sz="2000" b="1" dirty="0">
                <a:cs typeface="Arial" charset="0"/>
                <a:hlinkClick r:id="rId3"/>
              </a:rPr>
              <a:t>http://grants.nih.gov/grants/ElectronicReceipt/communication.htm</a:t>
            </a:r>
            <a:r>
              <a:rPr lang="en-US" sz="2000" b="1" dirty="0">
                <a:cs typeface="Arial" charset="0"/>
              </a:rPr>
              <a:t> </a:t>
            </a:r>
            <a:r>
              <a:rPr lang="en-US" b="1" dirty="0"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454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7"/>
            </a:pPr>
            <a:r>
              <a:rPr lang="en-US" sz="2400" dirty="0"/>
              <a:t>Are all your attachments in PDF format?</a:t>
            </a:r>
          </a:p>
          <a:p>
            <a:pPr lvl="1"/>
            <a:r>
              <a:rPr lang="en-US" sz="2000" dirty="0"/>
              <a:t>Use simple PDF-formatted files </a:t>
            </a:r>
          </a:p>
          <a:p>
            <a:pPr lvl="2"/>
            <a:r>
              <a:rPr lang="en-US" sz="1800" dirty="0"/>
              <a:t>Do not use Portfolio or similar feature to bundle multiple files into a single PDF</a:t>
            </a:r>
          </a:p>
          <a:p>
            <a:pPr lvl="2"/>
            <a:r>
              <a:rPr lang="en-US" sz="1800" dirty="0"/>
              <a:t>Disable security features such as password protection  </a:t>
            </a:r>
          </a:p>
          <a:p>
            <a:pPr lvl="1"/>
            <a:r>
              <a:rPr lang="en-US" sz="2000" dirty="0"/>
              <a:t>Keep file names to 50 characters or less </a:t>
            </a:r>
            <a:endParaRPr lang="en-US" sz="2000" dirty="0" smtClean="0"/>
          </a:p>
          <a:p>
            <a:pPr lvl="1"/>
            <a:r>
              <a:rPr lang="en-US" sz="2000" dirty="0" smtClean="0"/>
              <a:t>Use meaningful filenames </a:t>
            </a:r>
          </a:p>
          <a:p>
            <a:pPr lvl="2"/>
            <a:r>
              <a:rPr lang="en-US" sz="1800" dirty="0" smtClean="0"/>
              <a:t>Other Project Information form, Other Attachments section</a:t>
            </a:r>
          </a:p>
          <a:p>
            <a:pPr lvl="2"/>
            <a:r>
              <a:rPr lang="en-US" sz="1800" dirty="0" smtClean="0"/>
              <a:t>Appendices</a:t>
            </a:r>
          </a:p>
          <a:p>
            <a:pPr lvl="1"/>
            <a:r>
              <a:rPr lang="en-US" sz="2000" dirty="0" smtClean="0"/>
              <a:t>Do </a:t>
            </a:r>
            <a:r>
              <a:rPr lang="en-US" sz="2000" dirty="0"/>
              <a:t>not include headers or footers</a:t>
            </a:r>
          </a:p>
          <a:p>
            <a:pPr lvl="2"/>
            <a:r>
              <a:rPr lang="en-US" sz="1800" dirty="0"/>
              <a:t>Section headings as part of the text (e.g., Specific Aims, Background &amp; Significance) are encouraged</a:t>
            </a:r>
          </a:p>
          <a:p>
            <a:pPr lvl="1"/>
            <a:r>
              <a:rPr lang="en-US" sz="2000" dirty="0"/>
              <a:t>Follow guidelines for fonts and margins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6096000"/>
            <a:ext cx="8153400" cy="677102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66"/>
            </a:solidFill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993366"/>
                </a:solidFill>
                <a:cs typeface="Arial" charset="0"/>
              </a:rPr>
              <a:t>PDF Guidelines: </a:t>
            </a:r>
            <a:r>
              <a:rPr lang="en-US" b="1" dirty="0">
                <a:solidFill>
                  <a:srgbClr val="800000"/>
                </a:solidFill>
                <a:cs typeface="Arial" charset="0"/>
                <a:hlinkClick r:id="rId2"/>
              </a:rPr>
              <a:t>http://grants.nih.gov/grants/ElectronicReceipt/pdf_guidelines.htm</a:t>
            </a:r>
            <a:endParaRPr lang="en-US" b="1" dirty="0">
              <a:solidFill>
                <a:srgbClr val="8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66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 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Designate more than one Signing Official</a:t>
            </a:r>
          </a:p>
          <a:p>
            <a:pPr lvl="1"/>
            <a:r>
              <a:rPr lang="en-US" dirty="0"/>
              <a:t>Certain Commons actions can only be taken by users with the SO role and you will want a </a:t>
            </a:r>
            <a:r>
              <a:rPr lang="en-US" dirty="0" smtClean="0"/>
              <a:t>back-up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Administrators </a:t>
            </a:r>
            <a:r>
              <a:rPr lang="en-US" dirty="0"/>
              <a:t>should always check to see if a user already has a Commons account before creating a </a:t>
            </a:r>
            <a:r>
              <a:rPr lang="en-US" dirty="0" smtClean="0"/>
              <a:t>new account with a scientific role</a:t>
            </a:r>
            <a:endParaRPr lang="en-US" dirty="0"/>
          </a:p>
          <a:p>
            <a:pPr lvl="1"/>
            <a:r>
              <a:rPr lang="en-US" dirty="0"/>
              <a:t>Ask the person if they already have an account, or search within the </a:t>
            </a:r>
            <a:r>
              <a:rPr lang="en-US" dirty="0" smtClean="0"/>
              <a:t>Commons</a:t>
            </a:r>
            <a:endParaRPr lang="en-US" dirty="0"/>
          </a:p>
          <a:p>
            <a:pPr lvl="2"/>
            <a:r>
              <a:rPr lang="en-US" dirty="0"/>
              <a:t>If a user already has an account with a different organization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the SO should </a:t>
            </a:r>
            <a:r>
              <a:rPr lang="en-US" i="1" dirty="0"/>
              <a:t>affiliate</a:t>
            </a:r>
            <a:r>
              <a:rPr lang="en-US" dirty="0"/>
              <a:t> the existing account with the user’s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new 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 descr="String on finger remind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title="Table of Page Limits web 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64011"/>
            <a:ext cx="5281133" cy="4289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8"/>
            </a:pPr>
            <a:r>
              <a:rPr lang="en-US" dirty="0"/>
              <a:t>Did you follow </a:t>
            </a:r>
            <a:r>
              <a:rPr lang="en-US" dirty="0" smtClean="0"/>
              <a:t>all specified page limits?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10000" y="3925094"/>
            <a:ext cx="5029200" cy="2529917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15000"/>
              </a:spcAft>
            </a:pPr>
            <a:r>
              <a:rPr lang="en-US" sz="2400" b="1" u="sng" dirty="0">
                <a:solidFill>
                  <a:schemeClr val="accent2"/>
                </a:solidFill>
                <a:cs typeface="Arial" charset="0"/>
              </a:rPr>
              <a:t>Find page limits in:</a:t>
            </a:r>
          </a:p>
          <a:p>
            <a:pPr eaLnBrk="1" hangingPunct="1">
              <a:spcAft>
                <a:spcPct val="15000"/>
              </a:spcAft>
              <a:buFontTx/>
              <a:buChar char="•"/>
            </a:pPr>
            <a:r>
              <a:rPr lang="en-US" sz="2400" b="1" dirty="0">
                <a:solidFill>
                  <a:schemeClr val="accent2"/>
                </a:solidFill>
                <a:cs typeface="Arial" charset="0"/>
              </a:rPr>
              <a:t>FOA text </a:t>
            </a:r>
          </a:p>
          <a:p>
            <a:pPr eaLnBrk="1" hangingPunct="1">
              <a:spcAft>
                <a:spcPct val="15000"/>
              </a:spcAft>
              <a:buFontTx/>
              <a:buChar char="•"/>
            </a:pPr>
            <a:r>
              <a:rPr lang="en-US" sz="2400" b="1" dirty="0">
                <a:solidFill>
                  <a:schemeClr val="accent2"/>
                </a:solidFill>
                <a:cs typeface="Arial" charset="0"/>
              </a:rPr>
              <a:t>Application </a:t>
            </a:r>
            <a:r>
              <a:rPr lang="en-US" sz="2400" b="1" dirty="0" smtClean="0">
                <a:solidFill>
                  <a:schemeClr val="accent2"/>
                </a:solidFill>
                <a:cs typeface="Arial" charset="0"/>
              </a:rPr>
              <a:t>guide</a:t>
            </a:r>
            <a:endParaRPr lang="en-US" sz="2400" b="1" dirty="0">
              <a:solidFill>
                <a:schemeClr val="accent2"/>
              </a:solidFill>
              <a:cs typeface="Arial" charset="0"/>
            </a:endParaRPr>
          </a:p>
          <a:p>
            <a:pPr eaLnBrk="1" hangingPunct="1">
              <a:spcAft>
                <a:spcPct val="15000"/>
              </a:spcAft>
              <a:buFontTx/>
              <a:buChar char="•"/>
            </a:pPr>
            <a:r>
              <a:rPr lang="en-US" sz="2400" b="1" dirty="0" smtClean="0">
                <a:solidFill>
                  <a:schemeClr val="accent2"/>
                </a:solidFill>
                <a:cs typeface="Arial" charset="0"/>
              </a:rPr>
              <a:t>Table of Page Limits web page</a:t>
            </a:r>
          </a:p>
          <a:p>
            <a:pPr lvl="1" eaLnBrk="1" hangingPunct="1">
              <a:spcAft>
                <a:spcPct val="15000"/>
              </a:spcAft>
              <a:buFontTx/>
              <a:buChar char="•"/>
            </a:pPr>
            <a:r>
              <a:rPr lang="en-US" sz="2400" b="1" dirty="0">
                <a:solidFill>
                  <a:schemeClr val="accent2"/>
                </a:solidFill>
                <a:cs typeface="Arial" charset="0"/>
                <a:hlinkClick r:id="rId3"/>
              </a:rPr>
              <a:t>http://</a:t>
            </a:r>
            <a:r>
              <a:rPr lang="en-US" sz="2400" b="1" dirty="0" smtClean="0">
                <a:solidFill>
                  <a:schemeClr val="accent2"/>
                </a:solidFill>
                <a:cs typeface="Arial" charset="0"/>
                <a:hlinkClick r:id="rId3"/>
              </a:rPr>
              <a:t>grants.nih.gov/grants/forms_page_limits.htm</a:t>
            </a:r>
            <a:r>
              <a:rPr lang="en-US" sz="2400" b="1" dirty="0" smtClean="0">
                <a:solidFill>
                  <a:schemeClr val="accent2"/>
                </a:solidFill>
                <a:cs typeface="Arial" charset="0"/>
              </a:rPr>
              <a:t> </a:t>
            </a:r>
            <a:endParaRPr lang="en-US" sz="2400" b="1" dirty="0">
              <a:solidFill>
                <a:schemeClr val="accent2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2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title="R&amp;R Budget form highlighting effort months 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69" y="3733800"/>
            <a:ext cx="8126931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9"/>
            </a:pPr>
            <a:r>
              <a:rPr lang="en-US" dirty="0"/>
              <a:t>Did you include effort &gt; </a:t>
            </a:r>
            <a:r>
              <a:rPr lang="en-US" dirty="0" smtClean="0"/>
              <a:t>0 </a:t>
            </a:r>
            <a:r>
              <a:rPr lang="en-US" dirty="0"/>
              <a:t>for all </a:t>
            </a:r>
            <a:r>
              <a:rPr lang="en-US" dirty="0" err="1"/>
              <a:t>Sr</a:t>
            </a:r>
            <a:r>
              <a:rPr lang="en-US" dirty="0"/>
              <a:t>/Key personnel listed on the R&amp;R Budget form?</a:t>
            </a:r>
          </a:p>
          <a:p>
            <a:pPr lvl="1"/>
            <a:r>
              <a:rPr lang="en-US" dirty="0"/>
              <a:t>Use either calendar months or a combination of academic and summer months</a:t>
            </a:r>
          </a:p>
          <a:p>
            <a:pPr lvl="1"/>
            <a:r>
              <a:rPr lang="en-US" dirty="0"/>
              <a:t>PD/PI must have effort &gt;0 for every </a:t>
            </a:r>
            <a:r>
              <a:rPr lang="en-US" dirty="0" smtClean="0"/>
              <a:t>budget period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  <p:sp>
        <p:nvSpPr>
          <p:cNvPr id="7" name="Oval 13" title="&quot;&quot;"/>
          <p:cNvSpPr>
            <a:spLocks noChangeArrowheads="1"/>
          </p:cNvSpPr>
          <p:nvPr/>
        </p:nvSpPr>
        <p:spPr bwMode="auto">
          <a:xfrm>
            <a:off x="4800600" y="4876800"/>
            <a:ext cx="10668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1539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on Personnel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  <p:graphicFrame>
        <p:nvGraphicFramePr>
          <p:cNvPr id="4" name="Table 3" title="&quot;&quot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889269"/>
              </p:ext>
            </p:extLst>
          </p:nvPr>
        </p:nvGraphicFramePr>
        <p:xfrm>
          <a:off x="457200" y="1828800"/>
          <a:ext cx="83058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/>
                <a:gridCol w="4152900"/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R&amp;R Budget</a:t>
                      </a:r>
                      <a:r>
                        <a:rPr lang="en-US" sz="2000" baseline="0" dirty="0" smtClean="0"/>
                        <a:t> Form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Senior/Key Personnel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800" smtClean="0"/>
                    </a:p>
                    <a:p>
                      <a:r>
                        <a:rPr lang="en-US" sz="2000" smtClean="0"/>
                        <a:t>Include </a:t>
                      </a:r>
                      <a:r>
                        <a:rPr lang="en-US" sz="2000" dirty="0" smtClean="0"/>
                        <a:t>only personnel employed by (e.g., receiving salary from) your </a:t>
                      </a:r>
                      <a:r>
                        <a:rPr lang="en-US" sz="2000" smtClean="0"/>
                        <a:t>organization.</a:t>
                      </a:r>
                    </a:p>
                    <a:p>
                      <a:endParaRPr lang="en-US" sz="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 smtClean="0"/>
                    </a:p>
                    <a:p>
                      <a:r>
                        <a:rPr lang="en-US" sz="2000" dirty="0" smtClean="0"/>
                        <a:t>Include all personnel considered senior or key, regardless of employer.</a:t>
                      </a:r>
                    </a:p>
                    <a:p>
                      <a:endParaRPr lang="en-US" sz="8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800" smtClean="0"/>
                    </a:p>
                    <a:p>
                      <a:r>
                        <a:rPr lang="en-US" sz="2000" smtClean="0"/>
                        <a:t>Consultants </a:t>
                      </a:r>
                      <a:r>
                        <a:rPr lang="en-US" sz="2000" dirty="0" smtClean="0"/>
                        <a:t>should be included in Section F Line 3 Consultants, not in Sections A or </a:t>
                      </a:r>
                      <a:r>
                        <a:rPr lang="en-US" sz="2000" smtClean="0"/>
                        <a:t>B.</a:t>
                      </a:r>
                    </a:p>
                    <a:p>
                      <a:endParaRPr lang="en-US" sz="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 smtClean="0"/>
                    </a:p>
                    <a:p>
                      <a:r>
                        <a:rPr lang="en-US" sz="2000" dirty="0" smtClean="0"/>
                        <a:t>Include if considered senior or key, regardless of employer.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800" dirty="0" smtClean="0"/>
                    </a:p>
                    <a:p>
                      <a:r>
                        <a:rPr lang="en-US" sz="2000" dirty="0" smtClean="0"/>
                        <a:t>If effort is unknown include in Section B (e.g., other significant contributors).</a:t>
                      </a:r>
                    </a:p>
                    <a:p>
                      <a:endParaRPr lang="en-US" sz="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 smtClean="0"/>
                    </a:p>
                    <a:p>
                      <a:r>
                        <a:rPr lang="en-US" sz="2000" dirty="0" smtClean="0"/>
                        <a:t>Effort commitments not relevant to this section.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775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10"/>
            </a:pPr>
            <a:r>
              <a:rPr lang="en-US" dirty="0"/>
              <a:t>Did you follow all special instructions noted in Section IV. Application and Submission Information of the announcement?</a:t>
            </a:r>
          </a:p>
          <a:p>
            <a:pPr lvl="1"/>
            <a:r>
              <a:rPr lang="en-US" dirty="0"/>
              <a:t>When the application guide and FOA instructions differ, the FOA wins</a:t>
            </a:r>
          </a:p>
          <a:p>
            <a:pPr lvl="1"/>
            <a:r>
              <a:rPr lang="en-US" dirty="0"/>
              <a:t>FOA-specific requirements are not typically system-enforced </a:t>
            </a:r>
          </a:p>
          <a:p>
            <a:pPr lvl="1"/>
            <a:r>
              <a:rPr lang="en-US" dirty="0"/>
              <a:t>Applications that do not comply with the instructions may be delayed or not accepted for review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2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Demo &amp; Return to Presentation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0" y="1857375"/>
            <a:ext cx="505691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Coming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Expanding ASSIST for use with single-project application preparation and submission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If you would like to </a:t>
            </a:r>
            <a:r>
              <a:rPr lang="en-US" sz="2400" dirty="0" smtClean="0">
                <a:solidFill>
                  <a:schemeClr val="accent2"/>
                </a:solidFill>
              </a:rPr>
              <a:t>participate in user </a:t>
            </a:r>
            <a:r>
              <a:rPr lang="en-US" sz="2400" dirty="0">
                <a:solidFill>
                  <a:schemeClr val="accent2"/>
                </a:solidFill>
              </a:rPr>
              <a:t>acceptance testing, please </a:t>
            </a:r>
            <a:r>
              <a:rPr lang="en-US" sz="2400" dirty="0" smtClean="0">
                <a:solidFill>
                  <a:schemeClr val="accent2"/>
                </a:solidFill>
              </a:rPr>
              <a:t>contact:</a:t>
            </a:r>
            <a:br>
              <a:rPr lang="en-US" sz="2400" dirty="0" smtClean="0">
                <a:solidFill>
                  <a:schemeClr val="accent2"/>
                </a:solidFill>
              </a:rPr>
            </a:br>
            <a:r>
              <a:rPr lang="en-US" sz="2400" dirty="0" smtClean="0">
                <a:solidFill>
                  <a:schemeClr val="accent2"/>
                </a:solidFill>
              </a:rPr>
              <a:t/>
            </a:r>
            <a:br>
              <a:rPr lang="en-US" sz="2400" dirty="0" smtClean="0">
                <a:solidFill>
                  <a:schemeClr val="accent2"/>
                </a:solidFill>
              </a:rPr>
            </a:br>
            <a:r>
              <a:rPr lang="en-US" sz="2800" dirty="0" smtClean="0">
                <a:solidFill>
                  <a:schemeClr val="accent2"/>
                </a:solidFill>
              </a:rPr>
              <a:t>Jessie </a:t>
            </a:r>
            <a:r>
              <a:rPr lang="en-US" sz="2800" dirty="0" err="1" smtClean="0">
                <a:solidFill>
                  <a:schemeClr val="accent2"/>
                </a:solidFill>
              </a:rPr>
              <a:t>Floura</a:t>
            </a:r>
            <a:r>
              <a:rPr lang="en-US" sz="2800" dirty="0" smtClean="0">
                <a:solidFill>
                  <a:schemeClr val="accent2"/>
                </a:solidFill>
              </a:rPr>
              <a:t/>
            </a:r>
            <a:br>
              <a:rPr lang="en-US" sz="2800" dirty="0" smtClean="0">
                <a:solidFill>
                  <a:schemeClr val="accent2"/>
                </a:solidFill>
              </a:rPr>
            </a:br>
            <a:r>
              <a:rPr lang="en-US" sz="2800" dirty="0" smtClean="0">
                <a:solidFill>
                  <a:schemeClr val="accent2"/>
                </a:solidFill>
                <a:hlinkClick r:id="rId2"/>
              </a:rPr>
              <a:t>FlouraJ1@mail.nih.gov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400" dirty="0" smtClean="0">
                <a:solidFill>
                  <a:schemeClr val="accent2"/>
                </a:solidFill>
              </a:rPr>
              <a:t/>
            </a:r>
            <a:br>
              <a:rPr lang="en-US" sz="2400" dirty="0" smtClean="0">
                <a:solidFill>
                  <a:schemeClr val="accent2"/>
                </a:solidFill>
              </a:rPr>
            </a:br>
            <a:endParaRPr lang="en-US" sz="2400" dirty="0" smtClean="0">
              <a:solidFill>
                <a:schemeClr val="accent2"/>
              </a:solidFill>
            </a:endParaRPr>
          </a:p>
          <a:p>
            <a:pPr lvl="1"/>
            <a:r>
              <a:rPr lang="en-US" sz="2400" dirty="0" smtClean="0">
                <a:solidFill>
                  <a:schemeClr val="accent2"/>
                </a:solidFill>
              </a:rPr>
              <a:t>Visit the eRA Booth during the </a:t>
            </a:r>
            <a:br>
              <a:rPr lang="en-US" sz="2400" dirty="0" smtClean="0">
                <a:solidFill>
                  <a:schemeClr val="accent2"/>
                </a:solidFill>
              </a:rPr>
            </a:br>
            <a:r>
              <a:rPr lang="en-US" sz="2400" dirty="0" smtClean="0">
                <a:solidFill>
                  <a:schemeClr val="accent2"/>
                </a:solidFill>
              </a:rPr>
              <a:t>conference to sign-up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  <p:grpSp>
        <p:nvGrpSpPr>
          <p:cNvPr id="6" name="Group 5" title="&quot;&quot;"/>
          <p:cNvGrpSpPr/>
          <p:nvPr/>
        </p:nvGrpSpPr>
        <p:grpSpPr>
          <a:xfrm>
            <a:off x="5105400" y="2971800"/>
            <a:ext cx="3810000" cy="3810000"/>
            <a:chOff x="5105400" y="2971800"/>
            <a:chExt cx="3810000" cy="3810000"/>
          </a:xfrm>
        </p:grpSpPr>
        <p:pic>
          <p:nvPicPr>
            <p:cNvPr id="2051" name="Picture 3" descr="C:\Users\cumminss\Desktop\clip art\construction_hardhat_with_clipboard_final_400_clr_8593.png" title="&quot;&quot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2971800"/>
              <a:ext cx="381000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 title="&quot;&quot;"/>
            <p:cNvSpPr txBox="1"/>
            <p:nvPr/>
          </p:nvSpPr>
          <p:spPr>
            <a:xfrm>
              <a:off x="5638800" y="4507468"/>
              <a:ext cx="14478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omic Sans MS" panose="030F0702030302020204" pitchFamily="66" charset="0"/>
                </a:rPr>
                <a:t>Expand ASSIST to support single projects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61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eSubmission</a:t>
            </a:r>
            <a:r>
              <a:rPr lang="en-US" dirty="0" smtClean="0"/>
              <a:t>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NOT-OD-14-091</a:t>
            </a:r>
            <a:endParaRPr lang="en-US" dirty="0"/>
          </a:p>
          <a:p>
            <a:pPr lvl="1"/>
            <a:r>
              <a:rPr lang="en-US" dirty="0"/>
              <a:t>A new </a:t>
            </a:r>
            <a:r>
              <a:rPr lang="en-US" dirty="0" err="1"/>
              <a:t>Biosketch</a:t>
            </a:r>
            <a:r>
              <a:rPr lang="en-US" dirty="0"/>
              <a:t> format has been piloted to extend the page limit from four to five pages</a:t>
            </a:r>
            <a:r>
              <a:rPr lang="en-US" dirty="0" smtClean="0"/>
              <a:t>.</a:t>
            </a:r>
          </a:p>
          <a:p>
            <a:r>
              <a:rPr lang="en-US" dirty="0">
                <a:hlinkClick r:id="rId3"/>
              </a:rPr>
              <a:t>NOT-OD-14-074</a:t>
            </a:r>
            <a:endParaRPr lang="en-US" dirty="0"/>
          </a:p>
          <a:p>
            <a:pPr lvl="1"/>
            <a:r>
              <a:rPr lang="en-US" dirty="0"/>
              <a:t>Effective April 17</a:t>
            </a:r>
            <a:r>
              <a:rPr lang="en-US" baseline="30000" dirty="0"/>
              <a:t>th</a:t>
            </a:r>
            <a:r>
              <a:rPr lang="en-US" dirty="0"/>
              <a:t>, 2014 will accept a new (A0) application following an unsuccessful resubmission (A1) application.</a:t>
            </a:r>
          </a:p>
          <a:p>
            <a:r>
              <a:rPr lang="en-US" dirty="0" smtClean="0">
                <a:hlinkClick r:id="rId4"/>
              </a:rPr>
              <a:t>NOT-OD-13-091</a:t>
            </a:r>
            <a:endParaRPr lang="en-US" dirty="0" smtClean="0"/>
          </a:p>
          <a:p>
            <a:pPr lvl="1"/>
            <a:r>
              <a:rPr lang="en-US" dirty="0" smtClean="0"/>
              <a:t>NIH Announces the availability of new application instructions and forms for: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Paper-based PHS 398 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Electronic SF 424 (R&amp;R) Applications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96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9530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8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eRA</a:t>
            </a:r>
            <a:r>
              <a:rPr lang="en-US" dirty="0" smtClean="0"/>
              <a:t> Commons Detailed Status Screen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743200"/>
            <a:ext cx="7924800" cy="1673225"/>
          </a:xfrm>
        </p:spPr>
        <p:txBody>
          <a:bodyPr/>
          <a:lstStyle/>
          <a:p>
            <a:r>
              <a:rPr lang="en-US" dirty="0" smtClean="0"/>
              <a:t>Verifying ESI &amp; Ni status</a:t>
            </a:r>
          </a:p>
          <a:p>
            <a:r>
              <a:rPr lang="en-US" dirty="0" smtClean="0"/>
              <a:t>Tracking reference letters</a:t>
            </a:r>
          </a:p>
          <a:p>
            <a:r>
              <a:rPr lang="en-US" dirty="0" smtClean="0"/>
              <a:t>Identifying </a:t>
            </a:r>
            <a:r>
              <a:rPr lang="en-US" dirty="0" err="1" smtClean="0"/>
              <a:t>nih</a:t>
            </a:r>
            <a:r>
              <a:rPr lang="en-US" dirty="0" smtClean="0"/>
              <a:t> contacts</a:t>
            </a:r>
          </a:p>
          <a:p>
            <a:r>
              <a:rPr lang="en-US" dirty="0" smtClean="0"/>
              <a:t>Checking review assignments</a:t>
            </a:r>
          </a:p>
          <a:p>
            <a:r>
              <a:rPr lang="en-US" dirty="0" smtClean="0"/>
              <a:t>Viewing referral and review correspondence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77325" y="63362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Joe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4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Video - Status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04825" y="5270926"/>
            <a:ext cx="8077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993300"/>
                </a:solidFill>
                <a:latin typeface="Tahoma"/>
              </a:rPr>
              <a:t>All eRA Video Tutorials: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Tahoma"/>
                <a:hlinkClick r:id="rId2"/>
              </a:rPr>
              <a:t>http://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  <a:hlinkClick r:id="rId2"/>
              </a:rPr>
              <a:t>era.nih.gov/era_training/era_videos.cfm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</a:rPr>
              <a:t> </a:t>
            </a:r>
            <a:endParaRPr lang="en-US" sz="2400" kern="0" dirty="0">
              <a:solidFill>
                <a:sysClr val="windowText" lastClr="000000"/>
              </a:solidFill>
              <a:latin typeface="Tahoma"/>
            </a:endParaRPr>
          </a:p>
        </p:txBody>
      </p:sp>
      <p:pic>
        <p:nvPicPr>
          <p:cNvPr id="1026" name="Picture 2" descr="C:\Users\cumminss\Desktop\clip art\stick_figure_on_projector_400_clr_5886.png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38100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5223" y="4301609"/>
            <a:ext cx="559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4"/>
              </a:rPr>
              <a:t>http://era.nih.gov/era_training/tutorials/SO-PI_Status/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42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 &amp; SO Status Views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  <p:pic>
        <p:nvPicPr>
          <p:cNvPr id="4" name="Picture 3" title="PI Statu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" y="1580249"/>
            <a:ext cx="4572000" cy="261165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title="SO Status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86075"/>
            <a:ext cx="5623560" cy="3514725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6" title="&quot;&quot;"/>
          <p:cNvSpPr>
            <a:spLocks noChangeShapeType="1"/>
          </p:cNvSpPr>
          <p:nvPr/>
        </p:nvSpPr>
        <p:spPr bwMode="auto">
          <a:xfrm flipH="1">
            <a:off x="3345581" y="2164080"/>
            <a:ext cx="182880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6" title="&quot;&quot;"/>
          <p:cNvSpPr>
            <a:spLocks noChangeShapeType="1"/>
          </p:cNvSpPr>
          <p:nvPr/>
        </p:nvSpPr>
        <p:spPr bwMode="auto">
          <a:xfrm flipV="1">
            <a:off x="2971800" y="4226392"/>
            <a:ext cx="457200" cy="41704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71712" y="1316415"/>
            <a:ext cx="3962400" cy="156966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Principal Investigators can view their 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Recent/Pending </a:t>
            </a:r>
            <a:r>
              <a:rPr lang="en-US" sz="2400" i="1" dirty="0" err="1">
                <a:solidFill>
                  <a:schemeClr val="accent2"/>
                </a:solidFill>
                <a:latin typeface="+mn-lt"/>
              </a:rPr>
              <a:t>eSubmissions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or 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List of Applications/Grants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.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98095" y="4608144"/>
            <a:ext cx="3429000" cy="15700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Signing Officials can </a:t>
            </a: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search/view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all submissions for their institution.</a:t>
            </a:r>
          </a:p>
        </p:txBody>
      </p:sp>
    </p:spTree>
    <p:extLst>
      <p:ext uri="{BB962C8B-B14F-4D97-AF65-F5344CB8AC3E}">
        <p14:creationId xmlns:p14="http://schemas.microsoft.com/office/powerpoint/2010/main" val="34425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cessDiagr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698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00000"/>
              </a:schemeClr>
            </a:gs>
            <a:gs pos="45000">
              <a:schemeClr val="phClr">
                <a:tint val="93000"/>
                <a:satMod val="20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58359243886D498107C50F288A0FDE" ma:contentTypeVersion="0" ma:contentTypeDescription="Create a new document." ma:contentTypeScope="" ma:versionID="e4199b960f696e1abfdff999ce227bb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D3669A-886F-4989-AB3B-67DA970F5A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57DAA70-C3F4-4123-B315-B54B2E6FBDE6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2F279A0-1B72-4A0F-A7CA-0934D0E5A7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ProcessDiagram</Template>
  <TotalTime>0</TotalTime>
  <Words>8066</Words>
  <Application>Microsoft Office PowerPoint</Application>
  <PresentationFormat>On-screen Show (4:3)</PresentationFormat>
  <Paragraphs>1353</Paragraphs>
  <Slides>200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200</vt:i4>
      </vt:variant>
    </vt:vector>
  </HeadingPairs>
  <TitlesOfParts>
    <vt:vector size="201" baseType="lpstr">
      <vt:lpstr>ProcessDiagram</vt:lpstr>
      <vt:lpstr>NIH eRA Workshop Day </vt:lpstr>
      <vt:lpstr>Your Workshop Team</vt:lpstr>
      <vt:lpstr>Busy Morning</vt:lpstr>
      <vt:lpstr>Busy afternoon</vt:lpstr>
      <vt:lpstr>Accounts, Roles and Profiles</vt:lpstr>
      <vt:lpstr>What is eRA Commons?</vt:lpstr>
      <vt:lpstr>Organization Registration</vt:lpstr>
      <vt:lpstr>Signing Official (SO)</vt:lpstr>
      <vt:lpstr>Account - Tips</vt:lpstr>
      <vt:lpstr>Changing a Password</vt:lpstr>
      <vt:lpstr>Forgot Password/Unlock Account</vt:lpstr>
      <vt:lpstr>Account Passwords</vt:lpstr>
      <vt:lpstr>Navigating the eRA Commons</vt:lpstr>
      <vt:lpstr>eRA Commons Roles</vt:lpstr>
      <vt:lpstr>Roles</vt:lpstr>
      <vt:lpstr>Roles 2</vt:lpstr>
      <vt:lpstr>Role - Tips</vt:lpstr>
      <vt:lpstr>Institutional Profile File (IPF)</vt:lpstr>
      <vt:lpstr>IPF - Basic</vt:lpstr>
      <vt:lpstr>IPF – Assurances and Certifications</vt:lpstr>
      <vt:lpstr>IPF Sections</vt:lpstr>
      <vt:lpstr>New IPF View</vt:lpstr>
      <vt:lpstr>Personal Profile (PPF)</vt:lpstr>
      <vt:lpstr>Personal Profile</vt:lpstr>
      <vt:lpstr>Personal Profile Information is used to…</vt:lpstr>
      <vt:lpstr>Terminology Check</vt:lpstr>
      <vt:lpstr>PPF- Tips</vt:lpstr>
      <vt:lpstr>Delegations</vt:lpstr>
      <vt:lpstr>Delegations</vt:lpstr>
      <vt:lpstr>Delegations</vt:lpstr>
      <vt:lpstr>Delegations</vt:lpstr>
      <vt:lpstr>Delegation (SO)</vt:lpstr>
      <vt:lpstr>Delegation (PI)</vt:lpstr>
      <vt:lpstr>Electronic Application Submission (eSubmission)</vt:lpstr>
      <vt:lpstr>eSubmission: Prepare to Apply &amp; Register</vt:lpstr>
      <vt:lpstr>Electronic Submission -100% electronic for competing applications</vt:lpstr>
      <vt:lpstr>Separate, but linked systems</vt:lpstr>
      <vt:lpstr>Get Registered</vt:lpstr>
      <vt:lpstr>Registration - Tips</vt:lpstr>
      <vt:lpstr>Registration - Tips</vt:lpstr>
      <vt:lpstr>Process Overview</vt:lpstr>
      <vt:lpstr>Obtain Software</vt:lpstr>
      <vt:lpstr>Identify Submission Method</vt:lpstr>
      <vt:lpstr>Multi project Submissions - ASSIST</vt:lpstr>
      <vt:lpstr>Make a Submission Plan</vt:lpstr>
      <vt:lpstr>eSubmission: Find &amp; Initiate an Application</vt:lpstr>
      <vt:lpstr>Search For Opportunity</vt:lpstr>
      <vt:lpstr>Parent FOAs</vt:lpstr>
      <vt:lpstr>Use Announcement Number to link to FOA</vt:lpstr>
      <vt:lpstr>FOA-Specific Application Information</vt:lpstr>
      <vt:lpstr>Download Application Package</vt:lpstr>
      <vt:lpstr>FOAs for Multi-project Programs Link to ASSIST</vt:lpstr>
      <vt:lpstr>Application Guide</vt:lpstr>
      <vt:lpstr>Application Guide - Tips</vt:lpstr>
      <vt:lpstr>eSubmission: Prepare Your Application</vt:lpstr>
      <vt:lpstr>Downloadable ADOBE FORMS</vt:lpstr>
      <vt:lpstr>Downloadable ADOBE Forms</vt:lpstr>
      <vt:lpstr>Tips</vt:lpstr>
      <vt:lpstr>Take Advantage of Available Resources to Avoid Common Errors</vt:lpstr>
      <vt:lpstr>eSubmission: Submit, Track &amp; View Application</vt:lpstr>
      <vt:lpstr>Submit Application (AOR only)</vt:lpstr>
      <vt:lpstr>Submit Application </vt:lpstr>
      <vt:lpstr>Submit Application</vt:lpstr>
      <vt:lpstr>Submit Application</vt:lpstr>
      <vt:lpstr>On-time Submission</vt:lpstr>
      <vt:lpstr>Track Application – Grants.gov</vt:lpstr>
      <vt:lpstr>Track Application - Commons</vt:lpstr>
      <vt:lpstr>Track Application - Commons</vt:lpstr>
      <vt:lpstr>Corrective submissions must be made BEFORE the submission deadline! </vt:lpstr>
      <vt:lpstr>View Application Image</vt:lpstr>
      <vt:lpstr>Application Viewing Window</vt:lpstr>
      <vt:lpstr>View Application Image in Commons</vt:lpstr>
      <vt:lpstr>View Application Image in Commons</vt:lpstr>
      <vt:lpstr>Reject eApplication</vt:lpstr>
      <vt:lpstr>Reject eApplication</vt:lpstr>
      <vt:lpstr>Submission Complete!</vt:lpstr>
      <vt:lpstr>Dealing with System Issues</vt:lpstr>
      <vt:lpstr>Start Live eSubmission Demo</vt:lpstr>
      <vt:lpstr>Avoid Common Errors</vt:lpstr>
      <vt:lpstr>Avoid Common Errors</vt:lpstr>
      <vt:lpstr>Avoid Common Errors</vt:lpstr>
      <vt:lpstr>Fed ID &amp; Type of Application</vt:lpstr>
      <vt:lpstr>Terminology Check</vt:lpstr>
      <vt:lpstr>Avoid Common Errors</vt:lpstr>
      <vt:lpstr>Credential Field</vt:lpstr>
      <vt:lpstr>Avoid Common Errors</vt:lpstr>
      <vt:lpstr>Avoid Common Errors</vt:lpstr>
      <vt:lpstr>Conditional Requirements</vt:lpstr>
      <vt:lpstr>Avoid Common Errors</vt:lpstr>
      <vt:lpstr>Avoid Common Errors</vt:lpstr>
      <vt:lpstr>Avoid Common Errors</vt:lpstr>
      <vt:lpstr>Notes on Personnel</vt:lpstr>
      <vt:lpstr>Avoid Common Errors</vt:lpstr>
      <vt:lpstr>End Demo &amp; Return to Presentation</vt:lpstr>
      <vt:lpstr>What’s Coming</vt:lpstr>
      <vt:lpstr>eSubmission – Policy Notices</vt:lpstr>
      <vt:lpstr>eRA Commons Detailed Status Screen</vt:lpstr>
      <vt:lpstr>Video - Status</vt:lpstr>
      <vt:lpstr>PI &amp; SO Status Views</vt:lpstr>
      <vt:lpstr>Status Result from General Search</vt:lpstr>
      <vt:lpstr>Verifying ESI &amp; NI Application Status</vt:lpstr>
      <vt:lpstr>Reference Letters</vt:lpstr>
      <vt:lpstr>Reference Letters</vt:lpstr>
      <vt:lpstr>Reference Letters</vt:lpstr>
      <vt:lpstr>Reference Letter Resources</vt:lpstr>
      <vt:lpstr>Identifying NIH Contacts</vt:lpstr>
      <vt:lpstr>Check Review Assignments</vt:lpstr>
      <vt:lpstr>Check Review Outcomes</vt:lpstr>
      <vt:lpstr>Viewing Referral and Review Correspondence</vt:lpstr>
      <vt:lpstr>Just-In-Time (JIT)</vt:lpstr>
      <vt:lpstr>Just-In-Time (JIT)</vt:lpstr>
      <vt:lpstr>JIT Link on Status Result Screen (SO View)</vt:lpstr>
      <vt:lpstr>Just-In-Time (PI View)</vt:lpstr>
      <vt:lpstr>JIT – Policy Notices</vt:lpstr>
      <vt:lpstr>Notice of Award (NoA)</vt:lpstr>
      <vt:lpstr>Notice of Award (NoA)</vt:lpstr>
      <vt:lpstr>Video - Notice of Award</vt:lpstr>
      <vt:lpstr>Financial Conflict of Interest (FCOI)</vt:lpstr>
      <vt:lpstr>FCOI</vt:lpstr>
      <vt:lpstr>FCOI Account Administration</vt:lpstr>
      <vt:lpstr>FCOI</vt:lpstr>
      <vt:lpstr>Initiating FCOI Notification</vt:lpstr>
      <vt:lpstr>Search for Existing FCOI</vt:lpstr>
      <vt:lpstr>FCOI Edit</vt:lpstr>
      <vt:lpstr>FCOI – What’s New?</vt:lpstr>
      <vt:lpstr>FCOI– Policy Notices</vt:lpstr>
      <vt:lpstr>Progress Reports</vt:lpstr>
      <vt:lpstr>RPPR</vt:lpstr>
      <vt:lpstr>RPPR Transition Timeline</vt:lpstr>
      <vt:lpstr>RPPR Menu Screen</vt:lpstr>
      <vt:lpstr>RPPR Data Entry</vt:lpstr>
      <vt:lpstr>Sample RPPR Screen</vt:lpstr>
      <vt:lpstr>Progress Report Additional Materials (PRAM)</vt:lpstr>
      <vt:lpstr>Progress Report Additional Materials (PRAM)</vt:lpstr>
      <vt:lpstr>RPPR – What’s New?</vt:lpstr>
      <vt:lpstr>RPPR – What’s New?</vt:lpstr>
      <vt:lpstr>RPPR – What’s New?</vt:lpstr>
      <vt:lpstr>New Format for PA PRAM</vt:lpstr>
      <vt:lpstr>RPPR Looking Ahead</vt:lpstr>
      <vt:lpstr>Progress Report – Policy Notices  </vt:lpstr>
      <vt:lpstr>Progress Report – Policy Notices</vt:lpstr>
      <vt:lpstr>Progress Report – Policy Notices</vt:lpstr>
      <vt:lpstr>Progress Report – Policy Notices</vt:lpstr>
      <vt:lpstr>Federal Financial Report (FFR)</vt:lpstr>
      <vt:lpstr>FFR</vt:lpstr>
      <vt:lpstr>FFR/FSR Screen</vt:lpstr>
      <vt:lpstr>FFR Search Result</vt:lpstr>
      <vt:lpstr>FFR Details Screen</vt:lpstr>
      <vt:lpstr>Completing the FFR</vt:lpstr>
      <vt:lpstr>Submission of a FFR</vt:lpstr>
      <vt:lpstr>FFR Related – Policy Notices</vt:lpstr>
      <vt:lpstr>FFR Related – Policy Notices</vt:lpstr>
      <vt:lpstr>No Cost Extension (NCE)</vt:lpstr>
      <vt:lpstr>NCE</vt:lpstr>
      <vt:lpstr>Extension link in Status screen</vt:lpstr>
      <vt:lpstr>Extension Screen</vt:lpstr>
      <vt:lpstr>NCE – Policy Notices</vt:lpstr>
      <vt:lpstr>Electronic Administrative Supplements (Type 3s) Requests</vt:lpstr>
      <vt:lpstr>Administrative Supplements</vt:lpstr>
      <vt:lpstr>Admin. Supplement Requests– Grants.gov</vt:lpstr>
      <vt:lpstr>Admin. Supplement Requests– Grants.gov</vt:lpstr>
      <vt:lpstr>Admin. Supplement Requests - Commons</vt:lpstr>
      <vt:lpstr>Admin. Supplement Requests - Commons</vt:lpstr>
      <vt:lpstr>Admin. Supplement Requests - Commons</vt:lpstr>
      <vt:lpstr>Admin. Supplement Requests - Commons</vt:lpstr>
      <vt:lpstr>Admin. Supplement – Policy Notices</vt:lpstr>
      <vt:lpstr>Grantee and Organizational Changes</vt:lpstr>
      <vt:lpstr>Relinquishing Statement</vt:lpstr>
      <vt:lpstr>Relinquishing Statement</vt:lpstr>
      <vt:lpstr>Relinquishing Statement Data Entry Screen</vt:lpstr>
      <vt:lpstr>Change of Grantee (Type 7) Requests</vt:lpstr>
      <vt:lpstr>Change of Organization Status (Type 6) Request</vt:lpstr>
      <vt:lpstr>Type 6/7 Requests – Grants.gov</vt:lpstr>
      <vt:lpstr>Type 6/7 Requests – Grants.gov</vt:lpstr>
      <vt:lpstr>Type 6/7 Requests – Grants.gov</vt:lpstr>
      <vt:lpstr>Type 6/7 Requests – Grants.gov</vt:lpstr>
      <vt:lpstr>Grantee &amp; Org. Changes – Policy Notices</vt:lpstr>
      <vt:lpstr>Close0ut</vt:lpstr>
      <vt:lpstr>Closeout</vt:lpstr>
      <vt:lpstr>Closeout Capabilities</vt:lpstr>
      <vt:lpstr>NIH Grant Closeout Process</vt:lpstr>
      <vt:lpstr>Search screen shows grants that are Closed or Requires Closeout</vt:lpstr>
      <vt:lpstr>Closeout - FFR</vt:lpstr>
      <vt:lpstr>Closeout – Final Progress Report</vt:lpstr>
      <vt:lpstr>Closeout – Final Invention Statement</vt:lpstr>
      <vt:lpstr>Closeout – Add Invention</vt:lpstr>
      <vt:lpstr>Closeout – Awaiting SO Verification</vt:lpstr>
      <vt:lpstr>Closeout – Policy Notices</vt:lpstr>
      <vt:lpstr>xTrain</vt:lpstr>
      <vt:lpstr>xTrain</vt:lpstr>
      <vt:lpstr>xTrain User Roles</vt:lpstr>
      <vt:lpstr>xTrain Trainee Roster</vt:lpstr>
      <vt:lpstr>xTrain Trainee Roster (continued)</vt:lpstr>
      <vt:lpstr>xTrain Help</vt:lpstr>
      <vt:lpstr>Recent xTrain Changes</vt:lpstr>
      <vt:lpstr>xTrain – Policy Notices</vt:lpstr>
      <vt:lpstr>Finding Help</vt:lpstr>
      <vt:lpstr>Help Desks</vt:lpstr>
      <vt:lpstr>Web Sites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NIH eRA Workshop Day</dc:title>
  <dc:subject>eRA Systems and the Grants Process - June 2011</dc:subject>
  <dc:creator/>
  <cp:keywords>NIH eRA Workshop Day</cp:keywords>
  <cp:lastModifiedBy/>
  <cp:revision>1</cp:revision>
  <dcterms:created xsi:type="dcterms:W3CDTF">2011-05-13T19:52:12Z</dcterms:created>
  <dcterms:modified xsi:type="dcterms:W3CDTF">2014-07-17T19:22:43Z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0x0101005B58359243886D498107C50F288A0FDE</vt:lpwstr>
  </property>
</Properties>
</file>