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4"/>
    <p:sldMasterId id="2147483766" r:id="rId5"/>
  </p:sldMasterIdLst>
  <p:notesMasterIdLst>
    <p:notesMasterId r:id="rId55"/>
  </p:notesMasterIdLst>
  <p:handoutMasterIdLst>
    <p:handoutMasterId r:id="rId56"/>
  </p:handoutMasterIdLst>
  <p:sldIdLst>
    <p:sldId id="1054" r:id="rId6"/>
    <p:sldId id="924" r:id="rId7"/>
    <p:sldId id="925" r:id="rId8"/>
    <p:sldId id="926" r:id="rId9"/>
    <p:sldId id="930" r:id="rId10"/>
    <p:sldId id="875" r:id="rId11"/>
    <p:sldId id="933" r:id="rId12"/>
    <p:sldId id="937" r:id="rId13"/>
    <p:sldId id="1061" r:id="rId14"/>
    <p:sldId id="1006" r:id="rId15"/>
    <p:sldId id="1051" r:id="rId16"/>
    <p:sldId id="1024" r:id="rId17"/>
    <p:sldId id="1025" r:id="rId18"/>
    <p:sldId id="1026" r:id="rId19"/>
    <p:sldId id="1027" r:id="rId20"/>
    <p:sldId id="1036" r:id="rId21"/>
    <p:sldId id="1040" r:id="rId22"/>
    <p:sldId id="1041" r:id="rId23"/>
    <p:sldId id="1043" r:id="rId24"/>
    <p:sldId id="1042" r:id="rId25"/>
    <p:sldId id="1056" r:id="rId26"/>
    <p:sldId id="1037" r:id="rId27"/>
    <p:sldId id="943" r:id="rId28"/>
    <p:sldId id="1044" r:id="rId29"/>
    <p:sldId id="1052" r:id="rId30"/>
    <p:sldId id="1002" r:id="rId31"/>
    <p:sldId id="1028" r:id="rId32"/>
    <p:sldId id="1050" r:id="rId33"/>
    <p:sldId id="1055" r:id="rId34"/>
    <p:sldId id="1053" r:id="rId35"/>
    <p:sldId id="963" r:id="rId36"/>
    <p:sldId id="1048" r:id="rId37"/>
    <p:sldId id="965" r:id="rId38"/>
    <p:sldId id="1049" r:id="rId39"/>
    <p:sldId id="970" r:id="rId40"/>
    <p:sldId id="1062" r:id="rId41"/>
    <p:sldId id="977" r:id="rId42"/>
    <p:sldId id="978" r:id="rId43"/>
    <p:sldId id="979" r:id="rId44"/>
    <p:sldId id="980" r:id="rId45"/>
    <p:sldId id="981" r:id="rId46"/>
    <p:sldId id="971" r:id="rId47"/>
    <p:sldId id="1031" r:id="rId48"/>
    <p:sldId id="982" r:id="rId49"/>
    <p:sldId id="983" r:id="rId50"/>
    <p:sldId id="984" r:id="rId51"/>
    <p:sldId id="985" r:id="rId52"/>
    <p:sldId id="835" r:id="rId53"/>
    <p:sldId id="819" r:id="rId54"/>
  </p:sldIdLst>
  <p:sldSz cx="12192000" cy="6858000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 userDrawn="1">
          <p15:clr>
            <a:srgbClr val="A4A3A4"/>
          </p15:clr>
        </p15:guide>
        <p15:guide id="2" pos="292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FFCC66"/>
    <a:srgbClr val="FFFF99"/>
    <a:srgbClr val="FF6600"/>
    <a:srgbClr val="669900"/>
    <a:srgbClr val="993300"/>
    <a:srgbClr val="FFFF66"/>
    <a:srgbClr val="990000"/>
    <a:srgbClr val="CC3300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57" autoAdjust="0"/>
    <p:restoredTop sz="99814" autoAdjust="0"/>
  </p:normalViewPr>
  <p:slideViewPr>
    <p:cSldViewPr>
      <p:cViewPr varScale="1">
        <p:scale>
          <a:sx n="111" d="100"/>
          <a:sy n="111" d="100"/>
        </p:scale>
        <p:origin x="126" y="2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30" d="100"/>
        <a:sy n="130" d="100"/>
      </p:scale>
      <p:origin x="0" y="-12054"/>
    </p:cViewPr>
  </p:sorterViewPr>
  <p:notesViewPr>
    <p:cSldViewPr>
      <p:cViewPr varScale="1">
        <p:scale>
          <a:sx n="128" d="100"/>
          <a:sy n="128" d="100"/>
        </p:scale>
        <p:origin x="-1002" y="-96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odapps4\era\Electronic%20Receipt\Communications\External%20Communications\Stats\submission%20option%20data%20-%20Feb%202018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odapps4\era\Electronic%20Receipt\Communications\External%20Communications\Stats\submission%20option%20data%20-%20Feb%202018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odapps4\era\Electronic%20Receipt\Communications\External%20Communications\Stats\submission%20option%20data%20-%20June%202018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odapps4\era\Electronic%20Receipt\Communications\External%20Communications\Stats\submission%20option%20data%20-%20June%202018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19336304189336"/>
          <c:y val="2.398781995043113E-3"/>
          <c:w val="0.62948113806510597"/>
          <c:h val="0.80154364408216749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Sheet2!$L$25</c:f>
              <c:strCache>
                <c:ptCount val="1"/>
                <c:pt idx="0">
                  <c:v>Grants.gov Downloadable Forms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x"/>
            <c:size val="5"/>
            <c:spPr>
              <a:noFill/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Sheet2!$M$24:$R$24</c:f>
              <c:strCache>
                <c:ptCount val="6"/>
                <c:pt idx="0">
                  <c:v>JAN-2018</c:v>
                </c:pt>
                <c:pt idx="1">
                  <c:v>FEB-2018</c:v>
                </c:pt>
                <c:pt idx="2">
                  <c:v>MARCH-2018</c:v>
                </c:pt>
                <c:pt idx="3">
                  <c:v>APRIL-2018</c:v>
                </c:pt>
                <c:pt idx="4">
                  <c:v>MAY-2018</c:v>
                </c:pt>
                <c:pt idx="5">
                  <c:v>JUNE-2018</c:v>
                </c:pt>
              </c:strCache>
            </c:strRef>
          </c:cat>
          <c:val>
            <c:numRef>
              <c:f>Sheet2!$M$25:$R$25</c:f>
              <c:numCache>
                <c:formatCode>0%</c:formatCode>
                <c:ptCount val="6"/>
                <c:pt idx="0">
                  <c:v>3.8016528925619832E-2</c:v>
                </c:pt>
                <c:pt idx="1">
                  <c:v>1.6274717226788185E-4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Sheet2!$L$26</c:f>
              <c:strCache>
                <c:ptCount val="1"/>
                <c:pt idx="0">
                  <c:v>System-to-system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Sheet2!$M$24:$R$24</c:f>
              <c:strCache>
                <c:ptCount val="6"/>
                <c:pt idx="0">
                  <c:v>JAN-2018</c:v>
                </c:pt>
                <c:pt idx="1">
                  <c:v>FEB-2018</c:v>
                </c:pt>
                <c:pt idx="2">
                  <c:v>MARCH-2018</c:v>
                </c:pt>
                <c:pt idx="3">
                  <c:v>APRIL-2018</c:v>
                </c:pt>
                <c:pt idx="4">
                  <c:v>MAY-2018</c:v>
                </c:pt>
                <c:pt idx="5">
                  <c:v>JUNE-2018</c:v>
                </c:pt>
              </c:strCache>
            </c:strRef>
          </c:cat>
          <c:val>
            <c:numRef>
              <c:f>Sheet2!$M$26:$R$26</c:f>
              <c:numCache>
                <c:formatCode>0%</c:formatCode>
                <c:ptCount val="6"/>
                <c:pt idx="0">
                  <c:v>0.30523415977961432</c:v>
                </c:pt>
                <c:pt idx="1">
                  <c:v>0.52909105704288384</c:v>
                </c:pt>
                <c:pt idx="2">
                  <c:v>0.52752219531880551</c:v>
                </c:pt>
                <c:pt idx="3">
                  <c:v>0.37979258328095539</c:v>
                </c:pt>
                <c:pt idx="4">
                  <c:v>0.52644952644952647</c:v>
                </c:pt>
                <c:pt idx="5">
                  <c:v>0.53496157650460319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Sheet2!$L$27</c:f>
              <c:strCache>
                <c:ptCount val="1"/>
                <c:pt idx="0">
                  <c:v>ASSIST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Sheet2!$M$24:$R$24</c:f>
              <c:strCache>
                <c:ptCount val="6"/>
                <c:pt idx="0">
                  <c:v>JAN-2018</c:v>
                </c:pt>
                <c:pt idx="1">
                  <c:v>FEB-2018</c:v>
                </c:pt>
                <c:pt idx="2">
                  <c:v>MARCH-2018</c:v>
                </c:pt>
                <c:pt idx="3">
                  <c:v>APRIL-2018</c:v>
                </c:pt>
                <c:pt idx="4">
                  <c:v>MAY-2018</c:v>
                </c:pt>
                <c:pt idx="5">
                  <c:v>JUNE-2018</c:v>
                </c:pt>
              </c:strCache>
            </c:strRef>
          </c:cat>
          <c:val>
            <c:numRef>
              <c:f>Sheet2!$M$27:$R$27</c:f>
              <c:numCache>
                <c:formatCode>0%</c:formatCode>
                <c:ptCount val="6"/>
                <c:pt idx="0">
                  <c:v>0.51147842056932968</c:v>
                </c:pt>
                <c:pt idx="1">
                  <c:v>0.41728374969484905</c:v>
                </c:pt>
                <c:pt idx="2">
                  <c:v>0.4214689265536723</c:v>
                </c:pt>
                <c:pt idx="3">
                  <c:v>0.50439974858579506</c:v>
                </c:pt>
                <c:pt idx="4">
                  <c:v>0.42296142296142297</c:v>
                </c:pt>
                <c:pt idx="5">
                  <c:v>0.41870197063075404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Sheet2!$L$28</c:f>
              <c:strCache>
                <c:ptCount val="1"/>
                <c:pt idx="0">
                  <c:v>Grants.gov Workspace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triang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Sheet2!$M$24:$R$24</c:f>
              <c:strCache>
                <c:ptCount val="6"/>
                <c:pt idx="0">
                  <c:v>JAN-2018</c:v>
                </c:pt>
                <c:pt idx="1">
                  <c:v>FEB-2018</c:v>
                </c:pt>
                <c:pt idx="2">
                  <c:v>MARCH-2018</c:v>
                </c:pt>
                <c:pt idx="3">
                  <c:v>APRIL-2018</c:v>
                </c:pt>
                <c:pt idx="4">
                  <c:v>MAY-2018</c:v>
                </c:pt>
                <c:pt idx="5">
                  <c:v>JUNE-2018</c:v>
                </c:pt>
              </c:strCache>
            </c:strRef>
          </c:cat>
          <c:val>
            <c:numRef>
              <c:f>Sheet2!$M$28:$R$28</c:f>
              <c:numCache>
                <c:formatCode>0%</c:formatCode>
                <c:ptCount val="6"/>
                <c:pt idx="0">
                  <c:v>0.14527089072543617</c:v>
                </c:pt>
                <c:pt idx="1">
                  <c:v>5.3462446089999185E-2</c:v>
                </c:pt>
                <c:pt idx="2">
                  <c:v>5.1008878127522195E-2</c:v>
                </c:pt>
                <c:pt idx="3">
                  <c:v>0.11580766813324953</c:v>
                </c:pt>
                <c:pt idx="4">
                  <c:v>5.058905058905059E-2</c:v>
                </c:pt>
                <c:pt idx="5">
                  <c:v>4.6336452864642774E-2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4471440"/>
        <c:axId val="392557864"/>
      </c:lineChart>
      <c:catAx>
        <c:axId val="394471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2557864"/>
        <c:crosses val="autoZero"/>
        <c:auto val="1"/>
        <c:lblAlgn val="ctr"/>
        <c:lblOffset val="100"/>
        <c:noMultiLvlLbl val="0"/>
      </c:catAx>
      <c:valAx>
        <c:axId val="392557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4471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Sheet2!$F$43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0.12316396591730382"/>
                  <c:y val="3.7358358499370477E-2"/>
                </c:manualLayout>
              </c:layout>
              <c:numFmt formatCode="0%" sourceLinked="0"/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235516756057666"/>
                      <c:h val="0.16674627351887233"/>
                    </c:manualLayout>
                  </c15:layout>
                </c:ext>
              </c:extLst>
            </c:dLbl>
            <c:dLbl>
              <c:idx val="1"/>
              <c:layout/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5959146411046446E-3"/>
                  <c:y val="0.1155228409301014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Sheet2!$E$44:$E$47</c:f>
              <c:strCache>
                <c:ptCount val="4"/>
                <c:pt idx="0">
                  <c:v>Grants.gov Downloadable Forms</c:v>
                </c:pt>
                <c:pt idx="1">
                  <c:v>System-to-system</c:v>
                </c:pt>
                <c:pt idx="2">
                  <c:v>ASSIST</c:v>
                </c:pt>
                <c:pt idx="3">
                  <c:v>Grants.gov Workspace</c:v>
                </c:pt>
              </c:strCache>
            </c:strRef>
          </c:cat>
          <c:val>
            <c:numRef>
              <c:f>Sheet2!$F$44:$F$47</c:f>
              <c:numCache>
                <c:formatCode>0.0%</c:formatCode>
                <c:ptCount val="4"/>
                <c:pt idx="0">
                  <c:v>4.3755888202658853E-3</c:v>
                </c:pt>
                <c:pt idx="1">
                  <c:v>0.48485292578247668</c:v>
                </c:pt>
                <c:pt idx="2">
                  <c:v>0.44107610174814194</c:v>
                </c:pt>
                <c:pt idx="3">
                  <c:v>6.9695383649115455E-2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4028440" cy="350760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10" y="0"/>
            <a:ext cx="4028440" cy="350760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83090ED-F84E-4702-8628-4EFC554E2090}" type="datetimeFigureOut">
              <a:rPr lang="en-US"/>
              <a:pPr>
                <a:defRPr/>
              </a:pPr>
              <a:t>9/26/2018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6658444"/>
            <a:ext cx="4028440" cy="350760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10" y="6658444"/>
            <a:ext cx="4028440" cy="350760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1F3931D-20C8-4A83-A683-04A5575D71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2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4028440" cy="350760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10" y="0"/>
            <a:ext cx="4028440" cy="350760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2ECC29C-75CC-46FE-8B5A-86290649DD64}" type="datetimeFigureOut">
              <a:rPr lang="en-US"/>
              <a:pPr>
                <a:defRPr/>
              </a:pPr>
              <a:t>9/26/2018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3" rIns="91427" bIns="4571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30423"/>
            <a:ext cx="7437120" cy="3154441"/>
          </a:xfrm>
          <a:prstGeom prst="rect">
            <a:avLst/>
          </a:prstGeom>
        </p:spPr>
        <p:txBody>
          <a:bodyPr vert="horz" lIns="91427" tIns="45713" rIns="91427" bIns="45713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6658444"/>
            <a:ext cx="4028440" cy="350760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10" y="6658444"/>
            <a:ext cx="4028440" cy="350760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7AD43B8-FF20-4D5F-A0AE-68337BAD22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6210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3200" y="6400801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207434" y="241935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7434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689600" y="211455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816600" y="2209800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C12A3-0448-48FB-98ED-E287151C357F}" type="datetime1">
              <a:rPr lang="en-US" smtClean="0"/>
              <a:t>9/26/2018</a:t>
            </a:fld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5791200" y="219868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5BECE6F-C8B3-4AFE-ABE6-7969150810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73B5830-C774-0C4F-8148-3C18183B17ED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674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73B5830-C774-0C4F-8148-3C18183B17ED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439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73B5830-C774-0C4F-8148-3C18183B17ED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157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73B5830-C774-0C4F-8148-3C18183B17ED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806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171E9-4B2C-41B2-BF6C-57A42149FC50}" type="datetime1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03DC8-D049-4606-B080-DDC65A2B61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2286000"/>
            <a:ext cx="11777133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07434" y="142875"/>
            <a:ext cx="11777133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689600" y="211455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8967" y="6383338"/>
            <a:ext cx="11777133" cy="30956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203200" y="243840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816600" y="2209800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/>
          <a:lstStyle>
            <a:lvl1pPr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BF148-E73E-4D8B-B910-0CE5E3F174FD}" type="datetime1">
              <a:rPr lang="en-US" smtClean="0"/>
              <a:t>9/26/2018</a:t>
            </a:fld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1200" y="21780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2A70DE3-2F75-431A-9D09-64CA1AB222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 flipV="1">
            <a:off x="6096000" y="1549400"/>
            <a:ext cx="0" cy="4845050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02336" y="1371600"/>
            <a:ext cx="5384800" cy="46817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6400800" y="1371600"/>
            <a:ext cx="5384800" cy="46817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>
          <a:xfrm>
            <a:off x="7721601" y="6410326"/>
            <a:ext cx="405976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CD5E3-A4EB-4AC6-99A8-D02631F95FEC}" type="datetime1">
              <a:rPr lang="en-US" smtClean="0"/>
              <a:t>9/26/2018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5609F-50E7-4B9A-B62F-6598EDD47D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12192000" cy="1295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3200" y="1304925"/>
            <a:ext cx="11777133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685367" y="915988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4734" y="6383338"/>
            <a:ext cx="11777133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203200" y="1220788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 flipV="1">
            <a:off x="6096000" y="2200276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812367" y="1009650"/>
            <a:ext cx="560917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36" y="1447800"/>
            <a:ext cx="5386917" cy="670438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4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88440" y="1447800"/>
            <a:ext cx="5389033" cy="670438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11375136" cy="7589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13"/>
          </p:nvPr>
        </p:nvSpPr>
        <p:spPr>
          <a:xfrm>
            <a:off x="402336" y="2286000"/>
            <a:ext cx="5388864" cy="39319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14"/>
          </p:nvPr>
        </p:nvSpPr>
        <p:spPr>
          <a:xfrm>
            <a:off x="6400800" y="2286000"/>
            <a:ext cx="5384800" cy="39319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98642-9447-44D9-BE9A-3A834A51656F}" type="datetime1">
              <a:rPr lang="en-US" smtClean="0"/>
              <a:t>9/26/2018</a:t>
            </a:fld>
            <a:endParaRPr 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5786967" y="1000126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3A4FF90E-4C55-4D59-BE6A-CE57DBB6E3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83830-FD42-4C76-AE9C-69FCD2278259}" type="datetime1">
              <a:rPr lang="en-US" smtClean="0"/>
              <a:t>9/26/2018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1200" y="1036639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5206B-4A4A-47B0-BA21-D142872E96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98967" y="6383338"/>
            <a:ext cx="11777133" cy="30956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"/>
            <a:ext cx="12192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15CA5-FFA0-48C7-A4EB-4599202DDECF}" type="datetime1">
              <a:rPr lang="en-US" smtClean="0"/>
              <a:t>9/26/2018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689600" y="6324601"/>
            <a:ext cx="8128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E5F9C02-60A3-4AB1-8821-EDEFB4936D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02167" y="228601"/>
            <a:ext cx="11379200" cy="758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1"/>
            <a:ext cx="12192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3200" y="6430963"/>
            <a:ext cx="11777133" cy="30956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07434" y="119063"/>
            <a:ext cx="11777133" cy="66294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203200" y="53340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854200" y="323850"/>
            <a:ext cx="5588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1295400"/>
          </a:xfrm>
        </p:spPr>
        <p:txBody>
          <a:bodyPr>
            <a:noAutofit/>
          </a:bodyPr>
          <a:lstStyle>
            <a:lvl1pPr algn="l">
              <a:buNone/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286001"/>
            <a:ext cx="3149600" cy="38401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20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3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07A78-8D50-428B-A009-C5834E26A8C6}" type="datetime1">
              <a:rPr lang="en-US" smtClean="0"/>
              <a:t>9/26/2018</a:t>
            </a:fld>
            <a:endParaRPr lang="en-US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508000" y="6410326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1828800" y="30480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057A446-9BC9-43AE-8342-D14CD2C567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03200" y="152400"/>
            <a:ext cx="11777133" cy="3810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03200" y="6388101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215900" y="52705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854200" y="323850"/>
            <a:ext cx="5588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>
            <a:normAutofit/>
          </a:bodyPr>
          <a:lstStyle>
            <a:lvl1pPr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0"/>
          </p:nvPr>
        </p:nvSpPr>
        <p:spPr>
          <a:xfrm>
            <a:off x="7717367" y="6405564"/>
            <a:ext cx="405976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7282D-26B6-44D3-B7EC-7AE7D64B3852}" type="datetime1">
              <a:rPr lang="en-US" smtClean="0"/>
              <a:t>9/26/2018</a:t>
            </a:fld>
            <a:endParaRPr lang="en-US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168" y="6410326"/>
            <a:ext cx="477943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09564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19ED5-8942-4B81-BD67-FB5B28D591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0" y="0"/>
            <a:ext cx="12192000" cy="1371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8967" y="6388101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721601" y="6405564"/>
            <a:ext cx="4059767" cy="365125"/>
          </a:xfrm>
          <a:prstGeom prst="rect">
            <a:avLst/>
          </a:prstGeom>
        </p:spPr>
        <p:txBody>
          <a:bodyPr vert="horz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13C77784-1A32-4EB5-A180-CA6B06A33B00}" type="datetime1">
              <a:rPr lang="en-US" smtClean="0"/>
              <a:t>9/26/2018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6400" y="6410326"/>
            <a:ext cx="4775200" cy="366713"/>
          </a:xfrm>
          <a:prstGeom prst="rect">
            <a:avLst/>
          </a:prstGeom>
        </p:spPr>
        <p:txBody>
          <a:bodyPr vert="horz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203200" y="1255713"/>
            <a:ext cx="11777133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689600" y="955675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816600" y="1050925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791200" y="1027114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accent3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48F9F7B-CFD3-427C-AA27-636EAEBF98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02167" y="228601"/>
            <a:ext cx="11379200" cy="758825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11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02167" y="1524000"/>
            <a:ext cx="113792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88A44D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064A2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4BACC6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609600" y="152718"/>
            <a:ext cx="77216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1016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5124218" y="6172201"/>
            <a:ext cx="5256697" cy="320674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A8FF058-AD71-459A-A016-0CB261303DBC}" type="datetime4">
              <a:rPr lang="en-US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September 26, 2018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24218" y="6492875"/>
            <a:ext cx="5256697" cy="29862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11189124" y="5824644"/>
            <a:ext cx="131572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38DF745-7D3F-47F4-83A3-874385CFAA69}" type="slidenum">
              <a:rPr lang="en-US" smtClean="0">
                <a:solidFill>
                  <a:srgbClr val="1F497D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1F497D"/>
              </a:solidFill>
              <a:latin typeface="Calibri"/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09601" y="6329849"/>
            <a:ext cx="597820" cy="44687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435128" y="6380729"/>
            <a:ext cx="3443400" cy="39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10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ants.gov/web/grants/applicants/workspace-overview.html" TargetMode="External"/><Relationship Id="rId2" Type="http://schemas.openxmlformats.org/officeDocument/2006/relationships/hyperlink" Target="https://grants.nih.gov/grants/how-to-apply-application-guide/prepare-to-apply-and-register/submission-options/assist.htm" TargetMode="Externa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s.nih.gov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s.nih.gov/grants/how-to-apply-application-guide.html" TargetMode="Externa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2.png"/><Relationship Id="rId4" Type="http://schemas.openxmlformats.org/officeDocument/2006/relationships/hyperlink" Target="https://grants.nih.gov/grants/how-to-apply-application-guide/resources/annotated-form-sets.htm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grants.nih.gov/grants/how-to-apply-application-guide/format-and-write/format-attachments.htm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grants.nih.gov/grants/how-to-apply-application-guide/format-and-write/rules-for-text-fields.htm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grants.nih.gov/grants/how-to-apply-application-guide/format-and-write/format-attachments.ht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hyperlink" Target="https://grants.nih.gov/grants/how-to-apply-application-guide/submission-process/changed-corrected-application.htm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public.era.nih.gov/common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hyperlink" Target="https://grants.nih.gov/grants/how-to-apply-application-guide/submission-process/check-your-application.htm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s.nih.gov/grants/forms_page_limits.htm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9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grants.gov?subject=Grants.gov%20support%20email" TargetMode="External"/><Relationship Id="rId2" Type="http://schemas.openxmlformats.org/officeDocument/2006/relationships/hyperlink" Target="https://grants.nih.gov/support/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grants.gov/web/grants/support.html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s.nih.gov/grants/how-to-apply-application-guide.html" TargetMode="External"/><Relationship Id="rId2" Type="http://schemas.openxmlformats.org/officeDocument/2006/relationships/hyperlink" Target="https://grants.nih.gov/grants/oer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rants.nih.gov/grants/how-to-apply-application-guide/prepare-to-apply-and-register/submission-options/assist.htm" TargetMode="External"/><Relationship Id="rId4" Type="http://schemas.openxmlformats.org/officeDocument/2006/relationships/hyperlink" Target="https://grants.nih.gov/grants/how-to-apply-application-guide/resources/annotated-form-sets.htm" TargetMode="Externa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hyperlink" Target="https://grants.nih.gov/grants/how-to-apply-application-guide/prepare-to-apply-and-register/key-systems-and-roles.ht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s.nih.gov/grants/how-to-apply-application-guide/prepare-to-apply-and-register/registration/org-representative-registration.htm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hyperlink" Target="https://grants.nih.gov/grants/how-to-apply-application-guide/prepare-to-apply-and-register/choose-a-submission-option.htm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528EEB33-851B-4A86-B935-D83B02D339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/>
              <a:t>Ready, Set, Submit!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xmlns="" id="{49ECE144-7546-4C4E-864F-3C309FA47A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" y="2819400"/>
            <a:ext cx="11658600" cy="1752600"/>
          </a:xfrm>
        </p:spPr>
        <p:txBody>
          <a:bodyPr/>
          <a:lstStyle/>
          <a:p>
            <a:r>
              <a:rPr lang="en-US" sz="2800" dirty="0" smtClean="0">
                <a:solidFill>
                  <a:srgbClr val="669900"/>
                </a:solidFill>
              </a:rPr>
              <a:t>GRANT Application </a:t>
            </a:r>
            <a:r>
              <a:rPr lang="en-US" sz="2800" dirty="0">
                <a:solidFill>
                  <a:srgbClr val="669900"/>
                </a:solidFill>
              </a:rPr>
              <a:t>Preparation &amp; Submission</a:t>
            </a:r>
            <a:r>
              <a:rPr lang="en-US" sz="1100" dirty="0">
                <a:solidFill>
                  <a:srgbClr val="1F497D"/>
                </a:solidFill>
              </a:rPr>
              <a:t/>
            </a:r>
            <a:br>
              <a:rPr lang="en-US" sz="1100" dirty="0">
                <a:solidFill>
                  <a:srgbClr val="1F497D"/>
                </a:solidFill>
              </a:rPr>
            </a:b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7F36FF3-CFC2-42CD-A153-2B435AA65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46482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defRPr sz="1600" b="1" kern="1200" cap="all" spc="2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SzPct val="7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itchFamily="2" charset="2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None/>
              <a:defRPr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en-US" sz="800" b="0" cap="none" spc="0" dirty="0">
              <a:ea typeface="+mj-ea"/>
              <a:cs typeface="+mj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cap="none" spc="0" dirty="0">
                <a:ea typeface="+mj-ea"/>
                <a:cs typeface="+mj-cs"/>
              </a:rPr>
              <a:t>Sheri Cummins &amp; Laurie </a:t>
            </a:r>
            <a:r>
              <a:rPr lang="en-US" sz="2400" cap="none" spc="0" dirty="0" smtClean="0">
                <a:ea typeface="+mj-ea"/>
                <a:cs typeface="+mj-cs"/>
              </a:rPr>
              <a:t>Roman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0" cap="none" spc="0" dirty="0" smtClean="0">
                <a:ea typeface="+mj-ea"/>
                <a:cs typeface="+mj-cs"/>
              </a:rPr>
              <a:t>October 2018</a:t>
            </a:r>
            <a:endParaRPr lang="en-US" b="0" cap="none" spc="0" dirty="0">
              <a:ea typeface="+mj-ea"/>
              <a:cs typeface="+mj-cs"/>
            </a:endParaRPr>
          </a:p>
        </p:txBody>
      </p:sp>
      <p:pic>
        <p:nvPicPr>
          <p:cNvPr id="4" name="Picture 3" descr="A logo of the Office of Extramural Research at NIH">
            <a:extLst>
              <a:ext uri="{FF2B5EF4-FFF2-40B4-BE49-F238E27FC236}">
                <a16:creationId xmlns:a16="http://schemas.microsoft.com/office/drawing/2014/main" xmlns="" id="{73693777-8438-4BB6-9067-60DF17E21A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461" y="5937910"/>
            <a:ext cx="2495278" cy="46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18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3A4FF90E-4C55-4D59-BE6A-CE57DBB6E3F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Submission Options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NIH ASSIST	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228600" y="2285999"/>
            <a:ext cx="5846064" cy="4061611"/>
          </a:xfrm>
        </p:spPr>
        <p:txBody>
          <a:bodyPr/>
          <a:lstStyle/>
          <a:p>
            <a:r>
              <a:rPr lang="en-US" sz="2000" dirty="0"/>
              <a:t>Managed by NIH</a:t>
            </a:r>
          </a:p>
          <a:p>
            <a:r>
              <a:rPr lang="en-US" sz="2000" dirty="0"/>
              <a:t>Multi-user access</a:t>
            </a:r>
          </a:p>
          <a:p>
            <a:r>
              <a:rPr lang="en-US" sz="2000" dirty="0"/>
              <a:t>Leverages eRA Commons accounts</a:t>
            </a:r>
          </a:p>
          <a:p>
            <a:r>
              <a:rPr lang="en-US" sz="2000" dirty="0"/>
              <a:t>Pre-population from eRA Commons profiles </a:t>
            </a:r>
          </a:p>
          <a:p>
            <a:r>
              <a:rPr lang="en-US" sz="2000" dirty="0"/>
              <a:t>Pre-submission validations</a:t>
            </a:r>
          </a:p>
          <a:p>
            <a:r>
              <a:rPr lang="en-US" sz="2000" dirty="0"/>
              <a:t>Pre-submission preview in agency format</a:t>
            </a:r>
          </a:p>
          <a:p>
            <a:r>
              <a:rPr lang="en-US" sz="2000" dirty="0"/>
              <a:t>Track application status in a single system</a:t>
            </a:r>
          </a:p>
          <a:p>
            <a:r>
              <a:rPr lang="en-US" sz="2000" dirty="0"/>
              <a:t>Copy </a:t>
            </a:r>
            <a:r>
              <a:rPr lang="en-US" sz="2000" dirty="0" smtClean="0"/>
              <a:t>data to different application package</a:t>
            </a:r>
            <a:endParaRPr lang="en-US" sz="2000" dirty="0"/>
          </a:p>
          <a:p>
            <a:r>
              <a:rPr lang="en-US" sz="2000" dirty="0"/>
              <a:t>Supports all NIH competing applications</a:t>
            </a:r>
          </a:p>
          <a:p>
            <a:r>
              <a:rPr lang="en-US" sz="2000" dirty="0"/>
              <a:t>Pull study information from </a:t>
            </a:r>
            <a:r>
              <a:rPr lang="en-US" sz="2000" dirty="0" smtClean="0"/>
              <a:t>ClinicalTrials.gov</a:t>
            </a:r>
          </a:p>
          <a:p>
            <a:r>
              <a:rPr lang="en-US" sz="2000" dirty="0" smtClean="0"/>
              <a:t>Integrated NIH messaging (tips, system alerts)</a:t>
            </a:r>
          </a:p>
          <a:p>
            <a:endParaRPr lang="en-US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11518FA-353B-4528-A9E9-FC86FE2F71EF}"/>
              </a:ext>
            </a:extLst>
          </p:cNvPr>
          <p:cNvSpPr/>
          <p:nvPr/>
        </p:nvSpPr>
        <p:spPr>
          <a:xfrm>
            <a:off x="262860" y="6320135"/>
            <a:ext cx="62141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 tooltip="Preparing Your Applicaiton Using ASSIST"/>
              </a:rPr>
              <a:t>https://grants.nih.gov/grants/how-to-apply-application-guide/prepare-to-apply-and-register/submission-options/assist.htm </a:t>
            </a:r>
            <a:endParaRPr lang="en-US" sz="1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Grants.gov Workspace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2286000"/>
            <a:ext cx="5867400" cy="4020234"/>
          </a:xfrm>
        </p:spPr>
        <p:txBody>
          <a:bodyPr/>
          <a:lstStyle/>
          <a:p>
            <a:r>
              <a:rPr lang="en-US" sz="2000" dirty="0"/>
              <a:t>Managed by Grants.gov</a:t>
            </a:r>
          </a:p>
          <a:p>
            <a:r>
              <a:rPr lang="en-US" sz="2000" dirty="0"/>
              <a:t>Multi-user access</a:t>
            </a:r>
          </a:p>
          <a:p>
            <a:r>
              <a:rPr lang="en-US" sz="2000" dirty="0"/>
              <a:t>Requires additional user registrations</a:t>
            </a:r>
          </a:p>
          <a:p>
            <a:r>
              <a:rPr lang="en-US" sz="2000" dirty="0"/>
              <a:t>No pre-population from existing profiles</a:t>
            </a:r>
          </a:p>
          <a:p>
            <a:r>
              <a:rPr lang="en-US" sz="2000" dirty="0"/>
              <a:t>Pre-submission validations</a:t>
            </a:r>
          </a:p>
          <a:p>
            <a:r>
              <a:rPr lang="en-US" sz="2000" dirty="0"/>
              <a:t>Pre-submission preview in agency format</a:t>
            </a:r>
          </a:p>
          <a:p>
            <a:r>
              <a:rPr lang="en-US" sz="2000" dirty="0"/>
              <a:t>Must track application in multiple systems</a:t>
            </a:r>
          </a:p>
          <a:p>
            <a:r>
              <a:rPr lang="en-US" sz="2000" dirty="0" smtClean="0"/>
              <a:t>Reuse forms; copy application data</a:t>
            </a:r>
            <a:endParaRPr lang="en-US" sz="2000" dirty="0"/>
          </a:p>
          <a:p>
            <a:r>
              <a:rPr lang="en-US" sz="2000" dirty="0"/>
              <a:t>Supports NIH single-project competing applications (no multi-project support)</a:t>
            </a:r>
          </a:p>
          <a:p>
            <a:pPr marL="0" indent="0">
              <a:buNone/>
            </a:pPr>
            <a:r>
              <a:rPr lang="en-US" dirty="0"/>
              <a:t>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4E2C5B2-F772-429C-AF85-A76E49D39E28}"/>
              </a:ext>
            </a:extLst>
          </p:cNvPr>
          <p:cNvSpPr/>
          <p:nvPr/>
        </p:nvSpPr>
        <p:spPr>
          <a:xfrm>
            <a:off x="6172200" y="6347611"/>
            <a:ext cx="5867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3" tooltip="Workspace overview"/>
              </a:rPr>
              <a:t>https://www.grants.gov/web/grants/applicants/workspace-overview.html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229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109DA34-C217-474C-97AB-94AB644C99F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D535206B-4A4A-47B0-BA21-D142872E963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C3AE7A-A526-4645-8E5D-1B76A41EB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Forms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58E63E4-93A2-4937-A379-452ABFC92CE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There is NOT a universal set of application forms that can be downloaded from our form library or websites</a:t>
            </a:r>
          </a:p>
          <a:p>
            <a:pPr>
              <a:spcAft>
                <a:spcPts val="1200"/>
              </a:spcAft>
            </a:pPr>
            <a:r>
              <a:rPr lang="en-US" dirty="0"/>
              <a:t>You must use the application form package attached to your funding opportunity announcement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Each application form package includes the customized subset of forms supported by NIH which are needed for that opportunity</a:t>
            </a:r>
          </a:p>
          <a:p>
            <a:pPr>
              <a:spcAft>
                <a:spcPts val="1200"/>
              </a:spcAft>
            </a:pPr>
            <a:r>
              <a:rPr lang="en-US" dirty="0"/>
              <a:t>Application forms are accessed using your chosen submission method</a:t>
            </a:r>
          </a:p>
        </p:txBody>
      </p:sp>
    </p:spTree>
    <p:extLst>
      <p:ext uri="{BB962C8B-B14F-4D97-AF65-F5344CB8AC3E}">
        <p14:creationId xmlns:p14="http://schemas.microsoft.com/office/powerpoint/2010/main" val="73509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867400" y="1036639"/>
            <a:ext cx="457200" cy="441325"/>
          </a:xfrm>
        </p:spPr>
        <p:txBody>
          <a:bodyPr/>
          <a:lstStyle/>
          <a:p>
            <a:pPr>
              <a:defRPr/>
            </a:pPr>
            <a:fld id="{D535206B-4A4A-47B0-BA21-D142872E963A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12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Application Forms via ASSIST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1311545"/>
            <a:ext cx="4498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6600"/>
                </a:solidFill>
              </a:rPr>
              <a:t>Excerpt from single-project FOA in NIH Guide…</a:t>
            </a:r>
          </a:p>
        </p:txBody>
      </p:sp>
      <p:pic>
        <p:nvPicPr>
          <p:cNvPr id="11" name="Picture 10" title="Use Grants.gov link in FOA above the Table of Contents to access Workspace form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91" y="1698813"/>
            <a:ext cx="8807056" cy="17062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Oval 4" title="&quot;&quot;"/>
          <p:cNvSpPr/>
          <p:nvPr/>
        </p:nvSpPr>
        <p:spPr>
          <a:xfrm>
            <a:off x="331674" y="2141460"/>
            <a:ext cx="2346366" cy="488541"/>
          </a:xfrm>
          <a:prstGeom prst="ellipse">
            <a:avLst/>
          </a:prstGeom>
          <a:noFill/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title="ASSIST login scre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694161"/>
            <a:ext cx="7525470" cy="5087639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Arrow Connector 9" title="&quot;&quot;"/>
          <p:cNvCxnSpPr/>
          <p:nvPr/>
        </p:nvCxnSpPr>
        <p:spPr>
          <a:xfrm>
            <a:off x="2686423" y="2385730"/>
            <a:ext cx="2294285" cy="604216"/>
          </a:xfrm>
          <a:prstGeom prst="straightConnector1">
            <a:avLst/>
          </a:prstGeom>
          <a:ln w="254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992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702144" y="6391810"/>
            <a:ext cx="609600" cy="441325"/>
          </a:xfrm>
        </p:spPr>
        <p:txBody>
          <a:bodyPr/>
          <a:lstStyle/>
          <a:p>
            <a:pPr>
              <a:defRPr/>
            </a:pPr>
            <a:fld id="{D535206B-4A4A-47B0-BA21-D142872E963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167" y="228601"/>
            <a:ext cx="11379200" cy="609599"/>
          </a:xfrm>
        </p:spPr>
        <p:txBody>
          <a:bodyPr/>
          <a:lstStyle/>
          <a:p>
            <a:r>
              <a:rPr lang="en-US" dirty="0"/>
              <a:t>ASSIST Screen – Single-project</a:t>
            </a:r>
          </a:p>
        </p:txBody>
      </p:sp>
      <p:pic>
        <p:nvPicPr>
          <p:cNvPr id="5" name="Picture 4" title="sample multi-project ASSIST scre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11744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2420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867400" y="1036639"/>
            <a:ext cx="457200" cy="441325"/>
          </a:xfrm>
        </p:spPr>
        <p:txBody>
          <a:bodyPr/>
          <a:lstStyle/>
          <a:p>
            <a:pPr>
              <a:defRPr/>
            </a:pPr>
            <a:fld id="{D535206B-4A4A-47B0-BA21-D142872E963A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14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Application Forms via Workspace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1219200"/>
            <a:ext cx="4498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6600"/>
                </a:solidFill>
              </a:rPr>
              <a:t>Excerpt from single-project FOA in NIH Guide…</a:t>
            </a:r>
          </a:p>
        </p:txBody>
      </p:sp>
      <p:pic>
        <p:nvPicPr>
          <p:cNvPr id="5" name="Picture 4" title="Use Grants.gov link in FOA above the Table of Contents to access Workspace form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654" y="1524000"/>
            <a:ext cx="8807056" cy="17062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Oval 10" title="&quot;&quot;"/>
          <p:cNvSpPr/>
          <p:nvPr/>
        </p:nvSpPr>
        <p:spPr>
          <a:xfrm>
            <a:off x="609600" y="2731455"/>
            <a:ext cx="1298575" cy="318854"/>
          </a:xfrm>
          <a:prstGeom prst="ellipse">
            <a:avLst/>
          </a:prstGeom>
          <a:noFill/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title="Grants.gov View Grant Opportunity page with link to Appl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199" y="3391925"/>
            <a:ext cx="5282155" cy="31790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Oval 13" title="&quot;&quot;"/>
          <p:cNvSpPr/>
          <p:nvPr/>
        </p:nvSpPr>
        <p:spPr>
          <a:xfrm>
            <a:off x="5292077" y="6252146"/>
            <a:ext cx="381000" cy="318854"/>
          </a:xfrm>
          <a:prstGeom prst="ellipse">
            <a:avLst/>
          </a:prstGeom>
          <a:noFill/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title="Package information and Login to Apply Not button in Grants.gov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4971" y="2377129"/>
            <a:ext cx="5998858" cy="4177885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6" name="Oval 15" title="&quot;&quot;"/>
          <p:cNvSpPr/>
          <p:nvPr/>
        </p:nvSpPr>
        <p:spPr>
          <a:xfrm>
            <a:off x="5925260" y="5867400"/>
            <a:ext cx="1298575" cy="318854"/>
          </a:xfrm>
          <a:prstGeom prst="ellipse">
            <a:avLst/>
          </a:prstGeom>
          <a:noFill/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 title="&quot;&quot;"/>
          <p:cNvCxnSpPr>
            <a:stCxn id="14" idx="7"/>
          </p:cNvCxnSpPr>
          <p:nvPr/>
        </p:nvCxnSpPr>
        <p:spPr>
          <a:xfrm flipV="1">
            <a:off x="5617281" y="5562600"/>
            <a:ext cx="474486" cy="736241"/>
          </a:xfrm>
          <a:prstGeom prst="straightConnector1">
            <a:avLst/>
          </a:prstGeom>
          <a:ln w="254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 title="&quot;&quot;"/>
          <p:cNvCxnSpPr>
            <a:stCxn id="11" idx="4"/>
          </p:cNvCxnSpPr>
          <p:nvPr/>
        </p:nvCxnSpPr>
        <p:spPr>
          <a:xfrm>
            <a:off x="1258887" y="3050309"/>
            <a:ext cx="0" cy="496520"/>
          </a:xfrm>
          <a:prstGeom prst="straightConnector1">
            <a:avLst/>
          </a:prstGeom>
          <a:ln w="254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973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5206B-4A4A-47B0-BA21-D142872E963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167" y="228601"/>
            <a:ext cx="11379200" cy="609599"/>
          </a:xfrm>
        </p:spPr>
        <p:txBody>
          <a:bodyPr/>
          <a:lstStyle/>
          <a:p>
            <a:r>
              <a:rPr lang="en-US" dirty="0"/>
              <a:t>Sample Workspace Screen</a:t>
            </a:r>
          </a:p>
        </p:txBody>
      </p:sp>
      <p:pic>
        <p:nvPicPr>
          <p:cNvPr id="5" name="Picture 4" title="sample Grants.gov Workspace scre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0"/>
            <a:ext cx="10021097" cy="674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4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70DE3-2F75-431A-9D09-64CA1AB2227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Let’s Talk About the Application Process</a:t>
            </a:r>
          </a:p>
        </p:txBody>
      </p:sp>
      <p:grpSp>
        <p:nvGrpSpPr>
          <p:cNvPr id="3" name="Group 2" descr="1. Find&#10;2. Plan&#10;3. Initiate&#10;4. Build Team&#10;5. Enter Data&#10;6. Finalize&#10;7. Submit&#10;8. Track" title="8 application submission process steps"/>
          <p:cNvGrpSpPr/>
          <p:nvPr/>
        </p:nvGrpSpPr>
        <p:grpSpPr>
          <a:xfrm>
            <a:off x="1676400" y="2771776"/>
            <a:ext cx="8839200" cy="3400424"/>
            <a:chOff x="1676400" y="2771776"/>
            <a:chExt cx="8839200" cy="3400424"/>
          </a:xfrm>
        </p:grpSpPr>
        <p:cxnSp>
          <p:nvCxnSpPr>
            <p:cNvPr id="15" name="Straight Connector 14" title="&quot;&quot;"/>
            <p:cNvCxnSpPr/>
            <p:nvPr/>
          </p:nvCxnSpPr>
          <p:spPr>
            <a:xfrm flipH="1">
              <a:off x="1929380" y="3422729"/>
              <a:ext cx="2" cy="198363"/>
            </a:xfrm>
            <a:prstGeom prst="line">
              <a:avLst/>
            </a:prstGeom>
            <a:ln w="22225">
              <a:solidFill>
                <a:srgbClr val="59A50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Content Placeholder 2"/>
            <p:cNvSpPr txBox="1">
              <a:spLocks/>
            </p:cNvSpPr>
            <p:nvPr/>
          </p:nvSpPr>
          <p:spPr bwMode="auto">
            <a:xfrm>
              <a:off x="2438400" y="2840070"/>
              <a:ext cx="3276600" cy="3230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lvl1pPr marL="273050" indent="-273050" algn="ctr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85000"/>
                <a:buFont typeface="Wingdings 2" pitchFamily="18" charset="2"/>
                <a:buNone/>
                <a:defRPr sz="1600" b="1" kern="1200" cap="all" spc="25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547688" indent="-2730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822325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BBB59"/>
                </a:buClr>
                <a:buSzPct val="75000"/>
                <a:buFont typeface="Wingdings 2" pitchFamily="18" charset="2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096963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itchFamily="2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371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BACC6"/>
                </a:buClr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645920" indent="-182880" algn="l" rtl="0" eaLnBrk="1" latinLnBrk="0" hangingPunct="1">
                <a:spcBef>
                  <a:spcPct val="20000"/>
                </a:spcBef>
                <a:buClr>
                  <a:schemeClr val="accent6"/>
                </a:buClr>
                <a:buSzPct val="80000"/>
                <a:buFont typeface="Wingdings 2"/>
                <a:buChar char="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rtl="0" eaLnBrk="1" latinLnBrk="0" hangingPunct="1">
                <a:spcBef>
                  <a:spcPct val="20000"/>
                </a:spcBef>
                <a:buClr>
                  <a:schemeClr val="accent1">
                    <a:shade val="75000"/>
                  </a:schemeClr>
                </a:buClr>
                <a:buSzPct val="90000"/>
                <a:buChar char="•"/>
                <a:defRPr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rtl="0" eaLnBrk="1" latinLnBrk="0" hangingPunct="1">
                <a:spcBef>
                  <a:spcPct val="20000"/>
                </a:spcBef>
                <a:buClr>
                  <a:schemeClr val="accent4">
                    <a:shade val="75000"/>
                  </a:schemeClr>
                </a:buClr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377440" indent="-182880" algn="l" rtl="0" eaLnBrk="1" latinLnBrk="0" hangingPunct="1">
                <a:spcBef>
                  <a:spcPct val="20000"/>
                </a:spcBef>
                <a:buClr>
                  <a:schemeClr val="accent2">
                    <a:shade val="75000"/>
                  </a:schemeClr>
                </a:buClr>
                <a:buSzPct val="90000"/>
                <a:buChar char="•"/>
                <a:defRPr sz="1400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>
                <a:spcBef>
                  <a:spcPts val="0"/>
                </a:spcBef>
                <a:spcAft>
                  <a:spcPts val="4800"/>
                </a:spcAft>
              </a:pPr>
              <a:r>
                <a:rPr lang="en-US" dirty="0"/>
                <a:t>Step 1: Find</a:t>
              </a:r>
            </a:p>
            <a:p>
              <a:pPr marL="0" indent="0" algn="l">
                <a:spcBef>
                  <a:spcPts val="0"/>
                </a:spcBef>
                <a:spcAft>
                  <a:spcPts val="4800"/>
                </a:spcAft>
              </a:pPr>
              <a:r>
                <a:rPr lang="en-US" dirty="0"/>
                <a:t>Step 2: Plan</a:t>
              </a:r>
            </a:p>
            <a:p>
              <a:pPr marL="0" indent="0" algn="l">
                <a:spcBef>
                  <a:spcPts val="0"/>
                </a:spcBef>
                <a:spcAft>
                  <a:spcPts val="4800"/>
                </a:spcAft>
              </a:pPr>
              <a:r>
                <a:rPr lang="en-US" dirty="0"/>
                <a:t>Step 3: Initiate</a:t>
              </a:r>
            </a:p>
            <a:p>
              <a:pPr marL="0" indent="0" algn="l">
                <a:spcBef>
                  <a:spcPts val="0"/>
                </a:spcBef>
                <a:spcAft>
                  <a:spcPts val="4800"/>
                </a:spcAft>
              </a:pPr>
              <a:r>
                <a:rPr lang="en-US" dirty="0"/>
                <a:t>Step 4: Build team</a:t>
              </a:r>
            </a:p>
          </p:txBody>
        </p:sp>
        <p:pic>
          <p:nvPicPr>
            <p:cNvPr id="6" name="Picture 5" title="&quot;&quot;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76400" y="2776207"/>
              <a:ext cx="621470" cy="621470"/>
            </a:xfrm>
            <a:prstGeom prst="rect">
              <a:avLst/>
            </a:prstGeom>
          </p:spPr>
        </p:pic>
        <p:pic>
          <p:nvPicPr>
            <p:cNvPr id="7" name="Picture 6" title="&quot;&quot;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76400" y="3645187"/>
              <a:ext cx="621470" cy="621470"/>
            </a:xfrm>
            <a:prstGeom prst="rect">
              <a:avLst/>
            </a:prstGeom>
          </p:spPr>
        </p:pic>
        <p:pic>
          <p:nvPicPr>
            <p:cNvPr id="8" name="Picture 7" title="&quot;&quot;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76400" y="4514167"/>
              <a:ext cx="621470" cy="621470"/>
            </a:xfrm>
            <a:prstGeom prst="rect">
              <a:avLst/>
            </a:prstGeom>
          </p:spPr>
        </p:pic>
        <p:pic>
          <p:nvPicPr>
            <p:cNvPr id="9" name="Picture 8" title="&quot;&quot;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76400" y="5383147"/>
              <a:ext cx="621470" cy="621470"/>
            </a:xfrm>
            <a:prstGeom prst="rect">
              <a:avLst/>
            </a:prstGeom>
          </p:spPr>
        </p:pic>
        <p:pic>
          <p:nvPicPr>
            <p:cNvPr id="10" name="Picture 9" title="&quot;&quot;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696761" y="2771776"/>
              <a:ext cx="618439" cy="618439"/>
            </a:xfrm>
            <a:prstGeom prst="rect">
              <a:avLst/>
            </a:prstGeom>
          </p:spPr>
        </p:pic>
        <p:pic>
          <p:nvPicPr>
            <p:cNvPr id="11" name="Picture 10" title="&quot;&quot;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693730" y="3641456"/>
              <a:ext cx="621470" cy="621470"/>
            </a:xfrm>
            <a:prstGeom prst="rect">
              <a:avLst/>
            </a:prstGeom>
          </p:spPr>
        </p:pic>
        <p:pic>
          <p:nvPicPr>
            <p:cNvPr id="12" name="Picture 11" title="&quot;&quot;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693730" y="4514167"/>
              <a:ext cx="621470" cy="621470"/>
            </a:xfrm>
            <a:prstGeom prst="rect">
              <a:avLst/>
            </a:prstGeom>
          </p:spPr>
        </p:pic>
        <p:pic>
          <p:nvPicPr>
            <p:cNvPr id="13" name="Picture 12" title="&quot;&quot;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693730" y="5386878"/>
              <a:ext cx="621470" cy="506271"/>
            </a:xfrm>
            <a:prstGeom prst="rect">
              <a:avLst/>
            </a:prstGeom>
          </p:spPr>
        </p:pic>
        <p:sp>
          <p:nvSpPr>
            <p:cNvPr id="14" name="Content Placeholder 2"/>
            <p:cNvSpPr txBox="1">
              <a:spLocks/>
            </p:cNvSpPr>
            <p:nvPr/>
          </p:nvSpPr>
          <p:spPr bwMode="auto">
            <a:xfrm>
              <a:off x="7349067" y="2867027"/>
              <a:ext cx="3166533" cy="3305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lvl1pPr marL="273050" indent="-273050" algn="ctr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85000"/>
                <a:buFont typeface="Wingdings 2" pitchFamily="18" charset="2"/>
                <a:buNone/>
                <a:defRPr sz="1600" b="1" kern="1200" cap="all" spc="25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547688" indent="-2730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822325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BBB59"/>
                </a:buClr>
                <a:buSzPct val="75000"/>
                <a:buFont typeface="Wingdings 2" pitchFamily="18" charset="2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096963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itchFamily="2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371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BACC6"/>
                </a:buClr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645920" indent="-182880" algn="l" rtl="0" eaLnBrk="1" latinLnBrk="0" hangingPunct="1">
                <a:spcBef>
                  <a:spcPct val="20000"/>
                </a:spcBef>
                <a:buClr>
                  <a:schemeClr val="accent6"/>
                </a:buClr>
                <a:buSzPct val="80000"/>
                <a:buFont typeface="Wingdings 2"/>
                <a:buChar char="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rtl="0" eaLnBrk="1" latinLnBrk="0" hangingPunct="1">
                <a:spcBef>
                  <a:spcPct val="20000"/>
                </a:spcBef>
                <a:buClr>
                  <a:schemeClr val="accent1">
                    <a:shade val="75000"/>
                  </a:schemeClr>
                </a:buClr>
                <a:buSzPct val="90000"/>
                <a:buChar char="•"/>
                <a:defRPr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rtl="0" eaLnBrk="1" latinLnBrk="0" hangingPunct="1">
                <a:spcBef>
                  <a:spcPct val="20000"/>
                </a:spcBef>
                <a:buClr>
                  <a:schemeClr val="accent4">
                    <a:shade val="75000"/>
                  </a:schemeClr>
                </a:buClr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377440" indent="-182880" algn="l" rtl="0" eaLnBrk="1" latinLnBrk="0" hangingPunct="1">
                <a:spcBef>
                  <a:spcPct val="20000"/>
                </a:spcBef>
                <a:buClr>
                  <a:schemeClr val="accent2">
                    <a:shade val="75000"/>
                  </a:schemeClr>
                </a:buClr>
                <a:buSzPct val="90000"/>
                <a:buChar char="•"/>
                <a:defRPr sz="1400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>
                <a:spcBef>
                  <a:spcPts val="0"/>
                </a:spcBef>
                <a:spcAft>
                  <a:spcPts val="4800"/>
                </a:spcAft>
              </a:pPr>
              <a:r>
                <a:rPr lang="en-US" dirty="0"/>
                <a:t>Step 5: Enter data</a:t>
              </a:r>
            </a:p>
            <a:p>
              <a:pPr marL="0" indent="0" algn="l">
                <a:spcBef>
                  <a:spcPts val="0"/>
                </a:spcBef>
                <a:spcAft>
                  <a:spcPts val="4800"/>
                </a:spcAft>
              </a:pPr>
              <a:r>
                <a:rPr lang="en-US" dirty="0"/>
                <a:t>Step 6: Finalize</a:t>
              </a:r>
            </a:p>
            <a:p>
              <a:pPr marL="0" indent="0" algn="l">
                <a:spcBef>
                  <a:spcPts val="0"/>
                </a:spcBef>
                <a:spcAft>
                  <a:spcPts val="4800"/>
                </a:spcAft>
              </a:pPr>
              <a:r>
                <a:rPr lang="en-US" dirty="0"/>
                <a:t>Step 7: Submit</a:t>
              </a:r>
            </a:p>
            <a:p>
              <a:pPr marL="0" indent="0" algn="l">
                <a:spcBef>
                  <a:spcPts val="0"/>
                </a:spcBef>
                <a:spcAft>
                  <a:spcPts val="4800"/>
                </a:spcAft>
              </a:pPr>
              <a:r>
                <a:rPr lang="en-US" dirty="0"/>
                <a:t>Step 8: Track</a:t>
              </a:r>
            </a:p>
          </p:txBody>
        </p:sp>
        <p:cxnSp>
          <p:nvCxnSpPr>
            <p:cNvPr id="22" name="Straight Connector 21" title="&quot;&quot;"/>
            <p:cNvCxnSpPr/>
            <p:nvPr/>
          </p:nvCxnSpPr>
          <p:spPr>
            <a:xfrm flipH="1">
              <a:off x="1929378" y="4290752"/>
              <a:ext cx="2" cy="198363"/>
            </a:xfrm>
            <a:prstGeom prst="line">
              <a:avLst/>
            </a:prstGeom>
            <a:ln w="22225">
              <a:solidFill>
                <a:srgbClr val="59A50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 title="&quot;&quot;"/>
            <p:cNvCxnSpPr/>
            <p:nvPr/>
          </p:nvCxnSpPr>
          <p:spPr>
            <a:xfrm flipH="1">
              <a:off x="1929376" y="5158775"/>
              <a:ext cx="2" cy="198363"/>
            </a:xfrm>
            <a:prstGeom prst="line">
              <a:avLst/>
            </a:prstGeom>
            <a:ln w="22225">
              <a:solidFill>
                <a:srgbClr val="59A50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 title="&quot;&quot;"/>
            <p:cNvCxnSpPr/>
            <p:nvPr/>
          </p:nvCxnSpPr>
          <p:spPr>
            <a:xfrm flipH="1">
              <a:off x="6934200" y="3416654"/>
              <a:ext cx="2" cy="198363"/>
            </a:xfrm>
            <a:prstGeom prst="line">
              <a:avLst/>
            </a:prstGeom>
            <a:ln w="22225">
              <a:solidFill>
                <a:srgbClr val="59A50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 title="&quot;&quot;"/>
            <p:cNvCxnSpPr/>
            <p:nvPr/>
          </p:nvCxnSpPr>
          <p:spPr>
            <a:xfrm flipH="1">
              <a:off x="6934198" y="4297437"/>
              <a:ext cx="2" cy="198363"/>
            </a:xfrm>
            <a:prstGeom prst="line">
              <a:avLst/>
            </a:prstGeom>
            <a:ln w="22225">
              <a:solidFill>
                <a:srgbClr val="59A50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 title="&quot;&quot;"/>
            <p:cNvCxnSpPr/>
            <p:nvPr/>
          </p:nvCxnSpPr>
          <p:spPr>
            <a:xfrm flipH="1">
              <a:off x="6934196" y="5178220"/>
              <a:ext cx="2" cy="198363"/>
            </a:xfrm>
            <a:prstGeom prst="line">
              <a:avLst/>
            </a:prstGeom>
            <a:ln w="22225">
              <a:solidFill>
                <a:srgbClr val="59A50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Elbow Connector 29" title="&quot;&quot;"/>
            <p:cNvCxnSpPr/>
            <p:nvPr/>
          </p:nvCxnSpPr>
          <p:spPr>
            <a:xfrm rot="5400000" flipH="1" flipV="1">
              <a:off x="2814097" y="2158850"/>
              <a:ext cx="2951906" cy="4739627"/>
            </a:xfrm>
            <a:prstGeom prst="bentConnector4">
              <a:avLst>
                <a:gd name="adj1" fmla="val -7745"/>
                <a:gd name="adj2" fmla="val 81023"/>
              </a:avLst>
            </a:prstGeom>
            <a:ln w="22225">
              <a:solidFill>
                <a:srgbClr val="59A50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6721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3A4FF90E-4C55-4D59-BE6A-CE57DBB6E3F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lang="en-US" dirty="0"/>
              <a:t>Step 1: Find an Opportunity of Interest</a:t>
            </a:r>
          </a:p>
        </p:txBody>
      </p:sp>
      <p:grpSp>
        <p:nvGrpSpPr>
          <p:cNvPr id="13" name="Group 12" title="&quot;&quot;"/>
          <p:cNvGrpSpPr/>
          <p:nvPr/>
        </p:nvGrpSpPr>
        <p:grpSpPr>
          <a:xfrm>
            <a:off x="402336" y="181480"/>
            <a:ext cx="1016000" cy="1016000"/>
            <a:chOff x="1212195" y="264119"/>
            <a:chExt cx="1016000" cy="1016000"/>
          </a:xfrm>
        </p:grpSpPr>
        <p:sp>
          <p:nvSpPr>
            <p:cNvPr id="18" name="Oval 17" title="&quot;&quot;"/>
            <p:cNvSpPr/>
            <p:nvPr/>
          </p:nvSpPr>
          <p:spPr>
            <a:xfrm>
              <a:off x="1212195" y="264119"/>
              <a:ext cx="1016000" cy="1016000"/>
            </a:xfrm>
            <a:prstGeom prst="ellipse">
              <a:avLst/>
            </a:prstGeom>
            <a:solidFill>
              <a:srgbClr val="59A5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Oval 19" title="&quot;&quot;"/>
            <p:cNvSpPr/>
            <p:nvPr/>
          </p:nvSpPr>
          <p:spPr>
            <a:xfrm>
              <a:off x="1306683" y="358607"/>
              <a:ext cx="827024" cy="827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3200" dirty="0"/>
            </a:p>
          </p:txBody>
        </p:sp>
        <p:pic>
          <p:nvPicPr>
            <p:cNvPr id="21" name="Picture 20" title="&quot;&quot;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1733" y="503658"/>
              <a:ext cx="536921" cy="536921"/>
            </a:xfrm>
            <a:prstGeom prst="rect">
              <a:avLst/>
            </a:prstGeom>
          </p:spPr>
        </p:pic>
      </p:grp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NIH Guide for Grants &amp; Contracts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Grants.gov Search Grants</a:t>
            </a:r>
          </a:p>
        </p:txBody>
      </p:sp>
      <p:pic>
        <p:nvPicPr>
          <p:cNvPr id="8" name="Picture 7" title="Grants.gov Search Grants scre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6568" y="2335243"/>
            <a:ext cx="5349364" cy="3893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785126" y="6373995"/>
            <a:ext cx="4673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Each system has robust search capabilities.</a:t>
            </a:r>
          </a:p>
        </p:txBody>
      </p:sp>
      <p:pic>
        <p:nvPicPr>
          <p:cNvPr id="5" name="Picture 4" title="NIH Guide to Grants and Contracts search p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2446368"/>
            <a:ext cx="5690145" cy="352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91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582400" y="6383823"/>
            <a:ext cx="609600" cy="441325"/>
          </a:xfrm>
        </p:spPr>
        <p:txBody>
          <a:bodyPr/>
          <a:lstStyle/>
          <a:p>
            <a:pPr>
              <a:defRPr/>
            </a:pPr>
            <a:fld id="{D535206B-4A4A-47B0-BA21-D142872E963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-838200"/>
            <a:ext cx="11379200" cy="758825"/>
          </a:xfrm>
        </p:spPr>
        <p:txBody>
          <a:bodyPr/>
          <a:lstStyle/>
          <a:p>
            <a:r>
              <a:rPr lang="en-US" dirty="0"/>
              <a:t>Announcement Text</a:t>
            </a:r>
          </a:p>
        </p:txBody>
      </p:sp>
      <p:pic>
        <p:nvPicPr>
          <p:cNvPr id="8" name="Picture 7" title="top of sample FO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844"/>
            <a:ext cx="8856522" cy="6858000"/>
          </a:xfrm>
          <a:prstGeom prst="rect">
            <a:avLst/>
          </a:prstGeom>
        </p:spPr>
      </p:pic>
      <p:sp>
        <p:nvSpPr>
          <p:cNvPr id="5" name="Rounded Rectangular Callout 4" title="Carefully read full announcement"/>
          <p:cNvSpPr/>
          <p:nvPr/>
        </p:nvSpPr>
        <p:spPr>
          <a:xfrm>
            <a:off x="4985104" y="138969"/>
            <a:ext cx="7098590" cy="923354"/>
          </a:xfrm>
          <a:prstGeom prst="wedgeRoundRectCallout">
            <a:avLst>
              <a:gd name="adj1" fmla="val -22083"/>
              <a:gd name="adj2" fmla="val 48808"/>
              <a:gd name="adj3" fmla="val 16667"/>
            </a:avLst>
          </a:prstGeom>
          <a:solidFill>
            <a:srgbClr val="FFCC66"/>
          </a:solidFill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Carefully read full announcement</a:t>
            </a:r>
          </a:p>
        </p:txBody>
      </p:sp>
      <p:sp>
        <p:nvSpPr>
          <p:cNvPr id="9" name="Rounded Rectangular Callout 8" descr="Participating Institutes"/>
          <p:cNvSpPr/>
          <p:nvPr/>
        </p:nvSpPr>
        <p:spPr>
          <a:xfrm>
            <a:off x="7120730" y="2107802"/>
            <a:ext cx="2827339" cy="795277"/>
          </a:xfrm>
          <a:prstGeom prst="wedgeRoundRectCallout">
            <a:avLst>
              <a:gd name="adj1" fmla="val -70824"/>
              <a:gd name="adj2" fmla="val -21980"/>
              <a:gd name="adj3" fmla="val 16667"/>
            </a:avLst>
          </a:prstGeom>
          <a:solidFill>
            <a:srgbClr val="FFCC66"/>
          </a:solidFill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Participating Institutes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7" name="Rounded Rectangular Callout 6" title="Check for updates in Related Notices"/>
          <p:cNvSpPr/>
          <p:nvPr/>
        </p:nvSpPr>
        <p:spPr>
          <a:xfrm>
            <a:off x="8534400" y="4953000"/>
            <a:ext cx="2827339" cy="795277"/>
          </a:xfrm>
          <a:prstGeom prst="wedgeRoundRectCallout">
            <a:avLst>
              <a:gd name="adj1" fmla="val -45448"/>
              <a:gd name="adj2" fmla="val 85923"/>
              <a:gd name="adj3" fmla="val 16667"/>
            </a:avLst>
          </a:prstGeom>
          <a:solidFill>
            <a:srgbClr val="FFCC66"/>
          </a:solidFill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Check for updates in Related Notices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51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582400" y="6416675"/>
            <a:ext cx="609600" cy="441325"/>
          </a:xfrm>
        </p:spPr>
        <p:txBody>
          <a:bodyPr/>
          <a:lstStyle/>
          <a:p>
            <a:pPr>
              <a:defRPr/>
            </a:pPr>
            <a:fld id="{D535206B-4A4A-47B0-BA21-D142872E963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FOA Key Dates</a:t>
            </a:r>
          </a:p>
        </p:txBody>
      </p:sp>
      <p:pic>
        <p:nvPicPr>
          <p:cNvPr id="4" name="Picture 3" title="Key Dates section of sample FO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76200"/>
            <a:ext cx="11350986" cy="6705600"/>
          </a:xfrm>
          <a:prstGeom prst="rect">
            <a:avLst/>
          </a:prstGeom>
        </p:spPr>
      </p:pic>
      <p:sp>
        <p:nvSpPr>
          <p:cNvPr id="5" name="Rounded Rectangular Callout 4" title="Due Dates section links to standard dates web page or lists specific due dates"/>
          <p:cNvSpPr/>
          <p:nvPr/>
        </p:nvSpPr>
        <p:spPr>
          <a:xfrm>
            <a:off x="5638426" y="1219200"/>
            <a:ext cx="6045935" cy="765634"/>
          </a:xfrm>
          <a:prstGeom prst="wedgeRoundRectCallout">
            <a:avLst>
              <a:gd name="adj1" fmla="val -60478"/>
              <a:gd name="adj2" fmla="val 57471"/>
              <a:gd name="adj3" fmla="val 16667"/>
            </a:avLst>
          </a:prstGeom>
          <a:solidFill>
            <a:srgbClr val="FFCC66"/>
          </a:solidFill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Due Dates section links to standard dates web page or lists specific due dates</a:t>
            </a:r>
          </a:p>
        </p:txBody>
      </p:sp>
    </p:spTree>
    <p:extLst>
      <p:ext uri="{BB962C8B-B14F-4D97-AF65-F5344CB8AC3E}">
        <p14:creationId xmlns:p14="http://schemas.microsoft.com/office/powerpoint/2010/main" val="98496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NIH Grants &amp; Funding</a:t>
            </a:r>
          </a:p>
        </p:txBody>
      </p:sp>
      <p:pic>
        <p:nvPicPr>
          <p:cNvPr id="3" name="Picture 2" title="grants.nih.gov home p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67" y="5594"/>
            <a:ext cx="10829207" cy="640229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11582400" y="6384095"/>
            <a:ext cx="609600" cy="441325"/>
          </a:xfrm>
        </p:spPr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003652" y="6407888"/>
            <a:ext cx="2454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 tooltip="NIH Grants site"/>
              </a:rPr>
              <a:t>https://grants.nih.gov/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Oval 6" title="&quot;&quot;"/>
          <p:cNvSpPr/>
          <p:nvPr/>
        </p:nvSpPr>
        <p:spPr>
          <a:xfrm>
            <a:off x="7620000" y="1600200"/>
            <a:ext cx="2299201" cy="712547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kern="0" dirty="0">
              <a:solidFill>
                <a:prstClr val="black"/>
              </a:solidFill>
              <a:latin typeface="Helvetica"/>
            </a:endParaRPr>
          </a:p>
        </p:txBody>
      </p:sp>
      <p:sp>
        <p:nvSpPr>
          <p:cNvPr id="9" name="Rounded Rectangular Callout 8" descr="How to Apply- Application Guide&#10;"/>
          <p:cNvSpPr/>
          <p:nvPr/>
        </p:nvSpPr>
        <p:spPr>
          <a:xfrm>
            <a:off x="7078067" y="2598041"/>
            <a:ext cx="4668333" cy="1124008"/>
          </a:xfrm>
          <a:prstGeom prst="wedgeRoundRectCallout">
            <a:avLst>
              <a:gd name="adj1" fmla="val -21298"/>
              <a:gd name="adj2" fmla="val -82030"/>
              <a:gd name="adj3" fmla="val 16667"/>
            </a:avLst>
          </a:prstGeom>
          <a:solidFill>
            <a:srgbClr val="FFCC66"/>
          </a:solidFill>
          <a:ln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How to Apply- Application Guide</a:t>
            </a:r>
          </a:p>
        </p:txBody>
      </p:sp>
    </p:spTree>
    <p:extLst>
      <p:ext uri="{BB962C8B-B14F-4D97-AF65-F5344CB8AC3E}">
        <p14:creationId xmlns:p14="http://schemas.microsoft.com/office/powerpoint/2010/main" val="213501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582400" y="6416675"/>
            <a:ext cx="609600" cy="441325"/>
          </a:xfrm>
        </p:spPr>
        <p:txBody>
          <a:bodyPr/>
          <a:lstStyle/>
          <a:p>
            <a:pPr>
              <a:defRPr/>
            </a:pPr>
            <a:fld id="{D535206B-4A4A-47B0-BA21-D142872E963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396" y="-769252"/>
            <a:ext cx="11379200" cy="758825"/>
          </a:xfrm>
        </p:spPr>
        <p:txBody>
          <a:bodyPr/>
          <a:lstStyle/>
          <a:p>
            <a:r>
              <a:rPr lang="en-US" dirty="0"/>
              <a:t>FOA Section IV Application and Submission Information</a:t>
            </a:r>
          </a:p>
        </p:txBody>
      </p:sp>
      <p:pic>
        <p:nvPicPr>
          <p:cNvPr id="5" name="Picture 4" title="Required instructions and TOC of sample FO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588" y="457200"/>
            <a:ext cx="11827412" cy="5791200"/>
          </a:xfrm>
          <a:prstGeom prst="rect">
            <a:avLst/>
          </a:prstGeom>
        </p:spPr>
      </p:pic>
      <p:sp>
        <p:nvSpPr>
          <p:cNvPr id="6" name="Rounded Rectangular Callout 5" title="Link to Application Guide"/>
          <p:cNvSpPr/>
          <p:nvPr/>
        </p:nvSpPr>
        <p:spPr>
          <a:xfrm>
            <a:off x="3810000" y="1143000"/>
            <a:ext cx="5986305" cy="614023"/>
          </a:xfrm>
          <a:prstGeom prst="wedgeRoundRectCallout">
            <a:avLst>
              <a:gd name="adj1" fmla="val -21849"/>
              <a:gd name="adj2" fmla="val -83064"/>
              <a:gd name="adj3" fmla="val 16667"/>
            </a:avLst>
          </a:prstGeom>
          <a:solidFill>
            <a:srgbClr val="FFCC66"/>
          </a:solidFill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Link to Application Guide</a:t>
            </a:r>
          </a:p>
        </p:txBody>
      </p:sp>
      <p:sp>
        <p:nvSpPr>
          <p:cNvPr id="7" name="Rounded Rectangular Callout 6" descr="Section IV. Application and Submission Information&#10;Includes any FOA-specific submission instructions"/>
          <p:cNvSpPr/>
          <p:nvPr/>
        </p:nvSpPr>
        <p:spPr>
          <a:xfrm>
            <a:off x="4953000" y="3482987"/>
            <a:ext cx="5884148" cy="2737339"/>
          </a:xfrm>
          <a:prstGeom prst="wedgeRoundRectCallout">
            <a:avLst>
              <a:gd name="adj1" fmla="val -60821"/>
              <a:gd name="adj2" fmla="val 15832"/>
              <a:gd name="adj3" fmla="val 16667"/>
            </a:avLst>
          </a:prstGeom>
          <a:solidFill>
            <a:srgbClr val="FFCC66"/>
          </a:solidFill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002060"/>
                </a:solidFill>
              </a:rPr>
              <a:t>Section IV. Application and Submission Information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</a:rPr>
              <a:t>Includes any FOA-specific submission instructions</a:t>
            </a:r>
          </a:p>
        </p:txBody>
      </p:sp>
    </p:spTree>
    <p:extLst>
      <p:ext uri="{BB962C8B-B14F-4D97-AF65-F5344CB8AC3E}">
        <p14:creationId xmlns:p14="http://schemas.microsoft.com/office/powerpoint/2010/main" val="322790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582400" y="6416675"/>
            <a:ext cx="609600" cy="441325"/>
          </a:xfrm>
        </p:spPr>
        <p:txBody>
          <a:bodyPr/>
          <a:lstStyle/>
          <a:p>
            <a:pPr>
              <a:defRPr/>
            </a:pPr>
            <a:fld id="{D535206B-4A4A-47B0-BA21-D142872E963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396" y="-769252"/>
            <a:ext cx="11379200" cy="758825"/>
          </a:xfrm>
        </p:spPr>
        <p:txBody>
          <a:bodyPr/>
          <a:lstStyle/>
          <a:p>
            <a:r>
              <a:rPr lang="en-US" dirty="0"/>
              <a:t>FOA </a:t>
            </a:r>
            <a:r>
              <a:rPr lang="en-US" dirty="0" smtClean="0"/>
              <a:t>Sections II and III</a:t>
            </a:r>
            <a:endParaRPr lang="en-US" dirty="0"/>
          </a:p>
        </p:txBody>
      </p:sp>
      <p:pic>
        <p:nvPicPr>
          <p:cNvPr id="4" name="Picture 3" title="Award and Eligibility sections of sample FO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53987"/>
            <a:ext cx="10185332" cy="6804013"/>
          </a:xfrm>
          <a:prstGeom prst="rect">
            <a:avLst/>
          </a:prstGeom>
        </p:spPr>
      </p:pic>
      <p:sp>
        <p:nvSpPr>
          <p:cNvPr id="6" name="Rounded Rectangular Callout 5" descr="New, Renewal, Resubmission, Revision" title="Application Types"/>
          <p:cNvSpPr/>
          <p:nvPr/>
        </p:nvSpPr>
        <p:spPr>
          <a:xfrm>
            <a:off x="5448300" y="931274"/>
            <a:ext cx="4191000" cy="722613"/>
          </a:xfrm>
          <a:prstGeom prst="wedgeRoundRectCallout">
            <a:avLst>
              <a:gd name="adj1" fmla="val -61200"/>
              <a:gd name="adj2" fmla="val 23140"/>
              <a:gd name="adj3" fmla="val 16667"/>
            </a:avLst>
          </a:prstGeom>
          <a:solidFill>
            <a:srgbClr val="FFCC66"/>
          </a:solidFill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2060"/>
                </a:solidFill>
              </a:rPr>
              <a:t>Application Types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8" name="Rounded Rectangular Callout 7" descr="Required, Optional, Not Allowed" title="Clinical Trial allowability indicator"/>
          <p:cNvSpPr/>
          <p:nvPr/>
        </p:nvSpPr>
        <p:spPr>
          <a:xfrm>
            <a:off x="8458200" y="2209800"/>
            <a:ext cx="3276600" cy="1527911"/>
          </a:xfrm>
          <a:prstGeom prst="wedgeRoundRectCallout">
            <a:avLst>
              <a:gd name="adj1" fmla="val -66201"/>
              <a:gd name="adj2" fmla="val -20011"/>
              <a:gd name="adj3" fmla="val 16667"/>
            </a:avLst>
          </a:prstGeom>
          <a:solidFill>
            <a:srgbClr val="FFCC66"/>
          </a:solidFill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2060"/>
                </a:solidFill>
              </a:rPr>
              <a:t>Clinical Trial allowability indicator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7" name="Rounded Rectangular Callout 6" title="Eligibility"/>
          <p:cNvSpPr/>
          <p:nvPr/>
        </p:nvSpPr>
        <p:spPr>
          <a:xfrm>
            <a:off x="4114800" y="5124214"/>
            <a:ext cx="2667000" cy="581526"/>
          </a:xfrm>
          <a:prstGeom prst="wedgeRoundRectCallout">
            <a:avLst>
              <a:gd name="adj1" fmla="val -60821"/>
              <a:gd name="adj2" fmla="val 15832"/>
              <a:gd name="adj3" fmla="val 16667"/>
            </a:avLst>
          </a:prstGeom>
          <a:solidFill>
            <a:srgbClr val="FFCC66"/>
          </a:solidFill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rgbClr val="002060"/>
                </a:solidFill>
              </a:rPr>
              <a:t>Eligibility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82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D535206B-4A4A-47B0-BA21-D142872E963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for fit before you </a:t>
            </a:r>
            <a:r>
              <a:rPr lang="en-US" dirty="0" smtClean="0"/>
              <a:t>submit!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02336" y="1527048"/>
            <a:ext cx="11338560" cy="4873752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2500" dirty="0"/>
              <a:t>P</a:t>
            </a:r>
            <a:r>
              <a:rPr lang="en-US" sz="2500" dirty="0" smtClean="0"/>
              <a:t>rogram description</a:t>
            </a:r>
          </a:p>
          <a:p>
            <a:pPr lvl="1">
              <a:spcAft>
                <a:spcPts val="1200"/>
              </a:spcAft>
            </a:pPr>
            <a:r>
              <a:rPr lang="en-US" sz="2000" dirty="0" smtClean="0"/>
              <a:t>FOA Part 2, Section I Funding Opportunity Description</a:t>
            </a:r>
          </a:p>
          <a:p>
            <a:r>
              <a:rPr lang="en-US" sz="2500" dirty="0" smtClean="0"/>
              <a:t>Participating </a:t>
            </a:r>
            <a:r>
              <a:rPr lang="en-US" sz="2500" dirty="0"/>
              <a:t>institutes</a:t>
            </a:r>
          </a:p>
          <a:p>
            <a:pPr lvl="1">
              <a:spcAft>
                <a:spcPts val="1200"/>
              </a:spcAft>
            </a:pPr>
            <a:r>
              <a:rPr lang="en-US" sz="2000" dirty="0"/>
              <a:t>FOA Part 1, Participating Organizations &amp; Components of Participating Organizations </a:t>
            </a:r>
          </a:p>
          <a:p>
            <a:r>
              <a:rPr lang="en-US" sz="2500" dirty="0"/>
              <a:t>Type of Application – New, Resubmission, Renewal, Revision</a:t>
            </a:r>
          </a:p>
          <a:p>
            <a:pPr lvl="1">
              <a:spcAft>
                <a:spcPts val="1200"/>
              </a:spcAft>
            </a:pPr>
            <a:r>
              <a:rPr lang="en-US" sz="2000" dirty="0"/>
              <a:t>FOA Part 2, Section II Award Information</a:t>
            </a:r>
          </a:p>
          <a:p>
            <a:r>
              <a:rPr lang="en-US" sz="2500" dirty="0"/>
              <a:t>Clinical trials allowability (for due dates on/after January 25, 2018)</a:t>
            </a:r>
            <a:endParaRPr lang="en-US" sz="2000" dirty="0"/>
          </a:p>
          <a:p>
            <a:pPr lvl="1">
              <a:spcAft>
                <a:spcPts val="1200"/>
              </a:spcAft>
            </a:pPr>
            <a:r>
              <a:rPr lang="en-US" sz="2000" dirty="0"/>
              <a:t>FOA Part 2, Section II Award Information</a:t>
            </a:r>
          </a:p>
          <a:p>
            <a:r>
              <a:rPr lang="en-US" sz="2500" dirty="0"/>
              <a:t>Eligibility</a:t>
            </a:r>
          </a:p>
          <a:p>
            <a:pPr lvl="1"/>
            <a:r>
              <a:rPr lang="en-US" sz="2000" dirty="0"/>
              <a:t>FOA Part 2, Section III Eligibility Information</a:t>
            </a:r>
          </a:p>
        </p:txBody>
      </p:sp>
      <p:pic>
        <p:nvPicPr>
          <p:cNvPr id="13" name="Picture 12" title="&quot;&quo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4114800"/>
            <a:ext cx="2438400" cy="265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12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Plan for Your Submission</a:t>
            </a:r>
          </a:p>
        </p:txBody>
      </p:sp>
      <p:grpSp>
        <p:nvGrpSpPr>
          <p:cNvPr id="11" name="Group 10" title="&quot;&quot;"/>
          <p:cNvGrpSpPr/>
          <p:nvPr/>
        </p:nvGrpSpPr>
        <p:grpSpPr>
          <a:xfrm>
            <a:off x="402167" y="211933"/>
            <a:ext cx="1016000" cy="1016000"/>
            <a:chOff x="1212195" y="1932223"/>
            <a:chExt cx="1016000" cy="1016000"/>
          </a:xfrm>
        </p:grpSpPr>
        <p:grpSp>
          <p:nvGrpSpPr>
            <p:cNvPr id="13" name="Group 12"/>
            <p:cNvGrpSpPr/>
            <p:nvPr/>
          </p:nvGrpSpPr>
          <p:grpSpPr>
            <a:xfrm>
              <a:off x="1212195" y="1932223"/>
              <a:ext cx="1016000" cy="1016000"/>
              <a:chOff x="8619527" y="416519"/>
              <a:chExt cx="1016000" cy="1016000"/>
            </a:xfrm>
          </p:grpSpPr>
          <p:sp>
            <p:nvSpPr>
              <p:cNvPr id="16" name="Oval 15" title="&quot;&quot;"/>
              <p:cNvSpPr/>
              <p:nvPr/>
            </p:nvSpPr>
            <p:spPr>
              <a:xfrm>
                <a:off x="8619527" y="416519"/>
                <a:ext cx="1016000" cy="1016000"/>
              </a:xfrm>
              <a:prstGeom prst="ellipse">
                <a:avLst/>
              </a:prstGeom>
              <a:solidFill>
                <a:srgbClr val="59A5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" name="Oval 16" title="&quot;&quot;"/>
              <p:cNvSpPr/>
              <p:nvPr/>
            </p:nvSpPr>
            <p:spPr>
              <a:xfrm>
                <a:off x="8714015" y="511007"/>
                <a:ext cx="827024" cy="8270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 sz="3200" dirty="0"/>
              </a:p>
            </p:txBody>
          </p:sp>
        </p:grpSp>
        <p:pic>
          <p:nvPicPr>
            <p:cNvPr id="14" name="Picture 13" title="&quot;&quot;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6984" y="2205820"/>
              <a:ext cx="486418" cy="486418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02167" y="1468439"/>
            <a:ext cx="11338560" cy="4797552"/>
          </a:xfrm>
        </p:spPr>
        <p:txBody>
          <a:bodyPr/>
          <a:lstStyle/>
          <a:p>
            <a:r>
              <a:rPr lang="en-US" sz="2800" dirty="0"/>
              <a:t>Identify team members</a:t>
            </a:r>
          </a:p>
          <a:p>
            <a:r>
              <a:rPr lang="en-US" sz="2800" dirty="0"/>
              <a:t>Verify registrations are in place and active</a:t>
            </a:r>
          </a:p>
          <a:p>
            <a:r>
              <a:rPr lang="en-US" sz="2800" dirty="0"/>
              <a:t>Choose submission method</a:t>
            </a:r>
          </a:p>
          <a:p>
            <a:r>
              <a:rPr lang="en-US" sz="2800" dirty="0"/>
              <a:t>Determine application preparation responsibilities</a:t>
            </a:r>
          </a:p>
          <a:p>
            <a:pPr lvl="1"/>
            <a:r>
              <a:rPr lang="en-US" sz="2400" dirty="0"/>
              <a:t>Who will – prepare budget, gather data, create attachments, do data entry</a:t>
            </a:r>
            <a:endParaRPr lang="en-US" sz="2000" dirty="0"/>
          </a:p>
          <a:p>
            <a:r>
              <a:rPr lang="en-US" sz="2800" dirty="0"/>
              <a:t>Make sure everyone is aware of process</a:t>
            </a:r>
          </a:p>
          <a:p>
            <a:pPr lvl="1"/>
            <a:r>
              <a:rPr lang="en-US" sz="2400" dirty="0"/>
              <a:t>Internal review &amp; approval process</a:t>
            </a:r>
          </a:p>
          <a:p>
            <a:pPr lvl="1"/>
            <a:r>
              <a:rPr lang="en-US" sz="2400" dirty="0"/>
              <a:t>Post-submission responsibilities</a:t>
            </a:r>
          </a:p>
          <a:p>
            <a:pPr lvl="2"/>
            <a:r>
              <a:rPr lang="en-US" dirty="0"/>
              <a:t>How to deal with errors/warnings</a:t>
            </a:r>
          </a:p>
          <a:p>
            <a:pPr lvl="2"/>
            <a:r>
              <a:rPr lang="en-US" dirty="0"/>
              <a:t>Who will verify application in eRA Commons?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15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Initiate Application</a:t>
            </a:r>
          </a:p>
        </p:txBody>
      </p:sp>
      <p:grpSp>
        <p:nvGrpSpPr>
          <p:cNvPr id="15" name="Group 14" title="&quot;&quot;"/>
          <p:cNvGrpSpPr/>
          <p:nvPr/>
        </p:nvGrpSpPr>
        <p:grpSpPr>
          <a:xfrm>
            <a:off x="402167" y="211568"/>
            <a:ext cx="1016000" cy="1016000"/>
            <a:chOff x="402167" y="278548"/>
            <a:chExt cx="1016000" cy="1016000"/>
          </a:xfrm>
        </p:grpSpPr>
        <p:grpSp>
          <p:nvGrpSpPr>
            <p:cNvPr id="8" name="Group 7"/>
            <p:cNvGrpSpPr/>
            <p:nvPr/>
          </p:nvGrpSpPr>
          <p:grpSpPr>
            <a:xfrm>
              <a:off x="402167" y="278548"/>
              <a:ext cx="1016000" cy="1016000"/>
              <a:chOff x="8619527" y="416519"/>
              <a:chExt cx="1016000" cy="1016000"/>
            </a:xfrm>
          </p:grpSpPr>
          <p:sp>
            <p:nvSpPr>
              <p:cNvPr id="11" name="Oval 10" title="&quot;&quot;"/>
              <p:cNvSpPr/>
              <p:nvPr/>
            </p:nvSpPr>
            <p:spPr>
              <a:xfrm>
                <a:off x="8619527" y="416519"/>
                <a:ext cx="1016000" cy="1016000"/>
              </a:xfrm>
              <a:prstGeom prst="ellipse">
                <a:avLst/>
              </a:prstGeom>
              <a:solidFill>
                <a:srgbClr val="59A5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2" name="Oval 11" title="&quot;&quot;"/>
              <p:cNvSpPr/>
              <p:nvPr/>
            </p:nvSpPr>
            <p:spPr>
              <a:xfrm>
                <a:off x="8714015" y="511007"/>
                <a:ext cx="827024" cy="8270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 sz="3200" dirty="0"/>
              </a:p>
            </p:txBody>
          </p:sp>
        </p:grpSp>
        <p:pic>
          <p:nvPicPr>
            <p:cNvPr id="9" name="Picture 8" title="&quot;&quot;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068" y="511048"/>
              <a:ext cx="502965" cy="502965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02167" y="1828799"/>
            <a:ext cx="11338560" cy="4211639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Login to your submission system and initiate your </a:t>
            </a:r>
            <a:r>
              <a:rPr lang="en-US" dirty="0" smtClean="0"/>
              <a:t>application and access the application forms</a:t>
            </a:r>
            <a:endParaRPr lang="en-US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  <a:p>
            <a:pPr marL="274638" lvl="1" indent="0"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  <a:p>
            <a:pPr marL="274638" lvl="1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3600" dirty="0"/>
          </a:p>
        </p:txBody>
      </p:sp>
      <p:graphicFrame>
        <p:nvGraphicFramePr>
          <p:cNvPr id="13" name="Table 12" title="Initiate application actions in ASSIST and Workspace">
            <a:extLst>
              <a:ext uri="{FF2B5EF4-FFF2-40B4-BE49-F238E27FC236}">
                <a16:creationId xmlns:a16="http://schemas.microsoft.com/office/drawing/2014/main" xmlns="" id="{A2C310C1-6894-411E-94C3-57B9424DEE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792218"/>
              </p:ext>
            </p:extLst>
          </p:nvPr>
        </p:nvGraphicFramePr>
        <p:xfrm>
          <a:off x="723900" y="3124200"/>
          <a:ext cx="101346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7300">
                  <a:extLst>
                    <a:ext uri="{9D8B030D-6E8A-4147-A177-3AD203B41FA5}">
                      <a16:colId xmlns:a16="http://schemas.microsoft.com/office/drawing/2014/main" xmlns="" val="916993608"/>
                    </a:ext>
                  </a:extLst>
                </a:gridCol>
                <a:gridCol w="5067300">
                  <a:extLst>
                    <a:ext uri="{9D8B030D-6E8A-4147-A177-3AD203B41FA5}">
                      <a16:colId xmlns:a16="http://schemas.microsoft.com/office/drawing/2014/main" xmlns="" val="36564593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ASSIST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Workspace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98951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/>
                        <a:t>Initiate Application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Create Workspace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56501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681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4: Build Your Team</a:t>
            </a:r>
          </a:p>
        </p:txBody>
      </p:sp>
      <p:grpSp>
        <p:nvGrpSpPr>
          <p:cNvPr id="13" name="Group 12" title="&quot;&quot;"/>
          <p:cNvGrpSpPr/>
          <p:nvPr/>
        </p:nvGrpSpPr>
        <p:grpSpPr>
          <a:xfrm>
            <a:off x="404856" y="193164"/>
            <a:ext cx="1016000" cy="1016000"/>
            <a:chOff x="402167" y="278548"/>
            <a:chExt cx="1016000" cy="1016000"/>
          </a:xfrm>
        </p:grpSpPr>
        <p:grpSp>
          <p:nvGrpSpPr>
            <p:cNvPr id="6" name="Group 5"/>
            <p:cNvGrpSpPr/>
            <p:nvPr/>
          </p:nvGrpSpPr>
          <p:grpSpPr>
            <a:xfrm>
              <a:off x="402167" y="278548"/>
              <a:ext cx="1016000" cy="1016000"/>
              <a:chOff x="8619527" y="416519"/>
              <a:chExt cx="1016000" cy="1016000"/>
            </a:xfrm>
          </p:grpSpPr>
          <p:sp>
            <p:nvSpPr>
              <p:cNvPr id="9" name="Oval 8" title="&quot;&quot;"/>
              <p:cNvSpPr/>
              <p:nvPr/>
            </p:nvSpPr>
            <p:spPr>
              <a:xfrm>
                <a:off x="8619527" y="416519"/>
                <a:ext cx="1016000" cy="1016000"/>
              </a:xfrm>
              <a:prstGeom prst="ellipse">
                <a:avLst/>
              </a:prstGeom>
              <a:solidFill>
                <a:srgbClr val="59A5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" name="Oval 9" title="&quot;&quot;"/>
              <p:cNvSpPr/>
              <p:nvPr/>
            </p:nvSpPr>
            <p:spPr>
              <a:xfrm>
                <a:off x="8714015" y="511007"/>
                <a:ext cx="827024" cy="8270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 sz="3200" dirty="0"/>
              </a:p>
            </p:txBody>
          </p:sp>
        </p:grpSp>
        <p:pic>
          <p:nvPicPr>
            <p:cNvPr id="7" name="Picture 6" title="&quot;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115" y="469696"/>
              <a:ext cx="634100" cy="634100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400" dirty="0"/>
              <a:t>Provide application access to appropriate team members</a:t>
            </a:r>
          </a:p>
          <a:p>
            <a:pPr marL="274638" lvl="1" indent="0">
              <a:buNone/>
            </a:pP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marL="274638" lvl="1" indent="0">
              <a:buNone/>
            </a:pPr>
            <a:r>
              <a:rPr lang="en-US" sz="2000" dirty="0"/>
              <a:t/>
            </a:r>
            <a:br>
              <a:rPr lang="en-US" sz="2000" dirty="0"/>
            </a:br>
            <a:endParaRPr lang="en-US" sz="1050" dirty="0"/>
          </a:p>
          <a:p>
            <a:r>
              <a:rPr lang="en-US" sz="2400" dirty="0"/>
              <a:t>Gather eRA Commons usernames to include in your application for the following individuals </a:t>
            </a:r>
          </a:p>
          <a:p>
            <a:pPr lvl="1"/>
            <a:r>
              <a:rPr lang="en-US" sz="2000" dirty="0"/>
              <a:t>Project Director/Principal Investigators (PD/PIs)</a:t>
            </a:r>
          </a:p>
          <a:p>
            <a:pPr lvl="1"/>
            <a:r>
              <a:rPr lang="en-US" sz="2000" dirty="0"/>
              <a:t>Component leads on a multi-project application </a:t>
            </a:r>
          </a:p>
          <a:p>
            <a:pPr lvl="1"/>
            <a:r>
              <a:rPr lang="en-US" sz="2000" dirty="0"/>
              <a:t>Sponsor on a fellowship application</a:t>
            </a:r>
          </a:p>
          <a:p>
            <a:pPr lvl="1"/>
            <a:r>
              <a:rPr lang="en-US" sz="2000" dirty="0"/>
              <a:t>Candidates for diversity and re-entry supplements</a:t>
            </a:r>
          </a:p>
          <a:p>
            <a:pPr lvl="1"/>
            <a:r>
              <a:rPr lang="en-US" sz="2000" dirty="0"/>
              <a:t>Primary mentor on individual mentored career development application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Table 4" title="Build your team actions in ASSIST and Workspace">
            <a:extLst>
              <a:ext uri="{FF2B5EF4-FFF2-40B4-BE49-F238E27FC236}">
                <a16:creationId xmlns:a16="http://schemas.microsoft.com/office/drawing/2014/main" xmlns="" id="{B7512F9C-7CA3-453D-85D0-E015D7A71D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91590"/>
              </p:ext>
            </p:extLst>
          </p:nvPr>
        </p:nvGraphicFramePr>
        <p:xfrm>
          <a:off x="402167" y="2143760"/>
          <a:ext cx="113792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9600">
                  <a:extLst>
                    <a:ext uri="{9D8B030D-6E8A-4147-A177-3AD203B41FA5}">
                      <a16:colId xmlns:a16="http://schemas.microsoft.com/office/drawing/2014/main" xmlns="" val="916993608"/>
                    </a:ext>
                  </a:extLst>
                </a:gridCol>
                <a:gridCol w="5689600">
                  <a:extLst>
                    <a:ext uri="{9D8B030D-6E8A-4147-A177-3AD203B41FA5}">
                      <a16:colId xmlns:a16="http://schemas.microsoft.com/office/drawing/2014/main" xmlns="" val="36564593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ASSIST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Workspace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98951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Gather eRA Commons usernames and use </a:t>
                      </a:r>
                      <a:r>
                        <a:rPr lang="en-US" sz="2400" b="1" dirty="0"/>
                        <a:t>Manage Access </a:t>
                      </a:r>
                      <a:r>
                        <a:rPr lang="en-US" sz="2400" dirty="0"/>
                        <a:t>to give folks access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Gather Grants.gov usernames and use </a:t>
                      </a:r>
                      <a:r>
                        <a:rPr lang="en-US" sz="2400" b="1" dirty="0"/>
                        <a:t>Participants</a:t>
                      </a:r>
                      <a:r>
                        <a:rPr lang="en-US" sz="2400" dirty="0"/>
                        <a:t> tab to give folks access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56501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871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3A4FF90E-4C55-4D59-BE6A-CE57DBB6E3FF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5: Enter Data</a:t>
            </a:r>
          </a:p>
        </p:txBody>
      </p:sp>
      <p:grpSp>
        <p:nvGrpSpPr>
          <p:cNvPr id="11" name="Group 10" title="&quot;&quot;"/>
          <p:cNvGrpSpPr/>
          <p:nvPr/>
        </p:nvGrpSpPr>
        <p:grpSpPr>
          <a:xfrm>
            <a:off x="402167" y="225912"/>
            <a:ext cx="1011003" cy="1016000"/>
            <a:chOff x="6801037" y="264119"/>
            <a:chExt cx="1011003" cy="1016000"/>
          </a:xfrm>
        </p:grpSpPr>
        <p:grpSp>
          <p:nvGrpSpPr>
            <p:cNvPr id="12" name="Group 11"/>
            <p:cNvGrpSpPr/>
            <p:nvPr/>
          </p:nvGrpSpPr>
          <p:grpSpPr>
            <a:xfrm>
              <a:off x="6801037" y="264119"/>
              <a:ext cx="1011003" cy="1016000"/>
              <a:chOff x="8619527" y="416519"/>
              <a:chExt cx="1016000" cy="1016000"/>
            </a:xfrm>
          </p:grpSpPr>
          <p:sp>
            <p:nvSpPr>
              <p:cNvPr id="14" name="Oval 13" title="&quot;&quot;"/>
              <p:cNvSpPr/>
              <p:nvPr/>
            </p:nvSpPr>
            <p:spPr>
              <a:xfrm>
                <a:off x="8619527" y="416519"/>
                <a:ext cx="1016000" cy="1016000"/>
              </a:xfrm>
              <a:prstGeom prst="ellipse">
                <a:avLst/>
              </a:prstGeom>
              <a:solidFill>
                <a:srgbClr val="59A5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" name="Oval 14" title="&quot;&quot;"/>
              <p:cNvSpPr/>
              <p:nvPr/>
            </p:nvSpPr>
            <p:spPr>
              <a:xfrm>
                <a:off x="8714015" y="511007"/>
                <a:ext cx="827024" cy="8270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 sz="3200" dirty="0"/>
              </a:p>
            </p:txBody>
          </p:sp>
        </p:grpSp>
        <p:pic>
          <p:nvPicPr>
            <p:cNvPr id="13" name="Picture 12" title="&quot;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5569" y="563301"/>
              <a:ext cx="467420" cy="467420"/>
            </a:xfrm>
            <a:prstGeom prst="rect">
              <a:avLst/>
            </a:prstGeom>
          </p:spPr>
        </p:pic>
      </p:grp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Follow All Guidance</a:t>
            </a:r>
          </a:p>
        </p:txBody>
      </p:sp>
      <p:sp>
        <p:nvSpPr>
          <p:cNvPr id="8" name="Up Arrow 7" descr="NIH Guide notices have highest precedence, followed by funding opportunity text, and then application guide instructions." title="arrow indicating priority order"/>
          <p:cNvSpPr/>
          <p:nvPr/>
        </p:nvSpPr>
        <p:spPr>
          <a:xfrm>
            <a:off x="296870" y="2360065"/>
            <a:ext cx="693730" cy="3857855"/>
          </a:xfrm>
          <a:prstGeom prst="up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-739281" y="4168282"/>
            <a:ext cx="276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Precedence / Importance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066800" y="2286000"/>
            <a:ext cx="4724400" cy="393192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2800" dirty="0"/>
              <a:t>Notices in NIH Guide for Grants &amp; Contracts</a:t>
            </a:r>
          </a:p>
          <a:p>
            <a:pPr>
              <a:spcAft>
                <a:spcPts val="0"/>
              </a:spcAft>
            </a:pPr>
            <a:r>
              <a:rPr lang="en-US" sz="2800" dirty="0"/>
              <a:t>Funding Opportunity Announcement</a:t>
            </a:r>
          </a:p>
          <a:p>
            <a:pPr lvl="1">
              <a:spcAft>
                <a:spcPts val="0"/>
              </a:spcAft>
            </a:pPr>
            <a:r>
              <a:rPr lang="en-US" sz="2400" dirty="0"/>
              <a:t>Section IV. Application and Submission Information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hlinkClick r:id="rId3"/>
              </a:rPr>
              <a:t>How to Apply - Application Guide</a:t>
            </a:r>
            <a:endParaRPr lang="en-US" sz="2800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Handy Resource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4"/>
              </a:rPr>
              <a:t>Annotated form sets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6" name="Picture 15" title="Research Plan page of annotated form set shows callout tips for each fiel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1800" y="2848074"/>
            <a:ext cx="3345505" cy="350892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60386" y="6356995"/>
            <a:ext cx="6743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 tooltip="How to Apply - Application Guide"/>
              </a:rPr>
              <a:t>https://</a:t>
            </a:r>
            <a:r>
              <a:rPr lang="en-US" dirty="0" smtClean="0">
                <a:hlinkClick r:id="rId3" tooltip="How to Apply - Application Guide"/>
              </a:rPr>
              <a:t>grants.nih.gov/grants/how-to-apply-application-guide.html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66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Application Attachments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Use simple PDF-formatted files for all attachments</a:t>
            </a:r>
          </a:p>
          <a:p>
            <a:pPr lvl="1"/>
            <a:r>
              <a:rPr lang="en-US" dirty="0"/>
              <a:t>Disable security features such as password protection  </a:t>
            </a:r>
          </a:p>
          <a:p>
            <a:r>
              <a:rPr lang="en-US" dirty="0"/>
              <a:t>Keep file names to 50 characters or less</a:t>
            </a:r>
          </a:p>
          <a:p>
            <a:r>
              <a:rPr lang="en-US" dirty="0"/>
              <a:t>Filenames must be unique within the application</a:t>
            </a:r>
          </a:p>
          <a:p>
            <a:r>
              <a:rPr lang="en-US" dirty="0"/>
              <a:t>Use meaningful filenames, especially for “Other Attachments”</a:t>
            </a:r>
          </a:p>
          <a:p>
            <a:r>
              <a:rPr lang="en-US" dirty="0"/>
              <a:t>Do not include headers or footers</a:t>
            </a:r>
          </a:p>
          <a:p>
            <a:pPr lvl="1"/>
            <a:r>
              <a:rPr lang="en-US" dirty="0"/>
              <a:t>Section headings as part of the text (e.g., Significance, Innovation, Approach) are encouraged</a:t>
            </a:r>
          </a:p>
          <a:p>
            <a:r>
              <a:rPr lang="en-US" dirty="0"/>
              <a:t>Follow specified page limits</a:t>
            </a:r>
          </a:p>
          <a:p>
            <a:r>
              <a:rPr lang="en-US" dirty="0"/>
              <a:t>Follow guidelines for fonts and margins </a:t>
            </a:r>
          </a:p>
        </p:txBody>
      </p:sp>
      <p:sp>
        <p:nvSpPr>
          <p:cNvPr id="6" name="Rectangle 5"/>
          <p:cNvSpPr/>
          <p:nvPr/>
        </p:nvSpPr>
        <p:spPr>
          <a:xfrm>
            <a:off x="838200" y="6400800"/>
            <a:ext cx="1082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 tooltip="Format Attachments page"/>
              </a:rPr>
              <a:t>https://grants.nih.gov/grants/how-to-apply-application-guide/format-and-write/format-attachments.htm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18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Fields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02336" y="1527048"/>
            <a:ext cx="11338560" cy="487375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Text fields support plain text with limited manual formatting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To format paragraphs, include a blank line between paragraphs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To format bulleted lists, start each list item on a new line with a "list item" character, such as a hyphen (-) or an asterisk (*), followed by a space and then the item text</a:t>
            </a:r>
          </a:p>
          <a:p>
            <a:pPr>
              <a:spcAft>
                <a:spcPts val="600"/>
              </a:spcAft>
            </a:pPr>
            <a:r>
              <a:rPr lang="en-US" dirty="0"/>
              <a:t>Much of your original formatting (font, bolding, bullets, subscript, superscript) will be lost when you cut and paste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Take advantage of application preview features if your submission method supports them</a:t>
            </a:r>
          </a:p>
          <a:p>
            <a:pPr>
              <a:spcAft>
                <a:spcPts val="600"/>
              </a:spcAft>
            </a:pPr>
            <a:r>
              <a:rPr lang="en-US" dirty="0"/>
              <a:t>Check application form instructions for character limits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Spaces and punctuation count against the limit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" y="6377709"/>
            <a:ext cx="10405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 tooltip="Rules for text fields"/>
              </a:rPr>
              <a:t>https://grants.nih.gov/grants/how-to-apply-application-guide/format-and-write/rules-for-text-fields.htm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1075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Grantsmanship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02336" y="1371600"/>
            <a:ext cx="11338560" cy="4873752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Avoid jargon</a:t>
            </a:r>
          </a:p>
          <a:p>
            <a:pPr>
              <a:spcAft>
                <a:spcPts val="1200"/>
              </a:spcAft>
            </a:pPr>
            <a:r>
              <a:rPr lang="en-US" dirty="0"/>
              <a:t>Be focused - use a clear and concise writing style</a:t>
            </a:r>
          </a:p>
          <a:p>
            <a:pPr>
              <a:spcAft>
                <a:spcPts val="1200"/>
              </a:spcAft>
            </a:pPr>
            <a:r>
              <a:rPr lang="en-US" dirty="0"/>
              <a:t>Spell out acronyms the first time they are used in each application section/attachment and note the appropriate abbreviation in </a:t>
            </a:r>
            <a:r>
              <a:rPr lang="en-US" dirty="0" smtClean="0"/>
              <a:t>parentheses</a:t>
            </a:r>
          </a:p>
          <a:p>
            <a:pPr>
              <a:spcAft>
                <a:spcPts val="1200"/>
              </a:spcAft>
            </a:pPr>
            <a:r>
              <a:rPr lang="en-US" dirty="0"/>
              <a:t>Appeal to the reviewers and the funding ICs by using language that stresses the significance of your proposed </a:t>
            </a:r>
            <a:r>
              <a:rPr lang="en-US" dirty="0" smtClean="0"/>
              <a:t>work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Align your application with the review criteria to maximize impact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FOA Section V. Application Review Information</a:t>
            </a:r>
            <a:endParaRPr lang="en-US" dirty="0"/>
          </a:p>
          <a:p>
            <a:pPr marL="0" indent="0">
              <a:spcAft>
                <a:spcPts val="1200"/>
              </a:spcAft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38200" y="6400800"/>
            <a:ext cx="1082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 tooltip="Format Attachments page"/>
              </a:rPr>
              <a:t>https://grants.nih.gov/grants/how-to-apply-application-guide/format-and-write/format-attachments.htm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87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11734800" y="6399007"/>
            <a:ext cx="609600" cy="441325"/>
          </a:xfrm>
        </p:spPr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25" y="228601"/>
            <a:ext cx="8534400" cy="609600"/>
          </a:xfrm>
        </p:spPr>
        <p:txBody>
          <a:bodyPr>
            <a:normAutofit/>
          </a:bodyPr>
          <a:lstStyle/>
          <a:p>
            <a:r>
              <a:rPr lang="en-US" dirty="0"/>
              <a:t>How to Apply – Application Guide</a:t>
            </a:r>
          </a:p>
        </p:txBody>
      </p:sp>
      <p:pic>
        <p:nvPicPr>
          <p:cNvPr id="3" name="Picture 2" descr="Highlighitng General Application Process Information sections across top of screen, Resources in left-most column of screen and Form Instructions in the middle." title="How to Apply - Applicaiton Guide scre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44400" cy="6858000"/>
          </a:xfrm>
          <a:prstGeom prst="rect">
            <a:avLst/>
          </a:prstGeom>
        </p:spPr>
      </p:pic>
      <p:sp>
        <p:nvSpPr>
          <p:cNvPr id="24" name="Rectangle 23" title="&quot;&quot;"/>
          <p:cNvSpPr/>
          <p:nvPr/>
        </p:nvSpPr>
        <p:spPr>
          <a:xfrm>
            <a:off x="152399" y="1838408"/>
            <a:ext cx="11657015" cy="1361992"/>
          </a:xfrm>
          <a:prstGeom prst="rect">
            <a:avLst/>
          </a:prstGeom>
          <a:noFill/>
          <a:ln w="381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Rounded Rectangular Callout 26" title="General Application Process Information"/>
          <p:cNvSpPr/>
          <p:nvPr/>
        </p:nvSpPr>
        <p:spPr>
          <a:xfrm>
            <a:off x="2362200" y="1448062"/>
            <a:ext cx="6047065" cy="390346"/>
          </a:xfrm>
          <a:prstGeom prst="wedgeRoundRectCallout">
            <a:avLst>
              <a:gd name="adj1" fmla="val -49295"/>
              <a:gd name="adj2" fmla="val 24660"/>
              <a:gd name="adj3" fmla="val 16667"/>
            </a:avLst>
          </a:prstGeom>
          <a:solidFill>
            <a:srgbClr val="FFCC66"/>
          </a:solidFill>
          <a:ln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2060"/>
                </a:solidFill>
              </a:rPr>
              <a:t>General Application Process Information</a:t>
            </a:r>
          </a:p>
        </p:txBody>
      </p:sp>
      <p:sp>
        <p:nvSpPr>
          <p:cNvPr id="25" name="Rectangle 24" title="&quot;&quot;"/>
          <p:cNvSpPr/>
          <p:nvPr/>
        </p:nvSpPr>
        <p:spPr>
          <a:xfrm>
            <a:off x="9512841" y="3276601"/>
            <a:ext cx="2296573" cy="3563732"/>
          </a:xfrm>
          <a:prstGeom prst="rect">
            <a:avLst/>
          </a:prstGeom>
          <a:noFill/>
          <a:ln w="381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Rounded Rectangular Callout 28" title="Resources"/>
          <p:cNvSpPr/>
          <p:nvPr/>
        </p:nvSpPr>
        <p:spPr>
          <a:xfrm>
            <a:off x="10525041" y="3090696"/>
            <a:ext cx="1670707" cy="336476"/>
          </a:xfrm>
          <a:prstGeom prst="wedgeRoundRectCallout">
            <a:avLst>
              <a:gd name="adj1" fmla="val -49295"/>
              <a:gd name="adj2" fmla="val 24660"/>
              <a:gd name="adj3" fmla="val 16667"/>
            </a:avLst>
          </a:prstGeom>
          <a:solidFill>
            <a:srgbClr val="FFCC66"/>
          </a:solidFill>
          <a:ln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2060"/>
                </a:solidFill>
              </a:rPr>
              <a:t>Resources</a:t>
            </a:r>
          </a:p>
        </p:txBody>
      </p:sp>
      <p:sp>
        <p:nvSpPr>
          <p:cNvPr id="26" name="Rectangle 25" title="&quot;&quot;"/>
          <p:cNvSpPr/>
          <p:nvPr/>
        </p:nvSpPr>
        <p:spPr>
          <a:xfrm>
            <a:off x="152399" y="3276600"/>
            <a:ext cx="9140827" cy="3563732"/>
          </a:xfrm>
          <a:prstGeom prst="rect">
            <a:avLst/>
          </a:prstGeom>
          <a:noFill/>
          <a:ln w="381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Rounded Rectangular Callout 27" title="Form instructions"/>
          <p:cNvSpPr/>
          <p:nvPr/>
        </p:nvSpPr>
        <p:spPr>
          <a:xfrm>
            <a:off x="3049310" y="3124200"/>
            <a:ext cx="2741890" cy="388101"/>
          </a:xfrm>
          <a:prstGeom prst="wedgeRoundRectCallout">
            <a:avLst>
              <a:gd name="adj1" fmla="val -49295"/>
              <a:gd name="adj2" fmla="val 24660"/>
              <a:gd name="adj3" fmla="val 16667"/>
            </a:avLst>
          </a:prstGeom>
          <a:solidFill>
            <a:srgbClr val="FFCC66"/>
          </a:solidFill>
          <a:ln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2060"/>
                </a:solidFill>
              </a:rPr>
              <a:t>Form Instructions</a:t>
            </a:r>
          </a:p>
        </p:txBody>
      </p:sp>
    </p:spTree>
    <p:extLst>
      <p:ext uri="{BB962C8B-B14F-4D97-AF65-F5344CB8AC3E}">
        <p14:creationId xmlns:p14="http://schemas.microsoft.com/office/powerpoint/2010/main" val="34457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 animBg="1"/>
      <p:bldP spid="25" grpId="0" animBg="1"/>
      <p:bldP spid="29" grpId="0" animBg="1"/>
      <p:bldP spid="26" grpId="0" animBg="1"/>
      <p:bldP spid="2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6: Finalize Your Application</a:t>
            </a:r>
          </a:p>
        </p:txBody>
      </p:sp>
      <p:grpSp>
        <p:nvGrpSpPr>
          <p:cNvPr id="13" name="Group 12" title="&quot;"/>
          <p:cNvGrpSpPr/>
          <p:nvPr/>
        </p:nvGrpSpPr>
        <p:grpSpPr>
          <a:xfrm>
            <a:off x="402167" y="224803"/>
            <a:ext cx="1016000" cy="1016000"/>
            <a:chOff x="6801034" y="1885364"/>
            <a:chExt cx="1016000" cy="1016000"/>
          </a:xfrm>
        </p:grpSpPr>
        <p:grpSp>
          <p:nvGrpSpPr>
            <p:cNvPr id="6" name="Group 5"/>
            <p:cNvGrpSpPr/>
            <p:nvPr/>
          </p:nvGrpSpPr>
          <p:grpSpPr>
            <a:xfrm>
              <a:off x="6801034" y="1885364"/>
              <a:ext cx="1016000" cy="1016000"/>
              <a:chOff x="8619527" y="416519"/>
              <a:chExt cx="1016000" cy="1016000"/>
            </a:xfrm>
          </p:grpSpPr>
          <p:sp>
            <p:nvSpPr>
              <p:cNvPr id="9" name="Oval 8" title="&quot;&quot;"/>
              <p:cNvSpPr/>
              <p:nvPr/>
            </p:nvSpPr>
            <p:spPr>
              <a:xfrm>
                <a:off x="8619527" y="416519"/>
                <a:ext cx="1016000" cy="1016000"/>
              </a:xfrm>
              <a:prstGeom prst="ellipse">
                <a:avLst/>
              </a:prstGeom>
              <a:solidFill>
                <a:srgbClr val="59A5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" name="Oval 9" title="&quot;&quot;"/>
              <p:cNvSpPr/>
              <p:nvPr/>
            </p:nvSpPr>
            <p:spPr>
              <a:xfrm>
                <a:off x="8714015" y="511007"/>
                <a:ext cx="827024" cy="8270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 sz="3200" dirty="0"/>
              </a:p>
            </p:txBody>
          </p:sp>
        </p:grpSp>
        <p:pic>
          <p:nvPicPr>
            <p:cNvPr id="7" name="Picture 6" title="&quot;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6247" y="2112845"/>
              <a:ext cx="525354" cy="525354"/>
            </a:xfrm>
            <a:prstGeom prst="rect">
              <a:avLst/>
            </a:prstGeom>
          </p:spPr>
        </p:pic>
      </p:grpSp>
      <p:graphicFrame>
        <p:nvGraphicFramePr>
          <p:cNvPr id="5" name="Table 4" title="Actions to finalize application in ASSIST and Workspace">
            <a:extLst>
              <a:ext uri="{FF2B5EF4-FFF2-40B4-BE49-F238E27FC236}">
                <a16:creationId xmlns:a16="http://schemas.microsoft.com/office/drawing/2014/main" xmlns="" id="{7D72694A-DCFE-43A3-B86F-76AF160181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8132307"/>
              </p:ext>
            </p:extLst>
          </p:nvPr>
        </p:nvGraphicFramePr>
        <p:xfrm>
          <a:off x="452967" y="1752600"/>
          <a:ext cx="11277600" cy="4517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0">
                  <a:extLst>
                    <a:ext uri="{9D8B030D-6E8A-4147-A177-3AD203B41FA5}">
                      <a16:colId xmlns:a16="http://schemas.microsoft.com/office/drawing/2014/main" xmlns="" val="3215892589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xmlns="" val="70397524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xmlns="" val="3447728611"/>
                    </a:ext>
                  </a:extLst>
                </a:gridCol>
              </a:tblGrid>
              <a:tr h="47161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ASSIST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Workspace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50750055"/>
                  </a:ext>
                </a:extLst>
              </a:tr>
              <a:tr h="1052390"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6a.</a:t>
                      </a:r>
                      <a:r>
                        <a:rPr lang="en-US" sz="2400" b="0" baseline="0" dirty="0" smtClean="0"/>
                        <a:t> </a:t>
                      </a:r>
                      <a:r>
                        <a:rPr lang="en-US" sz="2400" b="0" dirty="0" smtClean="0"/>
                        <a:t>Run </a:t>
                      </a:r>
                      <a:r>
                        <a:rPr lang="en-US" sz="2400" b="0" dirty="0"/>
                        <a:t>a pre-submission validation check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/>
                        <a:t>Validate Application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/>
                        <a:t>Preview Grantor Validation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23435743"/>
                  </a:ext>
                </a:extLst>
              </a:tr>
              <a:tr h="14956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6b. Generate </a:t>
                      </a:r>
                      <a:r>
                        <a:rPr lang="en-US" sz="2400" b="0" dirty="0"/>
                        <a:t>a pre-submission image of your assembled application in the NIH format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Preview Application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Grantor Image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1903841"/>
                  </a:ext>
                </a:extLst>
              </a:tr>
              <a:tr h="1497621"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6c. Take </a:t>
                      </a:r>
                      <a:r>
                        <a:rPr lang="en-US" sz="2400" b="0" dirty="0"/>
                        <a:t>any additional steps needed to prepare for Submission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Update Submission Status to “Ready to Submit”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Complete and Notify AOR (optional)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101471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251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7: Submit Your Application</a:t>
            </a:r>
          </a:p>
        </p:txBody>
      </p:sp>
      <p:grpSp>
        <p:nvGrpSpPr>
          <p:cNvPr id="14" name="Group 13" title="&quot;&quot;"/>
          <p:cNvGrpSpPr/>
          <p:nvPr/>
        </p:nvGrpSpPr>
        <p:grpSpPr>
          <a:xfrm>
            <a:off x="399478" y="217250"/>
            <a:ext cx="1016000" cy="1016000"/>
            <a:chOff x="399478" y="217250"/>
            <a:chExt cx="1016000" cy="1016000"/>
          </a:xfrm>
        </p:grpSpPr>
        <p:grpSp>
          <p:nvGrpSpPr>
            <p:cNvPr id="15" name="Group 14"/>
            <p:cNvGrpSpPr/>
            <p:nvPr/>
          </p:nvGrpSpPr>
          <p:grpSpPr>
            <a:xfrm>
              <a:off x="399478" y="217250"/>
              <a:ext cx="1016000" cy="1016000"/>
              <a:chOff x="8619527" y="416519"/>
              <a:chExt cx="1016000" cy="1016000"/>
            </a:xfrm>
          </p:grpSpPr>
          <p:sp>
            <p:nvSpPr>
              <p:cNvPr id="17" name="Oval 16" title="&quot;&quot;"/>
              <p:cNvSpPr/>
              <p:nvPr/>
            </p:nvSpPr>
            <p:spPr>
              <a:xfrm>
                <a:off x="8619527" y="416519"/>
                <a:ext cx="1016000" cy="1016000"/>
              </a:xfrm>
              <a:prstGeom prst="ellipse">
                <a:avLst/>
              </a:prstGeom>
              <a:solidFill>
                <a:srgbClr val="59A5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" name="Oval 17" title="&quot;&quot;"/>
              <p:cNvSpPr/>
              <p:nvPr/>
            </p:nvSpPr>
            <p:spPr>
              <a:xfrm>
                <a:off x="8714015" y="511007"/>
                <a:ext cx="827024" cy="8270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 sz="3200" dirty="0"/>
              </a:p>
            </p:txBody>
          </p:sp>
        </p:grpSp>
        <p:pic>
          <p:nvPicPr>
            <p:cNvPr id="16" name="Picture 15" title="&quot;&quot;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390" y="524993"/>
              <a:ext cx="486680" cy="486680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702302"/>
            <a:ext cx="5285738" cy="462229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400" dirty="0"/>
              <a:t>Follow steps for your submission method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Only folks </a:t>
            </a:r>
            <a:r>
              <a:rPr lang="en-US" sz="2400" dirty="0" smtClean="0"/>
              <a:t>with Grants.gov </a:t>
            </a:r>
            <a:r>
              <a:rPr lang="en-US" sz="2400" dirty="0"/>
              <a:t>AOR (Authorized Organization Representative) credentials </a:t>
            </a:r>
            <a:r>
              <a:rPr lang="en-US" sz="2400" dirty="0" smtClean="0"/>
              <a:t>can </a:t>
            </a:r>
            <a:r>
              <a:rPr lang="en-US" sz="2400" dirty="0"/>
              <a:t>submit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All NIH applications route through Grants.gov 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Your Grants.gov timestamp</a:t>
            </a:r>
            <a:br>
              <a:rPr lang="en-US" sz="2400" dirty="0"/>
            </a:br>
            <a:r>
              <a:rPr lang="en-US" sz="2400" dirty="0"/>
              <a:t> is used to determine </a:t>
            </a:r>
            <a:br>
              <a:rPr lang="en-US" sz="2400" dirty="0"/>
            </a:br>
            <a:r>
              <a:rPr lang="en-US" sz="2400" dirty="0"/>
              <a:t>“on-time” submission</a:t>
            </a:r>
          </a:p>
        </p:txBody>
      </p:sp>
      <p:pic>
        <p:nvPicPr>
          <p:cNvPr id="11" name="Picture 10" title="bottom of submission status scre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842" y="1600200"/>
            <a:ext cx="6294758" cy="4983036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7" title="&quot;&quot;"/>
          <p:cNvSpPr>
            <a:spLocks noChangeArrowheads="1"/>
          </p:cNvSpPr>
          <p:nvPr/>
        </p:nvSpPr>
        <p:spPr bwMode="auto">
          <a:xfrm>
            <a:off x="7479189" y="3886200"/>
            <a:ext cx="902811" cy="2286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lIns="0" rIns="0" anchor="ctr"/>
          <a:lstStyle/>
          <a:p>
            <a:pPr algn="r"/>
            <a:endParaRPr lang="en-US"/>
          </a:p>
        </p:txBody>
      </p:sp>
      <p:sp>
        <p:nvSpPr>
          <p:cNvPr id="12" name="Rounded Rectangular Callout 11" title="Grants.gov Tracking #"/>
          <p:cNvSpPr/>
          <p:nvPr/>
        </p:nvSpPr>
        <p:spPr>
          <a:xfrm>
            <a:off x="8276165" y="3342126"/>
            <a:ext cx="3299780" cy="457200"/>
          </a:xfrm>
          <a:prstGeom prst="wedgeRoundRectCallout">
            <a:avLst>
              <a:gd name="adj1" fmla="val -48940"/>
              <a:gd name="adj2" fmla="val 87582"/>
              <a:gd name="adj3" fmla="val 16667"/>
            </a:avLst>
          </a:prstGeom>
          <a:solidFill>
            <a:srgbClr val="FFCC66"/>
          </a:solidFill>
          <a:ln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Grants.gov Tracking #</a:t>
            </a:r>
          </a:p>
        </p:txBody>
      </p:sp>
      <p:sp>
        <p:nvSpPr>
          <p:cNvPr id="7" name="Rectangle 8" title="&quot;&quot;"/>
          <p:cNvSpPr>
            <a:spLocks noChangeArrowheads="1"/>
          </p:cNvSpPr>
          <p:nvPr/>
        </p:nvSpPr>
        <p:spPr bwMode="auto">
          <a:xfrm>
            <a:off x="7479189" y="4131759"/>
            <a:ext cx="1588611" cy="211642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lIns="0" rIns="0" anchor="ctr"/>
          <a:lstStyle/>
          <a:p>
            <a:pPr algn="r"/>
            <a:endParaRPr lang="en-US"/>
          </a:p>
        </p:txBody>
      </p:sp>
      <p:sp>
        <p:nvSpPr>
          <p:cNvPr id="13" name="Rounded Rectangular Callout 12" title="Date/Time Stamp – always recorded in Eastern Time"/>
          <p:cNvSpPr/>
          <p:nvPr/>
        </p:nvSpPr>
        <p:spPr>
          <a:xfrm>
            <a:off x="9211516" y="3931087"/>
            <a:ext cx="2876128" cy="1413849"/>
          </a:xfrm>
          <a:prstGeom prst="wedgeRoundRectCallout">
            <a:avLst>
              <a:gd name="adj1" fmla="val -58122"/>
              <a:gd name="adj2" fmla="val -26508"/>
              <a:gd name="adj3" fmla="val 16667"/>
            </a:avLst>
          </a:prstGeom>
          <a:solidFill>
            <a:srgbClr val="FFCC66"/>
          </a:solidFill>
          <a:ln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Date/Time Stamp – always recorded in Eastern Time</a:t>
            </a:r>
          </a:p>
        </p:txBody>
      </p:sp>
    </p:spTree>
    <p:extLst>
      <p:ext uri="{BB962C8B-B14F-4D97-AF65-F5344CB8AC3E}">
        <p14:creationId xmlns:p14="http://schemas.microsoft.com/office/powerpoint/2010/main" val="369638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On-time Submission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Deadline = 5 p.m. local time of submitting organization on the due date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All registrations and SAM renewal must be completed before the deadline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Application must be free of all federal system-identified errors (Grants.gov &amp; eRA)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NIH’s late policy does not allow corrections after the deadline</a:t>
            </a:r>
          </a:p>
          <a:p>
            <a:pPr lvl="1">
              <a:spcAft>
                <a:spcPts val="600"/>
              </a:spcAft>
            </a:pPr>
            <a:r>
              <a:rPr lang="en-US" b="1" dirty="0">
                <a:solidFill>
                  <a:srgbClr val="C00000"/>
                </a:solidFill>
              </a:rPr>
              <a:t>NIH recommends submitting early </a:t>
            </a:r>
            <a:r>
              <a:rPr lang="en-US" dirty="0"/>
              <a:t>to allow time to correct any unexpected errors or submission issues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Picture 4" title="&quot;&quo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267200"/>
            <a:ext cx="2038541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95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en-US" sz="4000" dirty="0"/>
              <a:t>The appropriate measurement for “</a:t>
            </a:r>
            <a:r>
              <a:rPr lang="en-US" sz="4000" b="1" dirty="0">
                <a:solidFill>
                  <a:srgbClr val="FF0000"/>
                </a:solidFill>
              </a:rPr>
              <a:t>early</a:t>
            </a:r>
            <a:r>
              <a:rPr lang="en-US" sz="4000" dirty="0"/>
              <a:t>” in the context of application submission is…</a:t>
            </a:r>
          </a:p>
          <a:p>
            <a:pPr marL="514350" indent="-514350">
              <a:spcBef>
                <a:spcPts val="1800"/>
              </a:spcBef>
              <a:buFont typeface="+mj-lt"/>
              <a:buAutoNum type="alphaLcParenR"/>
            </a:pPr>
            <a:r>
              <a:rPr lang="en-US" sz="4000" dirty="0"/>
              <a:t>Minutes</a:t>
            </a:r>
          </a:p>
          <a:p>
            <a:pPr marL="514350" indent="-514350">
              <a:spcBef>
                <a:spcPts val="1800"/>
              </a:spcBef>
              <a:buFont typeface="+mj-lt"/>
              <a:buAutoNum type="alphaLcParenR"/>
            </a:pPr>
            <a:r>
              <a:rPr lang="en-US" sz="4000" dirty="0"/>
              <a:t>Hours</a:t>
            </a:r>
          </a:p>
          <a:p>
            <a:pPr marL="514350" indent="-514350">
              <a:spcBef>
                <a:spcPts val="1800"/>
              </a:spcBef>
              <a:buFont typeface="+mj-lt"/>
              <a:buAutoNum type="alphaLcParenR"/>
            </a:pPr>
            <a:r>
              <a:rPr lang="en-US" sz="4000" dirty="0"/>
              <a:t>Days</a:t>
            </a:r>
          </a:p>
        </p:txBody>
      </p:sp>
      <p:sp>
        <p:nvSpPr>
          <p:cNvPr id="8" name="Arrow: Left 7" title="arrow pointing to Days">
            <a:extLst>
              <a:ext uri="{FF2B5EF4-FFF2-40B4-BE49-F238E27FC236}">
                <a16:creationId xmlns:a16="http://schemas.microsoft.com/office/drawing/2014/main" xmlns="" id="{3E019F76-3679-453C-8FD6-BB6E0CE468EB}"/>
              </a:ext>
            </a:extLst>
          </p:cNvPr>
          <p:cNvSpPr/>
          <p:nvPr/>
        </p:nvSpPr>
        <p:spPr>
          <a:xfrm>
            <a:off x="2362200" y="4700421"/>
            <a:ext cx="914400" cy="603004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title="picture of clock crossed out and calendar cirl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3276600"/>
            <a:ext cx="2664183" cy="317629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540983" y="3853691"/>
            <a:ext cx="31907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ticulate Extrabold" panose="02000503050000020004" pitchFamily="2" charset="0"/>
              </a:rPr>
              <a:t>Measure early on a calendar not a clock.</a:t>
            </a:r>
            <a:endParaRPr lang="en-US" sz="3200" dirty="0">
              <a:latin typeface="Articulate Extrabold" panose="0200050305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41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8: Track Your Application</a:t>
            </a:r>
          </a:p>
        </p:txBody>
      </p:sp>
      <p:grpSp>
        <p:nvGrpSpPr>
          <p:cNvPr id="13" name="Group 12" title="&quot;"/>
          <p:cNvGrpSpPr/>
          <p:nvPr/>
        </p:nvGrpSpPr>
        <p:grpSpPr>
          <a:xfrm>
            <a:off x="402167" y="224803"/>
            <a:ext cx="1016000" cy="1016000"/>
            <a:chOff x="402167" y="241237"/>
            <a:chExt cx="1016000" cy="1016000"/>
          </a:xfrm>
        </p:grpSpPr>
        <p:grpSp>
          <p:nvGrpSpPr>
            <p:cNvPr id="7" name="Group 6"/>
            <p:cNvGrpSpPr/>
            <p:nvPr/>
          </p:nvGrpSpPr>
          <p:grpSpPr>
            <a:xfrm>
              <a:off x="402167" y="241237"/>
              <a:ext cx="1016000" cy="1016000"/>
              <a:chOff x="8619527" y="416519"/>
              <a:chExt cx="1016000" cy="1016000"/>
            </a:xfrm>
          </p:grpSpPr>
          <p:sp>
            <p:nvSpPr>
              <p:cNvPr id="10" name="Oval 9" title="&quot;&quot;"/>
              <p:cNvSpPr/>
              <p:nvPr/>
            </p:nvSpPr>
            <p:spPr>
              <a:xfrm>
                <a:off x="8619527" y="416519"/>
                <a:ext cx="1016000" cy="1016000"/>
              </a:xfrm>
              <a:prstGeom prst="ellipse">
                <a:avLst/>
              </a:prstGeom>
              <a:solidFill>
                <a:srgbClr val="59A5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1" name="Oval 10" title="&quot;&quot;"/>
              <p:cNvSpPr/>
              <p:nvPr/>
            </p:nvSpPr>
            <p:spPr>
              <a:xfrm>
                <a:off x="8714015" y="511007"/>
                <a:ext cx="827024" cy="8270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 sz="3200" dirty="0"/>
              </a:p>
            </p:txBody>
          </p:sp>
        </p:grpSp>
        <p:pic>
          <p:nvPicPr>
            <p:cNvPr id="8" name="Picture 7" title="&quot;&quot;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896" y="522466"/>
              <a:ext cx="496728" cy="496728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eRA Commons Status is an integral part of your submission</a:t>
            </a:r>
          </a:p>
          <a:p>
            <a:pPr lvl="1"/>
            <a:r>
              <a:rPr lang="en-US" dirty="0"/>
              <a:t>Applications that pass Grants.gov validations are picked up by eRA Commons and checked against many application guide and opportunity instructions</a:t>
            </a:r>
            <a:br>
              <a:rPr lang="en-US" dirty="0"/>
            </a:br>
            <a:endParaRPr lang="en-US" dirty="0"/>
          </a:p>
          <a:p>
            <a:r>
              <a:rPr lang="en-US" dirty="0"/>
              <a:t>Authorized users can check eRA Commons Status for processing results </a:t>
            </a:r>
          </a:p>
          <a:p>
            <a:pPr lvl="1"/>
            <a:r>
              <a:rPr lang="en-US" dirty="0"/>
              <a:t>Signing Officials (SOs)</a:t>
            </a:r>
          </a:p>
          <a:p>
            <a:pPr lvl="1"/>
            <a:r>
              <a:rPr lang="en-US" dirty="0"/>
              <a:t>Administrative Officials (AOs)</a:t>
            </a:r>
          </a:p>
          <a:p>
            <a:pPr lvl="1"/>
            <a:r>
              <a:rPr lang="en-US" dirty="0"/>
              <a:t>Principal Investigators (PIs)</a:t>
            </a:r>
          </a:p>
          <a:p>
            <a:pPr lvl="1"/>
            <a:r>
              <a:rPr lang="en-US" dirty="0"/>
              <a:t>Delegated Assistants (ASSTs)</a:t>
            </a:r>
            <a:br>
              <a:rPr lang="en-US" dirty="0"/>
            </a:br>
            <a:endParaRPr lang="en-US" dirty="0"/>
          </a:p>
          <a:p>
            <a:r>
              <a:rPr lang="en-US" dirty="0"/>
              <a:t>E-mail notifications sent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7" name="Picture 16" title="&quot;&quo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4706756"/>
            <a:ext cx="1524000" cy="954024"/>
          </a:xfrm>
          <a:prstGeom prst="rect">
            <a:avLst/>
          </a:prstGeom>
        </p:spPr>
      </p:pic>
      <p:pic>
        <p:nvPicPr>
          <p:cNvPr id="12" name="Picture 11" title="&quot;&quo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5232605"/>
            <a:ext cx="1524000" cy="954024"/>
          </a:xfrm>
          <a:prstGeom prst="rect">
            <a:avLst/>
          </a:prstGeom>
        </p:spPr>
      </p:pic>
      <p:pic>
        <p:nvPicPr>
          <p:cNvPr id="14" name="Picture 13" title="&quot;&quo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743202"/>
            <a:ext cx="1524000" cy="954024"/>
          </a:xfrm>
          <a:prstGeom prst="rect">
            <a:avLst/>
          </a:prstGeom>
        </p:spPr>
      </p:pic>
      <p:pic>
        <p:nvPicPr>
          <p:cNvPr id="15" name="Picture 14" title="&quot;&quo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4229744"/>
            <a:ext cx="1524000" cy="95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83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Email is Unreliable – Proactively Track Your 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/>
              <a:t>Many email notifications are sent throughout the process</a:t>
            </a:r>
            <a:br>
              <a:rPr lang="en-US" dirty="0"/>
            </a:br>
            <a:endParaRPr lang="en-US" sz="200" dirty="0"/>
          </a:p>
          <a:p>
            <a:pPr lvl="1">
              <a:spcAft>
                <a:spcPts val="1200"/>
              </a:spcAft>
            </a:pPr>
            <a:r>
              <a:rPr lang="en-US" dirty="0"/>
              <a:t>DO NOT depend solely on email notifications 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It is YOUR responsibility to proactively check your application status in eRA Commons</a:t>
            </a:r>
          </a:p>
        </p:txBody>
      </p:sp>
      <p:pic>
        <p:nvPicPr>
          <p:cNvPr id="6" name="Picture 5" title="&quot;&quo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767" y="3657600"/>
            <a:ext cx="3810000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Errors &amp; Warnings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02336" y="1527048"/>
            <a:ext cx="11338560" cy="113995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Corrective submissions must be made BEFORE the submission deadline and overwrite previous </a:t>
            </a:r>
            <a:r>
              <a:rPr lang="en-US" dirty="0" smtClean="0"/>
              <a:t>submissions</a:t>
            </a:r>
          </a:p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743200" y="2816352"/>
            <a:ext cx="8610600" cy="4194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7200"/>
              </a:spcAft>
              <a:defRPr/>
            </a:pPr>
            <a:r>
              <a:rPr lang="en-US" sz="2800" dirty="0"/>
              <a:t>Errors stop application processing and must be </a:t>
            </a:r>
            <a:r>
              <a:rPr lang="en-US" sz="2800" dirty="0" smtClean="0"/>
              <a:t>corrected</a:t>
            </a:r>
            <a:r>
              <a:rPr lang="en-US" sz="2800" kern="0" dirty="0" smtClean="0"/>
              <a:t> </a:t>
            </a:r>
            <a:endParaRPr lang="en-US" sz="1600" kern="0" dirty="0" smtClean="0"/>
          </a:p>
          <a:p>
            <a:pPr lvl="1">
              <a:defRPr/>
            </a:pPr>
            <a:r>
              <a:rPr lang="en-US" sz="2800" kern="0" dirty="0" smtClean="0"/>
              <a:t>Warnings do not stop application processing and are corrected at your discretion based on your circumstances</a:t>
            </a:r>
            <a:endParaRPr lang="en-US" sz="2800" kern="0" dirty="0"/>
          </a:p>
        </p:txBody>
      </p:sp>
      <p:pic>
        <p:nvPicPr>
          <p:cNvPr id="7" name="Picture 14" descr="stop sig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5146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 descr="Yield sig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5720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3546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37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Correcting Errors Found After Submission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To correct </a:t>
            </a:r>
            <a:r>
              <a:rPr lang="en-US" sz="2400" i="1" dirty="0"/>
              <a:t>system-identified</a:t>
            </a:r>
            <a:r>
              <a:rPr lang="en-US" sz="2400" dirty="0"/>
              <a:t> errors found after submission:</a:t>
            </a:r>
            <a:br>
              <a:rPr lang="en-US" sz="2400" dirty="0"/>
            </a:br>
            <a:endParaRPr lang="en-US" sz="1050" dirty="0"/>
          </a:p>
          <a:p>
            <a:r>
              <a:rPr lang="en-US" sz="2400" dirty="0"/>
              <a:t>Make corrections to local copy of the application</a:t>
            </a:r>
          </a:p>
          <a:p>
            <a:r>
              <a:rPr lang="en-US" sz="2400" dirty="0"/>
              <a:t>Update SF424 (R&amp;R) form</a:t>
            </a:r>
          </a:p>
          <a:p>
            <a:pPr lvl="1"/>
            <a:r>
              <a:rPr lang="en-US" sz="2000" dirty="0"/>
              <a:t>Check “Changed/Corrected” as “Type of Submission” </a:t>
            </a:r>
          </a:p>
          <a:p>
            <a:pPr lvl="1"/>
            <a:r>
              <a:rPr lang="en-US" sz="2000" dirty="0"/>
              <a:t>Enter “Previous Grants.gov Tracking ID” (e.g., GRANT12345678) in field 4c</a:t>
            </a:r>
          </a:p>
          <a:p>
            <a:r>
              <a:rPr lang="en-US" sz="2400" dirty="0"/>
              <a:t>Submit the entire Changed/Corrected application back through Grants.gov </a:t>
            </a:r>
            <a:r>
              <a:rPr lang="en-US" sz="2400" b="1" i="1" dirty="0">
                <a:solidFill>
                  <a:srgbClr val="993300"/>
                </a:solidFill>
              </a:rPr>
              <a:t>before</a:t>
            </a:r>
            <a:r>
              <a:rPr lang="en-US" sz="2400" dirty="0">
                <a:solidFill>
                  <a:srgbClr val="993300"/>
                </a:solidFill>
              </a:rPr>
              <a:t> </a:t>
            </a:r>
            <a:r>
              <a:rPr lang="en-US" sz="2400" dirty="0"/>
              <a:t>the deadline </a:t>
            </a:r>
          </a:p>
          <a:p>
            <a:r>
              <a:rPr lang="en-US" sz="2400" dirty="0"/>
              <a:t>Track submission through to eRA Commons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62000" y="5330952"/>
            <a:ext cx="9140825" cy="707886"/>
          </a:xfrm>
          <a:prstGeom prst="rect">
            <a:avLst/>
          </a:prstGeom>
          <a:solidFill>
            <a:srgbClr val="FFFF99"/>
          </a:solidFill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000" b="1" dirty="0">
                <a:solidFill>
                  <a:srgbClr val="CC3300"/>
                </a:solidFill>
                <a:cs typeface="Arial" charset="0"/>
              </a:rPr>
              <a:t>NOTE:</a:t>
            </a:r>
            <a:r>
              <a:rPr lang="en-US" altLang="en-US" sz="2000" dirty="0">
                <a:solidFill>
                  <a:srgbClr val="CC3300"/>
                </a:solidFill>
                <a:cs typeface="Arial" charset="0"/>
              </a:rPr>
              <a:t> </a:t>
            </a:r>
            <a:r>
              <a:rPr lang="en-US" altLang="en-US" sz="2000" dirty="0">
                <a:solidFill>
                  <a:srgbClr val="C0504D"/>
                </a:solidFill>
                <a:cs typeface="Arial" charset="0"/>
              </a:rPr>
              <a:t>Reviewers do not see applicant warnings, nor can they tell how many submission attempts were needed to complete the submission process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FDF4F92-75A8-46B0-9BCC-11F20C72778A}"/>
              </a:ext>
            </a:extLst>
          </p:cNvPr>
          <p:cNvSpPr/>
          <p:nvPr/>
        </p:nvSpPr>
        <p:spPr>
          <a:xfrm>
            <a:off x="762000" y="6400800"/>
            <a:ext cx="120229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2" tooltip="Changed/corrected applications"/>
              </a:rPr>
              <a:t>https://grants.nih.gov/grants/how-to-apply-application-guide/submission-process/changed-corrected-application.htm</a:t>
            </a:r>
            <a:r>
              <a:rPr lang="en-US" sz="1600" dirty="0"/>
              <a:t> </a:t>
            </a:r>
          </a:p>
        </p:txBody>
      </p:sp>
      <p:pic>
        <p:nvPicPr>
          <p:cNvPr id="7" name="Picture 6" title="&quot;&quot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202" y="1371600"/>
            <a:ext cx="2847331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13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38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1" y="228601"/>
            <a:ext cx="8689975" cy="758825"/>
          </a:xfrm>
        </p:spPr>
        <p:txBody>
          <a:bodyPr>
            <a:normAutofit fontScale="90000"/>
          </a:bodyPr>
          <a:lstStyle/>
          <a:p>
            <a:r>
              <a:rPr lang="en-US" dirty="0"/>
              <a:t>Application Assembled &amp; Posted in eRA Commons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Once an error-free application is received by NIH, the eRA system will:</a:t>
            </a:r>
          </a:p>
          <a:p>
            <a:pPr lvl="1"/>
            <a:r>
              <a:rPr lang="en-US" dirty="0"/>
              <a:t>Assemble the grant application image</a:t>
            </a:r>
          </a:p>
          <a:p>
            <a:pPr lvl="1"/>
            <a:r>
              <a:rPr lang="en-US" dirty="0"/>
              <a:t>Insert headers (PI name) and footers (page numbers) on all pages</a:t>
            </a:r>
          </a:p>
          <a:p>
            <a:pPr lvl="1"/>
            <a:r>
              <a:rPr lang="en-US" dirty="0"/>
              <a:t>Generate Table of Contents and bookmark important sections</a:t>
            </a:r>
          </a:p>
          <a:p>
            <a:pPr lvl="1"/>
            <a:r>
              <a:rPr lang="en-US" dirty="0"/>
              <a:t>Post the assembled application image in the PD/PI’s eRA Commons account</a:t>
            </a:r>
          </a:p>
          <a:p>
            <a:pPr lvl="1"/>
            <a:r>
              <a:rPr lang="en-US" dirty="0"/>
              <a:t>Send notifications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title="snapshot of first page of sample application 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3962400"/>
            <a:ext cx="3863175" cy="2667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1909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39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Viewing Window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Applicants have </a:t>
            </a:r>
            <a:r>
              <a:rPr lang="en-US" dirty="0">
                <a:solidFill>
                  <a:srgbClr val="A50021"/>
                </a:solidFill>
              </a:rPr>
              <a:t>two (2) business days</a:t>
            </a:r>
            <a:r>
              <a:rPr lang="en-US" dirty="0"/>
              <a:t> to view the assembled application image before the application automatically moves forward for further processing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>
              <a:spcBef>
                <a:spcPct val="40000"/>
              </a:spcBef>
            </a:pPr>
            <a:r>
              <a:rPr lang="en-US" dirty="0"/>
              <a:t>SO can Reject application within viewing window to prevent it </a:t>
            </a:r>
            <a:br>
              <a:rPr lang="en-US" dirty="0"/>
            </a:br>
            <a:r>
              <a:rPr lang="en-US" dirty="0"/>
              <a:t>from moving forward to NIH staff </a:t>
            </a:r>
          </a:p>
          <a:p>
            <a:pPr lvl="1">
              <a:spcBef>
                <a:spcPct val="40000"/>
              </a:spcBef>
            </a:pPr>
            <a:r>
              <a:rPr lang="en-US" dirty="0"/>
              <a:t>Can submit a Changed/Corrected application </a:t>
            </a:r>
            <a:r>
              <a:rPr lang="en-US" b="1" dirty="0">
                <a:solidFill>
                  <a:srgbClr val="C00000"/>
                </a:solidFill>
              </a:rPr>
              <a:t>before</a:t>
            </a:r>
            <a:r>
              <a:rPr lang="en-US" dirty="0">
                <a:solidFill>
                  <a:srgbClr val="C00000"/>
                </a:solidFill>
              </a:rPr>
              <a:t> the submission deadline </a:t>
            </a:r>
            <a:endParaRPr lang="en-US" u="sng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Table 5" title="tracking actions in ASSIST and Workspace">
            <a:extLst>
              <a:ext uri="{FF2B5EF4-FFF2-40B4-BE49-F238E27FC236}">
                <a16:creationId xmlns:a16="http://schemas.microsoft.com/office/drawing/2014/main" xmlns="" id="{EDF16B7B-04C2-4719-9107-7E33502433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731195"/>
              </p:ext>
            </p:extLst>
          </p:nvPr>
        </p:nvGraphicFramePr>
        <p:xfrm>
          <a:off x="533400" y="3063240"/>
          <a:ext cx="109728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xmlns="" val="916993608"/>
                    </a:ext>
                  </a:extLst>
                </a:gridCol>
                <a:gridCol w="6629400">
                  <a:extLst>
                    <a:ext uri="{9D8B030D-6E8A-4147-A177-3AD203B41FA5}">
                      <a16:colId xmlns:a16="http://schemas.microsoft.com/office/drawing/2014/main" xmlns="" val="36564593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ASSIST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Workspace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98951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US" sz="2400" b="1" dirty="0"/>
                        <a:t>View Submission Status Details </a:t>
                      </a:r>
                      <a:r>
                        <a:rPr lang="en-US" sz="2400" dirty="0"/>
                        <a:t>link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spcAft>
                          <a:spcPts val="1200"/>
                        </a:spcAft>
                      </a:pPr>
                      <a:r>
                        <a:rPr lang="en-US" sz="2400" dirty="0"/>
                        <a:t>Must login to eRA Commons directly and access the application’s detailed status screen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5650145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962400" y="6400800"/>
            <a:ext cx="3813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 tooltip="eRA Commons"/>
              </a:rPr>
              <a:t>https://public.era.nih.gov/commons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54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70DE3-2F75-431A-9D09-64CA1AB2227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1"/>
            <a:ext cx="11353800" cy="1307642"/>
          </a:xfrm>
        </p:spPr>
        <p:txBody>
          <a:bodyPr>
            <a:normAutofit fontScale="90000"/>
          </a:bodyPr>
          <a:lstStyle/>
          <a:p>
            <a:r>
              <a:rPr lang="en-US" dirty="0"/>
              <a:t>Before Jumping Into the Application Process, </a:t>
            </a:r>
            <a:br>
              <a:rPr lang="en-US" dirty="0"/>
            </a:br>
            <a:r>
              <a:rPr lang="en-US" dirty="0"/>
              <a:t>Let’s Cover Some Prepare to Apply Basics</a:t>
            </a:r>
          </a:p>
        </p:txBody>
      </p:sp>
      <p:pic>
        <p:nvPicPr>
          <p:cNvPr id="11" name="Picture 10" title="&quot;&quot;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956384"/>
            <a:ext cx="10363200" cy="3409950"/>
          </a:xfrm>
          <a:prstGeom prst="rect">
            <a:avLst/>
          </a:prstGeom>
        </p:spPr>
      </p:pic>
      <p:sp>
        <p:nvSpPr>
          <p:cNvPr id="9" name="Rectangle 8" title="&quot;&quot;"/>
          <p:cNvSpPr/>
          <p:nvPr/>
        </p:nvSpPr>
        <p:spPr>
          <a:xfrm>
            <a:off x="838200" y="4343400"/>
            <a:ext cx="2362200" cy="1905000"/>
          </a:xfrm>
          <a:prstGeom prst="rect">
            <a:avLst/>
          </a:prstGeom>
          <a:noFill/>
          <a:ln w="381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73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5206B-4A4A-47B0-BA21-D142872E963A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40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Application Image (e-Application)</a:t>
            </a:r>
          </a:p>
        </p:txBody>
      </p:sp>
      <p:pic>
        <p:nvPicPr>
          <p:cNvPr id="6" name="Picture 5" title="snapshot of first page of sample application 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00200"/>
            <a:ext cx="6608233" cy="45620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926813" y="1674106"/>
            <a:ext cx="49632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36699"/>
                </a:solidFill>
                <a:latin typeface="+mn-lt"/>
              </a:rPr>
              <a:t>The e-Application in eRA Commons is </a:t>
            </a:r>
            <a:r>
              <a:rPr lang="en-US" sz="2800" dirty="0">
                <a:solidFill>
                  <a:srgbClr val="336699"/>
                </a:solidFill>
                <a:latin typeface="+mn-lt"/>
              </a:rPr>
              <a:t>the same </a:t>
            </a:r>
            <a:r>
              <a:rPr lang="en-US" sz="2800" dirty="0" smtClean="0">
                <a:solidFill>
                  <a:srgbClr val="336699"/>
                </a:solidFill>
                <a:latin typeface="+mn-lt"/>
              </a:rPr>
              <a:t>document seen </a:t>
            </a:r>
            <a:r>
              <a:rPr lang="en-US" sz="2800" dirty="0">
                <a:solidFill>
                  <a:srgbClr val="336699"/>
                </a:solidFill>
                <a:latin typeface="+mn-lt"/>
              </a:rPr>
              <a:t>by NIH staff and reviewers.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23919" y="4155449"/>
            <a:ext cx="51579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336699"/>
                </a:solidFill>
                <a:latin typeface="+mn-lt"/>
              </a:rPr>
              <a:t>If you can’t </a:t>
            </a:r>
            <a:r>
              <a:rPr lang="en-US" sz="4000" b="1" dirty="0">
                <a:solidFill>
                  <a:srgbClr val="336699"/>
                </a:solidFill>
                <a:latin typeface="+mn-lt"/>
              </a:rPr>
              <a:t>VIEW</a:t>
            </a:r>
            <a:r>
              <a:rPr lang="en-US" sz="4000" dirty="0">
                <a:solidFill>
                  <a:srgbClr val="336699"/>
                </a:solidFill>
                <a:latin typeface="+mn-lt"/>
              </a:rPr>
              <a:t> it, we can’t </a:t>
            </a:r>
            <a:r>
              <a:rPr lang="en-US" sz="4000" b="1" dirty="0">
                <a:solidFill>
                  <a:srgbClr val="336699"/>
                </a:solidFill>
                <a:latin typeface="+mn-lt"/>
              </a:rPr>
              <a:t>REVIEW</a:t>
            </a:r>
            <a:r>
              <a:rPr lang="en-US" sz="4000" dirty="0">
                <a:solidFill>
                  <a:srgbClr val="336699"/>
                </a:solidFill>
                <a:latin typeface="+mn-lt"/>
              </a:rPr>
              <a:t> it! </a:t>
            </a:r>
          </a:p>
        </p:txBody>
      </p:sp>
    </p:spTree>
    <p:extLst>
      <p:ext uri="{BB962C8B-B14F-4D97-AF65-F5344CB8AC3E}">
        <p14:creationId xmlns:p14="http://schemas.microsoft.com/office/powerpoint/2010/main" val="189303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41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Submission Complete!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400" dirty="0"/>
              <a:t>If you don’t reject within the two business day viewing window, the application automatically moves forward for further processing at NIH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Any subsequent application changes are subject to the NIH policy on late submission of grant applications and the NIH policy on post-submission application materials</a:t>
            </a:r>
          </a:p>
          <a:p>
            <a:endParaRPr lang="en-US" dirty="0"/>
          </a:p>
        </p:txBody>
      </p:sp>
      <p:pic>
        <p:nvPicPr>
          <p:cNvPr id="5" name="Picture 4" title="&quot;&quo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950" y="4038600"/>
            <a:ext cx="3929634" cy="245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00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Checks (Validations)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3200" dirty="0"/>
              <a:t>We </a:t>
            </a:r>
            <a:r>
              <a:rPr lang="en-US" sz="3200" i="1" dirty="0"/>
              <a:t>really</a:t>
            </a:r>
            <a:r>
              <a:rPr lang="en-US" sz="3200" dirty="0"/>
              <a:t> care about the details</a:t>
            </a:r>
            <a:br>
              <a:rPr lang="en-US" sz="3200" dirty="0"/>
            </a:br>
            <a:endParaRPr lang="en-US" sz="3200" dirty="0"/>
          </a:p>
          <a:p>
            <a:r>
              <a:rPr lang="en-US" sz="3200" dirty="0"/>
              <a:t>Multiple levels of application checks for completeness</a:t>
            </a:r>
          </a:p>
          <a:p>
            <a:pPr lvl="1"/>
            <a:r>
              <a:rPr lang="en-US" sz="2800" dirty="0"/>
              <a:t>Grants.gov</a:t>
            </a:r>
          </a:p>
          <a:p>
            <a:pPr lvl="1"/>
            <a:r>
              <a:rPr lang="en-US" sz="2800" dirty="0"/>
              <a:t>eRA systems</a:t>
            </a:r>
          </a:p>
          <a:p>
            <a:pPr lvl="1"/>
            <a:r>
              <a:rPr lang="en-US" sz="2800" dirty="0"/>
              <a:t>Agency staff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779905" y="6396336"/>
            <a:ext cx="87356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2" tooltip="check your application page"/>
              </a:rPr>
              <a:t>https://grants.nih.gov/grants/how-to-apply-application-guide/submission-process/check-your-application.htm</a:t>
            </a:r>
            <a:r>
              <a:rPr lang="en-US" sz="1400" dirty="0"/>
              <a:t> </a:t>
            </a:r>
          </a:p>
        </p:txBody>
      </p:sp>
      <p:pic>
        <p:nvPicPr>
          <p:cNvPr id="6" name="Picture 5" title="&quot;&quot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828" y="3657600"/>
            <a:ext cx="2843848" cy="284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14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5791200" y="914400"/>
            <a:ext cx="609600" cy="441325"/>
          </a:xfrm>
        </p:spPr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Validations</a:t>
            </a:r>
          </a:p>
        </p:txBody>
      </p:sp>
      <p:sp>
        <p:nvSpPr>
          <p:cNvPr id="7" name="Oval 6" title="&quot;&quot;"/>
          <p:cNvSpPr/>
          <p:nvPr/>
        </p:nvSpPr>
        <p:spPr>
          <a:xfrm>
            <a:off x="5638800" y="990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 title="table of Grants.gov, eRA and Agency sample validations"/>
          <p:cNvSpPr/>
          <p:nvPr/>
        </p:nvSpPr>
        <p:spPr>
          <a:xfrm>
            <a:off x="203200" y="1304925"/>
            <a:ext cx="11777133" cy="813313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 Placeholder 1"/>
          <p:cNvSpPr txBox="1">
            <a:spLocks/>
          </p:cNvSpPr>
          <p:nvPr/>
        </p:nvSpPr>
        <p:spPr>
          <a:xfrm>
            <a:off x="402337" y="1447800"/>
            <a:ext cx="3691128" cy="670438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</a:rPr>
              <a:t>Grants.gov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228600" y="2133600"/>
            <a:ext cx="3864864" cy="3931920"/>
          </a:xfrm>
        </p:spPr>
        <p:txBody>
          <a:bodyPr/>
          <a:lstStyle/>
          <a:p>
            <a:r>
              <a:rPr lang="en-US" sz="2000" dirty="0"/>
              <a:t>Active System for Award Management (SAM) registration</a:t>
            </a:r>
          </a:p>
          <a:p>
            <a:r>
              <a:rPr lang="en-US" sz="2000" dirty="0"/>
              <a:t>Submitter has AOR role for DUNS on application</a:t>
            </a:r>
          </a:p>
          <a:p>
            <a:r>
              <a:rPr lang="en-US" sz="2000" dirty="0"/>
              <a:t>Submission made to active opportunity and application package</a:t>
            </a:r>
          </a:p>
          <a:p>
            <a:r>
              <a:rPr lang="en-US" sz="2000" dirty="0"/>
              <a:t>Virus check</a:t>
            </a:r>
          </a:p>
          <a:p>
            <a:r>
              <a:rPr lang="en-US" sz="2000" dirty="0"/>
              <a:t>Filenames include only appropriate characters</a:t>
            </a:r>
          </a:p>
          <a:p>
            <a:endParaRPr lang="en-US" dirty="0"/>
          </a:p>
        </p:txBody>
      </p:sp>
      <p:pic>
        <p:nvPicPr>
          <p:cNvPr id="14" name="Picture 13" title="&quot;&quot;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6120941"/>
            <a:ext cx="1665816" cy="559715"/>
          </a:xfrm>
          <a:prstGeom prst="rect">
            <a:avLst/>
          </a:prstGeom>
        </p:spPr>
      </p:pic>
      <p:sp>
        <p:nvSpPr>
          <p:cNvPr id="11" name="Text Placeholder 1"/>
          <p:cNvSpPr txBox="1">
            <a:spLocks/>
          </p:cNvSpPr>
          <p:nvPr/>
        </p:nvSpPr>
        <p:spPr>
          <a:xfrm>
            <a:off x="4157472" y="1447800"/>
            <a:ext cx="3691128" cy="670438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</a:rPr>
              <a:t>eRA Systems</a:t>
            </a:r>
          </a:p>
        </p:txBody>
      </p:sp>
      <p:sp>
        <p:nvSpPr>
          <p:cNvPr id="8" name="Content Placeholder 4"/>
          <p:cNvSpPr txBox="1">
            <a:spLocks/>
          </p:cNvSpPr>
          <p:nvPr/>
        </p:nvSpPr>
        <p:spPr bwMode="auto">
          <a:xfrm>
            <a:off x="3983736" y="2140688"/>
            <a:ext cx="4017263" cy="441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Fields required by agency, but not required federal-wide</a:t>
            </a:r>
          </a:p>
          <a:p>
            <a:pPr lvl="1"/>
            <a:r>
              <a:rPr lang="en-US" sz="1800" dirty="0"/>
              <a:t>R&amp;R </a:t>
            </a:r>
            <a:r>
              <a:rPr lang="en-US" sz="1800" dirty="0" err="1"/>
              <a:t>Sr</a:t>
            </a:r>
            <a:r>
              <a:rPr lang="en-US" sz="1800" dirty="0"/>
              <a:t>/Key form</a:t>
            </a:r>
          </a:p>
          <a:p>
            <a:pPr lvl="2"/>
            <a:r>
              <a:rPr lang="en-US" sz="1600" dirty="0"/>
              <a:t>Credential for PD/PIs</a:t>
            </a:r>
          </a:p>
          <a:p>
            <a:pPr lvl="2"/>
            <a:r>
              <a:rPr lang="en-US" sz="1600" dirty="0"/>
              <a:t>Organization name for all </a:t>
            </a:r>
            <a:r>
              <a:rPr lang="en-US" sz="1600" dirty="0" err="1"/>
              <a:t>sr</a:t>
            </a:r>
            <a:r>
              <a:rPr lang="en-US" sz="1600" dirty="0"/>
              <a:t>/key</a:t>
            </a:r>
          </a:p>
          <a:p>
            <a:pPr lvl="2"/>
            <a:r>
              <a:rPr lang="en-US" sz="1600" dirty="0" err="1"/>
              <a:t>Biosketch</a:t>
            </a:r>
            <a:r>
              <a:rPr lang="en-US" sz="1600" dirty="0"/>
              <a:t> for all </a:t>
            </a:r>
            <a:r>
              <a:rPr lang="en-US" sz="1600" dirty="0" err="1"/>
              <a:t>sr</a:t>
            </a:r>
            <a:r>
              <a:rPr lang="en-US" sz="1600" dirty="0"/>
              <a:t>/key </a:t>
            </a:r>
          </a:p>
          <a:p>
            <a:pPr lvl="1"/>
            <a:r>
              <a:rPr lang="en-US" sz="1800" dirty="0"/>
              <a:t>Performance Site form</a:t>
            </a:r>
          </a:p>
          <a:p>
            <a:pPr lvl="2"/>
            <a:r>
              <a:rPr lang="en-US" sz="1600" dirty="0"/>
              <a:t>DUNS for primary site</a:t>
            </a:r>
          </a:p>
          <a:p>
            <a:r>
              <a:rPr lang="en-US" sz="2000" dirty="0"/>
              <a:t>Attachments in PDF format </a:t>
            </a:r>
          </a:p>
          <a:p>
            <a:r>
              <a:rPr lang="en-US" sz="2000" dirty="0"/>
              <a:t>Adherence to page limits in our </a:t>
            </a:r>
            <a:r>
              <a:rPr lang="en-US" sz="2000" dirty="0">
                <a:hlinkClick r:id="rId3"/>
              </a:rPr>
              <a:t>Table of Page Limits</a:t>
            </a:r>
            <a:r>
              <a:rPr lang="en-US" sz="2000" dirty="0"/>
              <a:t> </a:t>
            </a:r>
          </a:p>
          <a:p>
            <a:r>
              <a:rPr lang="en-US" sz="2000" dirty="0"/>
              <a:t>All appropriate attachments included</a:t>
            </a:r>
          </a:p>
          <a:p>
            <a:endParaRPr lang="en-US" dirty="0"/>
          </a:p>
        </p:txBody>
      </p:sp>
      <p:pic>
        <p:nvPicPr>
          <p:cNvPr id="16" name="Picture 2" descr="Logo of and Link to Electronic Research Administration eRA Common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803" y="6324601"/>
            <a:ext cx="2777321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1"/>
          <p:cNvSpPr txBox="1">
            <a:spLocks/>
          </p:cNvSpPr>
          <p:nvPr/>
        </p:nvSpPr>
        <p:spPr>
          <a:xfrm>
            <a:off x="7848600" y="1447800"/>
            <a:ext cx="3691128" cy="670438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</a:rPr>
              <a:t>Agency Staff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 bwMode="auto">
          <a:xfrm>
            <a:off x="8098536" y="2133600"/>
            <a:ext cx="3864864" cy="393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Fit with NIH/Institute mission</a:t>
            </a:r>
          </a:p>
          <a:p>
            <a:r>
              <a:rPr lang="en-US" sz="2000" dirty="0"/>
              <a:t>Eligibility</a:t>
            </a:r>
          </a:p>
          <a:p>
            <a:r>
              <a:rPr lang="en-US" sz="2000" dirty="0"/>
              <a:t>“Overstuffing” </a:t>
            </a:r>
          </a:p>
          <a:p>
            <a:r>
              <a:rPr lang="en-US" sz="2000" dirty="0"/>
              <a:t>On-time submission</a:t>
            </a:r>
          </a:p>
          <a:p>
            <a:r>
              <a:rPr lang="en-US" sz="2000" dirty="0"/>
              <a:t>Adherence to funding opportunity announcement specific instructions </a:t>
            </a:r>
          </a:p>
          <a:p>
            <a:r>
              <a:rPr lang="en-US" sz="2000" dirty="0"/>
              <a:t>Font and margin guidelines</a:t>
            </a:r>
          </a:p>
          <a:p>
            <a:r>
              <a:rPr lang="en-US" sz="2000" dirty="0"/>
              <a:t>Simultaneous review of essentially same application</a:t>
            </a:r>
          </a:p>
          <a:p>
            <a:pPr marL="0" indent="0">
              <a:buNone/>
            </a:pPr>
            <a:r>
              <a:rPr lang="en-US" sz="2000" dirty="0"/>
              <a:t> </a:t>
            </a:r>
          </a:p>
          <a:p>
            <a:endParaRPr lang="en-US" dirty="0"/>
          </a:p>
        </p:txBody>
      </p:sp>
      <p:pic>
        <p:nvPicPr>
          <p:cNvPr id="17" name="Picture 16" title="NIH logo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705" y="6345864"/>
            <a:ext cx="2415362" cy="372934"/>
          </a:xfrm>
          <a:prstGeom prst="rect">
            <a:avLst/>
          </a:prstGeom>
        </p:spPr>
      </p:pic>
      <p:sp>
        <p:nvSpPr>
          <p:cNvPr id="13" name="Straight Connector 12" title="&quot;&quot;"/>
          <p:cNvSpPr>
            <a:spLocks noChangeShapeType="1"/>
          </p:cNvSpPr>
          <p:nvPr/>
        </p:nvSpPr>
        <p:spPr bwMode="auto">
          <a:xfrm flipV="1">
            <a:off x="3886200" y="1304925"/>
            <a:ext cx="0" cy="5095874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Straight Connector 14" title="&quot;&quot;"/>
          <p:cNvSpPr>
            <a:spLocks noChangeShapeType="1"/>
          </p:cNvSpPr>
          <p:nvPr/>
        </p:nvSpPr>
        <p:spPr bwMode="auto">
          <a:xfrm flipV="1">
            <a:off x="8001000" y="1304925"/>
            <a:ext cx="0" cy="5095874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9147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70DE3-2F75-431A-9D09-64CA1AB2227F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pic>
        <p:nvPicPr>
          <p:cNvPr id="6" name="Picture 5" title="&quot;&quot;">
            <a:extLst>
              <a:ext uri="{FF2B5EF4-FFF2-40B4-BE49-F238E27FC236}">
                <a16:creationId xmlns:a16="http://schemas.microsoft.com/office/drawing/2014/main" xmlns="" id="{3771A1C1-2CEC-471B-ACFD-C8204BF96E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546" y="2916816"/>
            <a:ext cx="5366907" cy="376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89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3A4FF90E-4C55-4D59-BE6A-CE57DBB6E3FF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 Desks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eRA Service Desk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228600" y="2286000"/>
            <a:ext cx="5562600" cy="3931920"/>
          </a:xfrm>
        </p:spPr>
        <p:txBody>
          <a:bodyPr/>
          <a:lstStyle/>
          <a:p>
            <a:r>
              <a:rPr lang="en-US" sz="2500" dirty="0"/>
              <a:t>Web: </a:t>
            </a:r>
            <a:r>
              <a:rPr lang="en-US" sz="2500" dirty="0" smtClean="0">
                <a:hlinkClick r:id="rId2" tooltip="NIH support page"/>
              </a:rPr>
              <a:t>https://</a:t>
            </a:r>
            <a:r>
              <a:rPr lang="en-US" sz="2500" dirty="0">
                <a:hlinkClick r:id="rId2" tooltip="NIH support page"/>
              </a:rPr>
              <a:t>grants.nih.gov/support/</a:t>
            </a:r>
            <a:r>
              <a:rPr lang="en-US" sz="2500" dirty="0"/>
              <a:t> </a:t>
            </a:r>
          </a:p>
          <a:p>
            <a:r>
              <a:rPr lang="en-US" sz="2500" dirty="0"/>
              <a:t>Phone: 1-866-504-9552</a:t>
            </a:r>
          </a:p>
          <a:p>
            <a:r>
              <a:rPr lang="en-US" sz="2500" dirty="0"/>
              <a:t>Hours : Mon-Fri, 7a.m. to 8 p.m. ET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 dirty="0"/>
              <a:t>Grants.gov Contact Center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6096000" y="2286000"/>
            <a:ext cx="5867400" cy="3931920"/>
          </a:xfrm>
        </p:spPr>
        <p:txBody>
          <a:bodyPr/>
          <a:lstStyle/>
          <a:p>
            <a:r>
              <a:rPr lang="en-US" sz="2500" dirty="0"/>
              <a:t>Toll-free: 1-800-518-4726</a:t>
            </a:r>
          </a:p>
          <a:p>
            <a:r>
              <a:rPr lang="en-US" sz="2500" dirty="0"/>
              <a:t>Hours : 24x7  (Except Federal Holidays)</a:t>
            </a:r>
          </a:p>
          <a:p>
            <a:r>
              <a:rPr lang="en-US" sz="2500" dirty="0"/>
              <a:t>Email : </a:t>
            </a:r>
            <a:r>
              <a:rPr lang="en-US" sz="2500" dirty="0">
                <a:hlinkClick r:id="rId3"/>
              </a:rPr>
              <a:t>support@grants.gov</a:t>
            </a:r>
            <a:endParaRPr lang="en-US" sz="2500" dirty="0"/>
          </a:p>
          <a:p>
            <a:r>
              <a:rPr lang="en-US" sz="2500" dirty="0"/>
              <a:t>Resources: </a:t>
            </a:r>
            <a:r>
              <a:rPr lang="en-US" sz="2500" dirty="0">
                <a:hlinkClick r:id="rId4"/>
              </a:rPr>
              <a:t>https://</a:t>
            </a:r>
            <a:r>
              <a:rPr lang="en-US" sz="2500" dirty="0" smtClean="0">
                <a:hlinkClick r:id="rId4"/>
              </a:rPr>
              <a:t>www.grants.gov/web/grants/support.html</a:t>
            </a:r>
            <a:r>
              <a:rPr lang="en-US" sz="2500" dirty="0" smtClean="0"/>
              <a:t> </a:t>
            </a:r>
            <a:endParaRPr lang="en-US" sz="25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12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Resources &amp; Websites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NIH Grants and Funding</a:t>
            </a:r>
            <a:br>
              <a:rPr lang="en-US" sz="2400" dirty="0">
                <a:solidFill>
                  <a:srgbClr val="002060"/>
                </a:solidFill>
              </a:rPr>
            </a:br>
            <a:r>
              <a:rPr lang="en-US" sz="2000" dirty="0">
                <a:solidFill>
                  <a:srgbClr val="002060"/>
                </a:solidFill>
                <a:hlinkClick r:id="rId2" tooltip="NIH Grants and Funding"/>
              </a:rPr>
              <a:t>https://grants.nih.gov/grants/oer.htm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400" dirty="0">
                <a:solidFill>
                  <a:srgbClr val="002060"/>
                </a:solidFill>
              </a:rPr>
              <a:t/>
            </a:r>
            <a:br>
              <a:rPr lang="en-US" sz="2400" dirty="0">
                <a:solidFill>
                  <a:srgbClr val="002060"/>
                </a:solidFill>
              </a:rPr>
            </a:br>
            <a:endParaRPr lang="en-US" sz="2400" dirty="0">
              <a:solidFill>
                <a:srgbClr val="002060"/>
              </a:solidFill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How to Apply – Application Guide</a:t>
            </a:r>
            <a:br>
              <a:rPr lang="en-US" sz="2400" dirty="0">
                <a:solidFill>
                  <a:srgbClr val="002060"/>
                </a:solidFill>
              </a:rPr>
            </a:br>
            <a:r>
              <a:rPr lang="en-US" sz="2000" dirty="0" smtClean="0">
                <a:solidFill>
                  <a:srgbClr val="002060"/>
                </a:solidFill>
                <a:hlinkClick r:id="rId3" tooltip="How to Apply – Application Guide"/>
              </a:rPr>
              <a:t>https://grants.nih.gov/grants/how-to-apply-application-guide.html</a:t>
            </a:r>
            <a:r>
              <a:rPr lang="en-US" sz="2000" dirty="0">
                <a:solidFill>
                  <a:srgbClr val="002060"/>
                </a:solidFill>
              </a:rPr>
              <a:t/>
            </a:r>
            <a:br>
              <a:rPr lang="en-US" sz="2000" dirty="0">
                <a:solidFill>
                  <a:srgbClr val="002060"/>
                </a:solidFill>
              </a:rPr>
            </a:br>
            <a:r>
              <a:rPr lang="en-US" sz="2000" dirty="0">
                <a:solidFill>
                  <a:srgbClr val="002060"/>
                </a:solidFill>
              </a:rPr>
              <a:t> 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Annotated form set</a:t>
            </a:r>
            <a:br>
              <a:rPr lang="en-US" sz="2400" dirty="0">
                <a:solidFill>
                  <a:srgbClr val="002060"/>
                </a:solidFill>
              </a:rPr>
            </a:br>
            <a:r>
              <a:rPr lang="en-US" sz="2000" dirty="0" smtClean="0">
                <a:solidFill>
                  <a:srgbClr val="002060"/>
                </a:solidFill>
                <a:hlinkClick r:id="rId4" tooltip="Annotated form set"/>
              </a:rPr>
              <a:t>https://grants.nih.gov/grants/how-to-apply-application-guide/resources/annotated-form-sets.htm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/>
            </a:r>
            <a:br>
              <a:rPr lang="en-US" sz="2000" dirty="0">
                <a:solidFill>
                  <a:srgbClr val="002060"/>
                </a:solidFill>
              </a:rPr>
            </a:br>
            <a:endParaRPr lang="en-US" sz="2000" dirty="0">
              <a:solidFill>
                <a:srgbClr val="002060"/>
              </a:solidFill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Preparing Your Application Using ASSIST</a:t>
            </a:r>
            <a:br>
              <a:rPr lang="en-US" sz="2400" dirty="0">
                <a:solidFill>
                  <a:srgbClr val="002060"/>
                </a:solidFill>
              </a:rPr>
            </a:br>
            <a:r>
              <a:rPr lang="en-US" sz="2000" dirty="0">
                <a:solidFill>
                  <a:srgbClr val="002060"/>
                </a:solidFill>
                <a:hlinkClick r:id="rId5" tooltip="Preparing your application using ASSIST"/>
              </a:rPr>
              <a:t>https://grants.nih.gov/grants/how-to-apply-application-guide/prepare-to-apply-and-register/submission-options/assist.htm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br>
              <a:rPr lang="en-US" sz="2000" dirty="0">
                <a:solidFill>
                  <a:srgbClr val="002060"/>
                </a:solidFill>
              </a:rPr>
            </a:br>
            <a:endParaRPr lang="en-US" sz="2000" dirty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30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Stay Connected – Subscribe to </a:t>
            </a:r>
            <a:r>
              <a:rPr lang="en-US" dirty="0" err="1"/>
              <a:t>Listservs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400" dirty="0"/>
              <a:t>eRA-Information-L</a:t>
            </a:r>
          </a:p>
          <a:p>
            <a:pPr lvl="1"/>
            <a:r>
              <a:rPr lang="en-US" sz="2000" dirty="0"/>
              <a:t>For administrators, principal investigators and the people that support them</a:t>
            </a:r>
          </a:p>
          <a:p>
            <a:pPr lvl="1"/>
            <a:r>
              <a:rPr lang="en-US" sz="2000" dirty="0"/>
              <a:t>Used by NIH to notify the community of information related to eRA Commons, ASSIST and </a:t>
            </a:r>
            <a:r>
              <a:rPr lang="en-US" sz="2000" dirty="0" err="1"/>
              <a:t>eSubmission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r>
              <a:rPr lang="en-US" sz="2400" dirty="0"/>
              <a:t>NIH_ESUB_SYS2SYS-L</a:t>
            </a:r>
          </a:p>
          <a:p>
            <a:pPr lvl="1"/>
            <a:r>
              <a:rPr lang="en-US" sz="2000" dirty="0"/>
              <a:t>For technical personnel involved in system-to-system solution development and planning</a:t>
            </a:r>
          </a:p>
          <a:p>
            <a:pPr lvl="1"/>
            <a:r>
              <a:rPr lang="en-US" sz="2000" dirty="0"/>
              <a:t>Used to exchange information related to the implementation of system-to-system solutions for grant application preparation and submission to NIH </a:t>
            </a:r>
          </a:p>
          <a:p>
            <a:endParaRPr lang="en-US" sz="2500" dirty="0"/>
          </a:p>
        </p:txBody>
      </p:sp>
      <p:pic>
        <p:nvPicPr>
          <p:cNvPr id="6" name="Picture 5" title="&quot;&quot;">
            <a:extLst>
              <a:ext uri="{FF2B5EF4-FFF2-40B4-BE49-F238E27FC236}">
                <a16:creationId xmlns:a16="http://schemas.microsoft.com/office/drawing/2014/main" xmlns="" id="{3A6C1E4E-2B45-4F81-A033-2F5F4A88A3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616" y="4800600"/>
            <a:ext cx="3048000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96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70DE3-2F75-431A-9D09-64CA1AB2227F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Walk-through of Submission Process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02443" y="2877878"/>
            <a:ext cx="8409516" cy="1571624"/>
          </a:xfrm>
        </p:spPr>
        <p:txBody>
          <a:bodyPr/>
          <a:lstStyle/>
          <a:p>
            <a:r>
              <a:rPr lang="en-US" dirty="0" smtClean="0"/>
              <a:t>DEMO</a:t>
            </a:r>
          </a:p>
          <a:p>
            <a:r>
              <a:rPr lang="en-US" dirty="0" smtClean="0"/>
              <a:t>(using assist, but steps and concepts apply to all)</a:t>
            </a:r>
            <a:endParaRPr lang="en-US" dirty="0"/>
          </a:p>
        </p:txBody>
      </p:sp>
      <p:grpSp>
        <p:nvGrpSpPr>
          <p:cNvPr id="5" name="Group 4" title="&quot;&quot;">
            <a:extLst>
              <a:ext uri="{FF2B5EF4-FFF2-40B4-BE49-F238E27FC236}">
                <a16:creationId xmlns:a16="http://schemas.microsoft.com/office/drawing/2014/main" xmlns="" id="{9159BF1D-0CA8-494D-B359-A45E10444A98}"/>
              </a:ext>
            </a:extLst>
          </p:cNvPr>
          <p:cNvGrpSpPr/>
          <p:nvPr/>
        </p:nvGrpSpPr>
        <p:grpSpPr>
          <a:xfrm>
            <a:off x="5029200" y="5011478"/>
            <a:ext cx="2514600" cy="1846522"/>
            <a:chOff x="381000" y="3810000"/>
            <a:chExt cx="2819400" cy="2321444"/>
          </a:xfrm>
        </p:grpSpPr>
        <p:pic>
          <p:nvPicPr>
            <p:cNvPr id="13" name="Picture 12" descr="computer_monitor_blue_screen_400_clr_3985.png" title="&quot;&quot;">
              <a:extLst>
                <a:ext uri="{FF2B5EF4-FFF2-40B4-BE49-F238E27FC236}">
                  <a16:creationId xmlns:a16="http://schemas.microsoft.com/office/drawing/2014/main" xmlns="" id="{87FCFBA4-08D6-4F0E-908A-9265417E9E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1000" y="3810000"/>
              <a:ext cx="2819400" cy="2321444"/>
            </a:xfrm>
            <a:prstGeom prst="rect">
              <a:avLst/>
            </a:prstGeom>
          </p:spPr>
        </p:pic>
        <p:pic>
          <p:nvPicPr>
            <p:cNvPr id="14" name="Picture 2" title="Monitor with ASSIST screen">
              <a:extLst>
                <a:ext uri="{FF2B5EF4-FFF2-40B4-BE49-F238E27FC236}">
                  <a16:creationId xmlns:a16="http://schemas.microsoft.com/office/drawing/2014/main" xmlns="" id="{32AC87A0-CAE7-4632-9259-A2BABA6BAD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3985203"/>
              <a:ext cx="2184379" cy="1401626"/>
            </a:xfrm>
            <a:prstGeom prst="rect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7533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5F9C02-60A3-4AB1-8821-EDEFB4936DEB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5625" y="228600"/>
            <a:ext cx="8534400" cy="1143000"/>
          </a:xfrm>
        </p:spPr>
        <p:txBody>
          <a:bodyPr>
            <a:normAutofit/>
          </a:bodyPr>
          <a:lstStyle/>
          <a:p>
            <a:r>
              <a:rPr lang="en-US" sz="6600" dirty="0"/>
              <a:t>Questions?</a:t>
            </a:r>
          </a:p>
        </p:txBody>
      </p:sp>
      <p:pic>
        <p:nvPicPr>
          <p:cNvPr id="8" name="Picture 7" title="&quot;&quot;">
            <a:extLst>
              <a:ext uri="{FF2B5EF4-FFF2-40B4-BE49-F238E27FC236}">
                <a16:creationId xmlns:a16="http://schemas.microsoft.com/office/drawing/2014/main" xmlns="" id="{C20EA65F-21FD-4923-BDBA-B7AA6814B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752600"/>
            <a:ext cx="386715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18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3A4FF90E-4C55-4D59-BE6A-CE57DBB6E3F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 Key Systems &amp; Roles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Grants.gov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E-Business Point of Contact (</a:t>
            </a:r>
            <a:r>
              <a:rPr lang="en-US" dirty="0" err="1"/>
              <a:t>EBiz</a:t>
            </a:r>
            <a:r>
              <a:rPr lang="en-US" dirty="0"/>
              <a:t> POC)</a:t>
            </a:r>
          </a:p>
          <a:p>
            <a:r>
              <a:rPr lang="en-US" dirty="0"/>
              <a:t>Authorized Organization Representative (AOR)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 dirty="0"/>
              <a:t>eRA Commons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Signing Official (SO)</a:t>
            </a:r>
          </a:p>
          <a:p>
            <a:r>
              <a:rPr lang="en-US" dirty="0"/>
              <a:t>Principal Investigator (PI)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 title="&quot;&quot;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881253"/>
            <a:ext cx="2819400" cy="947319"/>
          </a:xfrm>
          <a:prstGeom prst="rect">
            <a:avLst/>
          </a:prstGeom>
        </p:spPr>
      </p:pic>
      <p:pic>
        <p:nvPicPr>
          <p:cNvPr id="9" name="Picture 2" descr="Logo of and Link to Electronic Research Administration eRA Commons" title="&quot;&quot;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034" y="4996077"/>
            <a:ext cx="4359566" cy="71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752600" y="6397713"/>
            <a:ext cx="87630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 smtClean="0">
                <a:hlinkClick r:id="rId4" tooltip="systems and roles page"/>
              </a:rPr>
              <a:t>https://grants.nih.gov/grants/how-to-apply-application-guide/prepare-to-apply-and-register/key-systems-and-roles.htm</a:t>
            </a:r>
            <a:r>
              <a:rPr lang="en-US" sz="1300" dirty="0" smtClean="0"/>
              <a:t> </a:t>
            </a:r>
            <a:endParaRPr lang="en-US" sz="1300" dirty="0"/>
          </a:p>
        </p:txBody>
      </p:sp>
      <p:pic>
        <p:nvPicPr>
          <p:cNvPr id="11" name="Picture 10" title="&quot;&quot;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07966" y="239284"/>
            <a:ext cx="1309688" cy="1564909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8255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 Registration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2167" y="1683604"/>
            <a:ext cx="115612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Your organization must be registered in multiple systems to submit. </a:t>
            </a:r>
            <a:br>
              <a:rPr lang="en-US" sz="2400" dirty="0"/>
            </a:br>
            <a:r>
              <a:rPr lang="en-US" sz="2400" dirty="0"/>
              <a:t>Start early – can take 6 weeks!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02336" y="2133600"/>
            <a:ext cx="11338560" cy="42672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sz="2400" b="1" dirty="0">
                <a:solidFill>
                  <a:srgbClr val="C00000"/>
                </a:solidFill>
              </a:rPr>
              <a:t>DUNS</a:t>
            </a:r>
            <a:r>
              <a:rPr lang="en-US" sz="2400" dirty="0"/>
              <a:t> – provides unique organization identifier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SAM</a:t>
            </a:r>
            <a:r>
              <a:rPr lang="en-US" sz="2400" dirty="0"/>
              <a:t> (System for Award Management) – needed to do business with government</a:t>
            </a:r>
          </a:p>
          <a:p>
            <a:pPr lvl="1"/>
            <a:r>
              <a:rPr lang="en-US" sz="2000" dirty="0"/>
              <a:t>Requires annual renewal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Grants.gov</a:t>
            </a:r>
            <a:r>
              <a:rPr lang="en-US" sz="2400" dirty="0"/>
              <a:t> – required to submit grants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eRA Commons </a:t>
            </a:r>
            <a:r>
              <a:rPr lang="en-US" sz="2400" dirty="0"/>
              <a:t>– required to do business with NIH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SBA</a:t>
            </a:r>
            <a:r>
              <a:rPr lang="en-US" sz="2400" dirty="0"/>
              <a:t> (Small Business Administration) – required</a:t>
            </a:r>
            <a:br>
              <a:rPr lang="en-US" sz="2400" dirty="0"/>
            </a:br>
            <a:r>
              <a:rPr lang="en-US" sz="2400" dirty="0"/>
              <a:t>for SBIR/STTR applications </a:t>
            </a:r>
          </a:p>
          <a:p>
            <a:endParaRPr lang="en-US" dirty="0"/>
          </a:p>
        </p:txBody>
      </p:sp>
      <p:pic>
        <p:nvPicPr>
          <p:cNvPr id="6" name="Picture 5" descr="Registration in DUNS, SAM, Grants.gov, eRA Commons and SBA are required." title="Registation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3649454"/>
            <a:ext cx="3581400" cy="257659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2000" y="6400800"/>
            <a:ext cx="10896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3" tooltip="registration page"/>
              </a:rPr>
              <a:t>https://grants.nih.gov/grants/how-to-apply-application-guide/prepare-to-apply-and-register/registration/org-representative-registration.htm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pic>
        <p:nvPicPr>
          <p:cNvPr id="12" name="Picture 11" title="&quot;&quo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00"/>
            <a:ext cx="533400" cy="533400"/>
          </a:xfrm>
          <a:prstGeom prst="rect">
            <a:avLst/>
          </a:prstGeom>
        </p:spPr>
      </p:pic>
      <p:pic>
        <p:nvPicPr>
          <p:cNvPr id="10" name="Picture 9" title="&quot;&quot;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2492" y="193541"/>
            <a:ext cx="1395510" cy="1722119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48467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D535206B-4A4A-47B0-BA21-D142872E963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Submission Options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33400" y="6378553"/>
            <a:ext cx="113736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hlinkClick r:id="rId2" tooltip="choose a submission option page"/>
              </a:rPr>
              <a:t>https://grants.nih.gov/grants/how-to-apply-application-guide/prepare-to-apply-and-register/choose-a-submission-option.htm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grpSp>
        <p:nvGrpSpPr>
          <p:cNvPr id="6" name="Group 5" descr="shows applications starting from ASSIST, system-to-system solutions or Workspace and flowing through Grants.gov to NIH." title="diagram"/>
          <p:cNvGrpSpPr/>
          <p:nvPr/>
        </p:nvGrpSpPr>
        <p:grpSpPr>
          <a:xfrm>
            <a:off x="3124200" y="1920807"/>
            <a:ext cx="6308221" cy="4302109"/>
            <a:chOff x="3048000" y="1768669"/>
            <a:chExt cx="6308221" cy="4302109"/>
          </a:xfrm>
        </p:grpSpPr>
        <p:grpSp>
          <p:nvGrpSpPr>
            <p:cNvPr id="8" name="Group 7" title="&quot;&quot;"/>
            <p:cNvGrpSpPr/>
            <p:nvPr/>
          </p:nvGrpSpPr>
          <p:grpSpPr>
            <a:xfrm>
              <a:off x="3962400" y="4877105"/>
              <a:ext cx="4368755" cy="1193673"/>
              <a:chOff x="2553724" y="4639937"/>
              <a:chExt cx="4368755" cy="1193673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2553724" y="4693303"/>
                <a:ext cx="4368755" cy="1086942"/>
              </a:xfrm>
              <a:prstGeom prst="roundRect">
                <a:avLst/>
              </a:prstGeom>
              <a:solidFill>
                <a:srgbClr val="D9E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1" name="Picture 40" descr="data_center_400_clr_7637.png" title="&quot;&quot;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508865" y="4639937"/>
                <a:ext cx="1981200" cy="1193673"/>
              </a:xfrm>
              <a:prstGeom prst="rect">
                <a:avLst/>
              </a:prstGeom>
            </p:spPr>
          </p:pic>
          <p:pic>
            <p:nvPicPr>
              <p:cNvPr id="42" name="Picture 41" descr="Division of Communication &amp; Outreach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58753" y="4913325"/>
                <a:ext cx="1099725" cy="6468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Right Arrow 8" title="&quot;&quot;"/>
            <p:cNvSpPr/>
            <p:nvPr/>
          </p:nvSpPr>
          <p:spPr>
            <a:xfrm rot="5400000">
              <a:off x="5702857" y="4584448"/>
              <a:ext cx="862486" cy="381000"/>
            </a:xfrm>
            <a:prstGeom prst="rightArrow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 title="&quot;&quot;"/>
            <p:cNvGrpSpPr/>
            <p:nvPr/>
          </p:nvGrpSpPr>
          <p:grpSpPr>
            <a:xfrm>
              <a:off x="3962400" y="3581705"/>
              <a:ext cx="4368755" cy="1193673"/>
              <a:chOff x="2641645" y="3187873"/>
              <a:chExt cx="4368755" cy="1193673"/>
            </a:xfrm>
          </p:grpSpPr>
          <p:sp>
            <p:nvSpPr>
              <p:cNvPr id="37" name="Rounded Rectangle 36"/>
              <p:cNvSpPr/>
              <p:nvPr/>
            </p:nvSpPr>
            <p:spPr>
              <a:xfrm>
                <a:off x="2641645" y="3187873"/>
                <a:ext cx="4368755" cy="1086942"/>
              </a:xfrm>
              <a:prstGeom prst="roundRect">
                <a:avLst/>
              </a:prstGeom>
              <a:solidFill>
                <a:srgbClr val="D9E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8" name="Picture 37" title="&quot;&quot;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15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895205" y="3187873"/>
                <a:ext cx="1981200" cy="1193673"/>
              </a:xfrm>
              <a:prstGeom prst="rect">
                <a:avLst/>
              </a:prstGeom>
            </p:spPr>
          </p:pic>
          <p:pic>
            <p:nvPicPr>
              <p:cNvPr id="39" name="Picture 38" title="&quot;&quot;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18093" y="3399004"/>
                <a:ext cx="2041070" cy="685800"/>
              </a:xfrm>
              <a:prstGeom prst="rect">
                <a:avLst/>
              </a:prstGeom>
            </p:spPr>
          </p:pic>
        </p:grpSp>
        <p:sp>
          <p:nvSpPr>
            <p:cNvPr id="11" name="Right Arrow 10" title="&quot;&quot;"/>
            <p:cNvSpPr/>
            <p:nvPr/>
          </p:nvSpPr>
          <p:spPr>
            <a:xfrm rot="5400000">
              <a:off x="5888922" y="3375352"/>
              <a:ext cx="562315" cy="381000"/>
            </a:xfrm>
            <a:prstGeom prst="rightArrow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ight Arrow 11" title="&quot;&quot;"/>
            <p:cNvSpPr/>
            <p:nvPr/>
          </p:nvSpPr>
          <p:spPr>
            <a:xfrm rot="5400000">
              <a:off x="7654055" y="3380277"/>
              <a:ext cx="562315" cy="381000"/>
            </a:xfrm>
            <a:prstGeom prst="rightArrow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5187684" y="1793583"/>
              <a:ext cx="1872508" cy="1613629"/>
            </a:xfrm>
            <a:prstGeom prst="roundRect">
              <a:avLst/>
            </a:prstGeom>
            <a:solidFill>
              <a:srgbClr val="D9E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ight Arrow 13" title="&quot;&quot;"/>
            <p:cNvSpPr/>
            <p:nvPr/>
          </p:nvSpPr>
          <p:spPr>
            <a:xfrm rot="5400000">
              <a:off x="4174781" y="3333780"/>
              <a:ext cx="646079" cy="381000"/>
            </a:xfrm>
            <a:prstGeom prst="rightArrow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048000" y="1768669"/>
              <a:ext cx="1872508" cy="1613629"/>
            </a:xfrm>
            <a:prstGeom prst="roundRect">
              <a:avLst/>
            </a:prstGeom>
            <a:solidFill>
              <a:srgbClr val="D9E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496594" y="2968298"/>
              <a:ext cx="7889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2060"/>
                  </a:solidFill>
                </a:rPr>
                <a:t>ASSIST</a:t>
              </a:r>
              <a:endParaRPr lang="en-US" dirty="0">
                <a:solidFill>
                  <a:srgbClr val="002060"/>
                </a:solidFill>
              </a:endParaRPr>
            </a:p>
          </p:txBody>
        </p:sp>
        <p:pic>
          <p:nvPicPr>
            <p:cNvPr id="18" name="Picture 17" descr="laptop_custom_screen_11466.png" title="&quot;&quot;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21447" y="1936321"/>
              <a:ext cx="1881235" cy="1328152"/>
            </a:xfrm>
            <a:prstGeom prst="rect">
              <a:avLst/>
            </a:prstGeom>
          </p:spPr>
        </p:pic>
        <p:grpSp>
          <p:nvGrpSpPr>
            <p:cNvPr id="19" name="Group 18"/>
            <p:cNvGrpSpPr/>
            <p:nvPr/>
          </p:nvGrpSpPr>
          <p:grpSpPr>
            <a:xfrm>
              <a:off x="3243363" y="1865656"/>
              <a:ext cx="1447483" cy="1297484"/>
              <a:chOff x="607264" y="2166902"/>
              <a:chExt cx="1447483" cy="1297484"/>
            </a:xfrm>
          </p:grpSpPr>
          <p:pic>
            <p:nvPicPr>
              <p:cNvPr id="35" name="Picture 34" descr="computer_monitor_blue_screen_400_clr_3985.png" title="&quot;&quot;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607264" y="2166902"/>
                <a:ext cx="1447483" cy="1297484"/>
              </a:xfrm>
              <a:prstGeom prst="rect">
                <a:avLst/>
              </a:prstGeom>
            </p:spPr>
          </p:pic>
          <p:pic>
            <p:nvPicPr>
              <p:cNvPr id="36" name="Picture 2" title="Monitor with ASSIST screen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9540" y="2240816"/>
                <a:ext cx="1073770" cy="750736"/>
              </a:xfrm>
              <a:prstGeom prst="rect">
                <a:avLst/>
              </a:prstGeom>
              <a:noFill/>
              <a:ln w="9525">
                <a:solidFill>
                  <a:srgbClr val="00206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1" name="TextBox 20"/>
            <p:cNvSpPr txBox="1"/>
            <p:nvPr/>
          </p:nvSpPr>
          <p:spPr>
            <a:xfrm>
              <a:off x="5368255" y="2975408"/>
              <a:ext cx="16257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2060"/>
                  </a:solidFill>
                </a:rPr>
                <a:t>System-to-System</a:t>
              </a:r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7421515" y="1816286"/>
              <a:ext cx="1872508" cy="1613629"/>
            </a:xfrm>
            <a:prstGeom prst="roundRect">
              <a:avLst/>
            </a:prstGeom>
            <a:solidFill>
              <a:srgbClr val="D9E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826213" y="3012104"/>
              <a:ext cx="10774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2060"/>
                  </a:solidFill>
                </a:rPr>
                <a:t>Workspace</a:t>
              </a:r>
              <a:endParaRPr lang="en-US" dirty="0">
                <a:solidFill>
                  <a:srgbClr val="002060"/>
                </a:solidFill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7446636" y="1870929"/>
              <a:ext cx="1909585" cy="1312840"/>
              <a:chOff x="4862483" y="2175424"/>
              <a:chExt cx="1909585" cy="1312840"/>
            </a:xfrm>
          </p:grpSpPr>
          <p:pic>
            <p:nvPicPr>
              <p:cNvPr id="29" name="Picture 28" title="&quot;&quot;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62483" y="2175424"/>
                <a:ext cx="1909585" cy="1312840"/>
              </a:xfrm>
              <a:prstGeom prst="rect">
                <a:avLst/>
              </a:prstGeom>
            </p:spPr>
          </p:pic>
          <p:pic>
            <p:nvPicPr>
              <p:cNvPr id="30" name="Picture 29" title="workspace screenshot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280797" y="2259573"/>
                <a:ext cx="1017744" cy="571648"/>
              </a:xfrm>
              <a:prstGeom prst="rect">
                <a:avLst/>
              </a:prstGeom>
            </p:spPr>
          </p:pic>
        </p:grpSp>
      </p:grpSp>
      <p:pic>
        <p:nvPicPr>
          <p:cNvPr id="5" name="Picture 4" title="&quot;&quot;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47753" y="227082"/>
            <a:ext cx="1158162" cy="1538088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43388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Your Application will be…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825752" y="1524000"/>
            <a:ext cx="8503920" cy="457504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400" dirty="0"/>
              <a:t>Subject to the same registration requirements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Completed with the same data items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Routed through Grants.gov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Validated against the same NIH business rules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Assembled in a consistent format for review consideration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Tracked in eRA Commons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76401" y="4572000"/>
            <a:ext cx="881683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/>
            <a:r>
              <a:rPr lang="en-US" sz="3300" b="1" dirty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>…regardless of submission option used.</a:t>
            </a:r>
          </a:p>
        </p:txBody>
      </p:sp>
      <p:grpSp>
        <p:nvGrpSpPr>
          <p:cNvPr id="11" name="Group 10" title="&quot;&quot;"/>
          <p:cNvGrpSpPr/>
          <p:nvPr/>
        </p:nvGrpSpPr>
        <p:grpSpPr>
          <a:xfrm>
            <a:off x="4200526" y="5257800"/>
            <a:ext cx="3800475" cy="1562100"/>
            <a:chOff x="4200526" y="5257800"/>
            <a:chExt cx="3800475" cy="1562100"/>
          </a:xfrm>
        </p:grpSpPr>
        <p:pic>
          <p:nvPicPr>
            <p:cNvPr id="7" name="Picture 6" title="scale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0526" y="5867400"/>
              <a:ext cx="3800475" cy="952500"/>
            </a:xfrm>
            <a:prstGeom prst="rect">
              <a:avLst/>
            </a:prstGeom>
          </p:spPr>
        </p:pic>
        <p:pic>
          <p:nvPicPr>
            <p:cNvPr id="12" name="Picture 11" title="&quot;&quo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7725" y="5302404"/>
              <a:ext cx="1420876" cy="911158"/>
            </a:xfrm>
            <a:prstGeom prst="rect">
              <a:avLst/>
            </a:prstGeom>
          </p:spPr>
        </p:pic>
        <p:pic>
          <p:nvPicPr>
            <p:cNvPr id="17" name="Picture 16" descr="laptop_custom_screen_11466.png" title="&quot;&quot;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48379" y="5410200"/>
              <a:ext cx="1257526" cy="887813"/>
            </a:xfrm>
            <a:prstGeom prst="rect">
              <a:avLst/>
            </a:prstGeom>
          </p:spPr>
        </p:pic>
        <p:grpSp>
          <p:nvGrpSpPr>
            <p:cNvPr id="23" name="Group 22"/>
            <p:cNvGrpSpPr/>
            <p:nvPr/>
          </p:nvGrpSpPr>
          <p:grpSpPr>
            <a:xfrm>
              <a:off x="5547277" y="5257800"/>
              <a:ext cx="1134301" cy="955762"/>
              <a:chOff x="3442461" y="7384877"/>
              <a:chExt cx="2210133" cy="1911523"/>
            </a:xfrm>
          </p:grpSpPr>
          <p:pic>
            <p:nvPicPr>
              <p:cNvPr id="21" name="Picture 20" descr="computer_monitor_blue_screen_400_clr_3985.png" title="&quot;&quot;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442461" y="7384877"/>
                <a:ext cx="2210133" cy="1911523"/>
              </a:xfrm>
              <a:prstGeom prst="rect">
                <a:avLst/>
              </a:prstGeom>
            </p:spPr>
          </p:pic>
          <p:pic>
            <p:nvPicPr>
              <p:cNvPr id="22" name="Picture 2" title="Monitor with ASSIST screen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03506" y="7529143"/>
                <a:ext cx="1630494" cy="1154127"/>
              </a:xfrm>
              <a:prstGeom prst="rect">
                <a:avLst/>
              </a:prstGeom>
              <a:noFill/>
              <a:ln w="9525">
                <a:solidFill>
                  <a:srgbClr val="00206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8" name="Picture 17" title="workspace screenshot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59523" y="5363287"/>
              <a:ext cx="738557" cy="4148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306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3A4FF90E-4C55-4D59-BE6A-CE57DBB6E3FF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Submission Options are NIH Applicants Using?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52400" y="1447800"/>
            <a:ext cx="5991674" cy="670438"/>
          </a:xfrm>
        </p:spPr>
        <p:txBody>
          <a:bodyPr/>
          <a:lstStyle/>
          <a:p>
            <a:pPr algn="ctr"/>
            <a:r>
              <a:rPr lang="en-US" sz="2000" dirty="0"/>
              <a:t>Monthly Submission Method Percentages </a:t>
            </a:r>
            <a:br>
              <a:rPr lang="en-US" sz="2000" dirty="0"/>
            </a:br>
            <a:r>
              <a:rPr lang="en-US" sz="2000" dirty="0" smtClean="0"/>
              <a:t>January 2018 – June </a:t>
            </a:r>
            <a:r>
              <a:rPr lang="en-US" sz="2000" dirty="0"/>
              <a:t>2018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 sz="2000" dirty="0"/>
              <a:t>Total Submission Method Percentages </a:t>
            </a:r>
            <a:br>
              <a:rPr lang="en-US" sz="2000" dirty="0"/>
            </a:br>
            <a:r>
              <a:rPr lang="en-US" sz="2000" dirty="0" smtClean="0"/>
              <a:t>January 2018 – June 2018</a:t>
            </a:r>
            <a:endParaRPr lang="en-US" sz="2000" dirty="0"/>
          </a:p>
        </p:txBody>
      </p:sp>
      <p:graphicFrame>
        <p:nvGraphicFramePr>
          <p:cNvPr id="10" name="Chart 9" descr="ASSIST = 35%&#10;S2S = 56%&#10;Downloadable forms = 8%&#10;Workspace = 2%" title="total Submission Method Percentages - March 2017-Feb. 20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7558964"/>
              </p:ext>
            </p:extLst>
          </p:nvPr>
        </p:nvGraphicFramePr>
        <p:xfrm>
          <a:off x="5950391" y="2318085"/>
          <a:ext cx="5827082" cy="4038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 descr="ASSIST = 37%&#10;S2S = 49%&#10;Downloadable forms = 11%&#10;Workspace = 3%" title="total Submission Method Percentages -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6772248"/>
              </p:ext>
            </p:extLst>
          </p:nvPr>
        </p:nvGraphicFramePr>
        <p:xfrm>
          <a:off x="6388441" y="2578485"/>
          <a:ext cx="5389032" cy="3803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 descr="In June 2018, S2S accounted for 53% of submissions; ASSIST 42%; and Grants.gov Workspace 5%." title="Monthly Sbumission Method percentages Januayr - June 20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7451837"/>
              </p:ext>
            </p:extLst>
          </p:nvPr>
        </p:nvGraphicFramePr>
        <p:xfrm>
          <a:off x="304799" y="2438400"/>
          <a:ext cx="5645591" cy="3918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 descr="S2S - 49%; ASSIST - 44%; Workspace 7% " title="Total Sbumission Method Percentages jaunary - June 20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1423325"/>
              </p:ext>
            </p:extLst>
          </p:nvPr>
        </p:nvGraphicFramePr>
        <p:xfrm>
          <a:off x="6454056" y="2520120"/>
          <a:ext cx="5257800" cy="3634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9974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cessDiagra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698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00000"/>
              </a:schemeClr>
            </a:gs>
            <a:gs pos="45000">
              <a:schemeClr val="phClr">
                <a:tint val="93000"/>
                <a:satMod val="20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without arrow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13932BB50E0F40A2A420C0FA0699AE" ma:contentTypeVersion="0" ma:contentTypeDescription="Create a new document." ma:contentTypeScope="" ma:versionID="1ba8b3d26b8bb2e7d5ab090592e7f65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7DAA70-C3F4-4123-B315-B54B2E6FBDE6}">
  <ds:schemaRefs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A469D3A-7851-4BA7-8B5C-CD29CD8AAB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2F279A0-1B72-4A0F-A7CA-0934D0E5A71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ProcessDiagram</Template>
  <TotalTime>0</TotalTime>
  <Words>1739</Words>
  <Application>Microsoft Office PowerPoint</Application>
  <PresentationFormat>Widescreen</PresentationFormat>
  <Paragraphs>388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8" baseType="lpstr">
      <vt:lpstr>Arial</vt:lpstr>
      <vt:lpstr>Articulate Extrabold</vt:lpstr>
      <vt:lpstr>Calibri</vt:lpstr>
      <vt:lpstr>Georgia</vt:lpstr>
      <vt:lpstr>Helvetica</vt:lpstr>
      <vt:lpstr>Wingdings</vt:lpstr>
      <vt:lpstr>Wingdings 2</vt:lpstr>
      <vt:lpstr>ProcessDiagram</vt:lpstr>
      <vt:lpstr>2_without arrows</vt:lpstr>
      <vt:lpstr>Ready, Set, Submit!</vt:lpstr>
      <vt:lpstr>NIH Grants &amp; Funding</vt:lpstr>
      <vt:lpstr>How to Apply – Application Guide</vt:lpstr>
      <vt:lpstr>Before Jumping Into the Application Process,  Let’s Cover Some Prepare to Apply Basics</vt:lpstr>
      <vt:lpstr>Understand Key Systems &amp; Roles</vt:lpstr>
      <vt:lpstr>Organization Registration</vt:lpstr>
      <vt:lpstr>Application Submission Options</vt:lpstr>
      <vt:lpstr>Your Application will be…</vt:lpstr>
      <vt:lpstr>What Submission Options are NIH Applicants Using?</vt:lpstr>
      <vt:lpstr>Comparison of Submission Options</vt:lpstr>
      <vt:lpstr>Application Forms</vt:lpstr>
      <vt:lpstr>Access Application Forms via ASSIST</vt:lpstr>
      <vt:lpstr>ASSIST Screen – Single-project</vt:lpstr>
      <vt:lpstr>Access Application Forms via Workspace</vt:lpstr>
      <vt:lpstr>Sample Workspace Screen</vt:lpstr>
      <vt:lpstr>Now Let’s Talk About the Application Process</vt:lpstr>
      <vt:lpstr>Step 1: Find an Opportunity of Interest</vt:lpstr>
      <vt:lpstr>Announcement Text</vt:lpstr>
      <vt:lpstr>FOA Key Dates</vt:lpstr>
      <vt:lpstr>FOA Section IV Application and Submission Information</vt:lpstr>
      <vt:lpstr>FOA Sections II and III</vt:lpstr>
      <vt:lpstr>Check for fit before you submit!</vt:lpstr>
      <vt:lpstr>Step 2: Plan for Your Submission</vt:lpstr>
      <vt:lpstr>Step 3: Initiate Application</vt:lpstr>
      <vt:lpstr>Step 4: Build Your Team</vt:lpstr>
      <vt:lpstr>Step 5: Enter Data</vt:lpstr>
      <vt:lpstr>Application Attachments</vt:lpstr>
      <vt:lpstr>Text Fields</vt:lpstr>
      <vt:lpstr>Grantsmanship</vt:lpstr>
      <vt:lpstr>Step 6: Finalize Your Application</vt:lpstr>
      <vt:lpstr>Step 7: Submit Your Application</vt:lpstr>
      <vt:lpstr>On-time Submission</vt:lpstr>
      <vt:lpstr>Pop Quiz</vt:lpstr>
      <vt:lpstr>Step 8: Track Your Application</vt:lpstr>
      <vt:lpstr>Email is Unreliable – Proactively Track Your Application</vt:lpstr>
      <vt:lpstr>Errors &amp; Warnings</vt:lpstr>
      <vt:lpstr>Correcting Errors Found After Submission</vt:lpstr>
      <vt:lpstr>Application Assembled &amp; Posted in eRA Commons</vt:lpstr>
      <vt:lpstr>Application Viewing Window</vt:lpstr>
      <vt:lpstr>View Application Image (e-Application)</vt:lpstr>
      <vt:lpstr>Submission Complete!</vt:lpstr>
      <vt:lpstr>Application Checks (Validations)</vt:lpstr>
      <vt:lpstr>Sample Validations</vt:lpstr>
      <vt:lpstr>Resources</vt:lpstr>
      <vt:lpstr>Help Desks</vt:lpstr>
      <vt:lpstr>Online Resources &amp; Websites</vt:lpstr>
      <vt:lpstr>Stay Connected – Subscribe to Listservs</vt:lpstr>
      <vt:lpstr>Walk-through of Submission Process</vt:lpstr>
      <vt:lpstr>Questions?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Ready, Set, Submit! - Application Preparation and Submission</dc:title>
  <dc:subject>Grant application submission</dc:subject>
  <dc:creator/>
  <cp:keywords>Grant Application Submission NIH</cp:keywords>
  <cp:lastModifiedBy/>
  <cp:revision>1</cp:revision>
  <dcterms:created xsi:type="dcterms:W3CDTF">2011-05-13T19:52:12Z</dcterms:created>
  <dcterms:modified xsi:type="dcterms:W3CDTF">2018-09-26T21:48:49Z</dcterms:modified>
  <cp:contentStatus>Final</cp:contentStatus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  <property fmtid="{D5CDD505-2E9C-101B-9397-08002B2CF9AE}" pid="3" name="ContentTypeId">
    <vt:lpwstr>0x010100B813932BB50E0F40A2A420C0FA0699AE</vt:lpwstr>
  </property>
</Properties>
</file>