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sldIdLst>
    <p:sldId id="259" r:id="rId3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66CCFF"/>
    <a:srgbClr val="00B0FF"/>
    <a:srgbClr val="339933"/>
    <a:srgbClr val="00D1CF"/>
    <a:srgbClr val="90AB5E"/>
    <a:srgbClr val="008C8B"/>
    <a:srgbClr val="2856B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26" y="816"/>
      </p:cViewPr>
      <p:guideLst>
        <p:guide orient="horz" pos="215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fld id="{BF7207A5-16A0-4972-A38A-36DB2EB62E42}" type="datetime1">
              <a:rPr lang="en-US"/>
              <a:pPr>
                <a:defRPr/>
              </a:pPr>
              <a:t>02/14/2011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fld id="{67BB3F6D-8E85-4E17-B79C-3876A1647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fld id="{3D2FF4B6-0994-4ADE-B09C-2AFEE18D76AD}" type="datetime1">
              <a:rPr lang="en-US"/>
              <a:pPr>
                <a:defRPr/>
              </a:pPr>
              <a:t>02/14/2011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fld id="{5F14491F-4BFE-4CD5-B997-2A084B2BC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fld id="{2BED0A2F-5D65-443F-AA55-CF67B2E39362}" type="datetime1">
              <a:rPr lang="en-US"/>
              <a:pPr>
                <a:defRPr/>
              </a:pPr>
              <a:t>02/14/2011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fld id="{3A733C1E-FC13-458E-99B6-1EA2867C7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fld id="{40F767AC-623F-4732-A2B3-6CEEB93D5B4E}" type="datetime1">
              <a:rPr lang="en-US"/>
              <a:pPr>
                <a:defRPr/>
              </a:pPr>
              <a:t>02/14/2011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fld id="{25F3F387-95F1-48AA-AA60-BC7556CB6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fld id="{190BB0CF-C53C-4D22-90B3-C15F16C7EC76}" type="datetime1">
              <a:rPr lang="en-US"/>
              <a:pPr>
                <a:defRPr/>
              </a:pPr>
              <a:t>02/14/2011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fld id="{BA456059-F780-4398-BF26-BCC626E2D8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fld id="{2240F47B-ADA9-4F95-869A-9B0E6FDB741D}" type="datetime1">
              <a:rPr lang="en-US"/>
              <a:pPr>
                <a:defRPr/>
              </a:pPr>
              <a:t>02/14/2011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fld id="{CB2DAB13-552E-4444-94AC-E23A6115AB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fld id="{2B427A70-DAA4-4D04-93AE-320D71380CE6}" type="datetime1">
              <a:rPr lang="en-US"/>
              <a:pPr>
                <a:defRPr/>
              </a:pPr>
              <a:t>02/14/2011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fld id="{229A4375-6D18-40EA-8FD2-46C84B78C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fld id="{6CCD9DDD-8A52-4CD4-9A3E-19BBA637D252}" type="datetime1">
              <a:rPr lang="en-US"/>
              <a:pPr>
                <a:defRPr/>
              </a:pPr>
              <a:t>02/14/2011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fld id="{B96DB379-8ABA-4FB6-9DF1-0003C40946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fld id="{B7AB45F3-22B4-43D0-80BE-5B6BC39B0243}" type="datetime1">
              <a:rPr lang="en-US"/>
              <a:pPr>
                <a:defRPr/>
              </a:pPr>
              <a:t>02/14/2011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fld id="{4A877863-5CDD-4AB6-AE75-80D72B8A8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fld id="{98C5FB93-E943-42AE-BCE9-B67D35523ACB}" type="datetime1">
              <a:rPr lang="en-US"/>
              <a:pPr>
                <a:defRPr/>
              </a:pPr>
              <a:t>02/14/2011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fld id="{4863D2F0-D515-4A6A-A2AF-FD6673E5A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fld id="{E59648DF-21B6-45BB-AB36-BA12478E8E29}" type="datetime1">
              <a:rPr lang="en-US"/>
              <a:pPr>
                <a:defRPr/>
              </a:pPr>
              <a:t>02/14/2011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fld id="{8B07FCE0-D32B-4735-B927-517CDF901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4476744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4"/>
          <p:cNvSpPr txBox="1">
            <a:spLocks noChangeArrowheads="1"/>
          </p:cNvSpPr>
          <p:nvPr/>
        </p:nvSpPr>
        <p:spPr bwMode="auto">
          <a:xfrm>
            <a:off x="158750" y="514350"/>
            <a:ext cx="1693863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66"/>
                </a:solidFill>
                <a:latin typeface="Calibri" pitchFamily="34" charset="0"/>
              </a:rPr>
              <a:t>RECRUITMENT PHASE: Potential Reviewer’s Workflow</a:t>
            </a:r>
            <a:endParaRPr lang="en-US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23" name="Right Arrow 22"/>
          <p:cNvSpPr>
            <a:spLocks noChangeArrowheads="1"/>
          </p:cNvSpPr>
          <p:nvPr/>
        </p:nvSpPr>
        <p:spPr bwMode="auto">
          <a:xfrm rot="5400000">
            <a:off x="2500313" y="1573213"/>
            <a:ext cx="409575" cy="187325"/>
          </a:xfrm>
          <a:prstGeom prst="rightArrow">
            <a:avLst>
              <a:gd name="adj1" fmla="val 25046"/>
              <a:gd name="adj2" fmla="val 45824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" name="Right Arrow 21"/>
          <p:cNvSpPr>
            <a:spLocks noChangeArrowheads="1"/>
          </p:cNvSpPr>
          <p:nvPr/>
        </p:nvSpPr>
        <p:spPr bwMode="auto">
          <a:xfrm rot="5400000">
            <a:off x="2500313" y="5514975"/>
            <a:ext cx="409575" cy="187325"/>
          </a:xfrm>
          <a:prstGeom prst="rightArrow">
            <a:avLst>
              <a:gd name="adj1" fmla="val 25046"/>
              <a:gd name="adj2" fmla="val 45824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Right Arrow 20"/>
          <p:cNvSpPr>
            <a:spLocks noChangeArrowheads="1"/>
          </p:cNvSpPr>
          <p:nvPr/>
        </p:nvSpPr>
        <p:spPr bwMode="auto">
          <a:xfrm rot="5400000">
            <a:off x="2500313" y="4259263"/>
            <a:ext cx="409575" cy="187325"/>
          </a:xfrm>
          <a:prstGeom prst="rightArrow">
            <a:avLst>
              <a:gd name="adj1" fmla="val 25046"/>
              <a:gd name="adj2" fmla="val 45824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Right Arrow 19"/>
          <p:cNvSpPr>
            <a:spLocks noChangeArrowheads="1"/>
          </p:cNvSpPr>
          <p:nvPr/>
        </p:nvSpPr>
        <p:spPr bwMode="auto">
          <a:xfrm rot="5400000">
            <a:off x="2500313" y="2703513"/>
            <a:ext cx="409575" cy="187325"/>
          </a:xfrm>
          <a:prstGeom prst="rightArrow">
            <a:avLst>
              <a:gd name="adj1" fmla="val 25046"/>
              <a:gd name="adj2" fmla="val 45824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944688" y="514350"/>
            <a:ext cx="1517650" cy="947738"/>
          </a:xfrm>
          <a:prstGeom prst="ellipse">
            <a:avLst/>
          </a:prstGeom>
          <a:solidFill>
            <a:srgbClr val="66CCFF"/>
          </a:solidFill>
          <a:ln w="9525">
            <a:solidFill>
              <a:srgbClr val="000066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ktangel 101"/>
          <p:cNvSpPr>
            <a:spLocks noChangeArrowheads="1"/>
          </p:cNvSpPr>
          <p:nvPr/>
        </p:nvSpPr>
        <p:spPr bwMode="auto">
          <a:xfrm>
            <a:off x="1883951" y="1923429"/>
            <a:ext cx="1619864" cy="669250"/>
          </a:xfrm>
          <a:prstGeom prst="rect">
            <a:avLst/>
          </a:prstGeom>
          <a:solidFill>
            <a:srgbClr val="339933"/>
          </a:solidFill>
          <a:ln w="12700"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9" name="Rektangel 101"/>
          <p:cNvSpPr>
            <a:spLocks noChangeArrowheads="1"/>
          </p:cNvSpPr>
          <p:nvPr/>
        </p:nvSpPr>
        <p:spPr bwMode="auto">
          <a:xfrm>
            <a:off x="1944687" y="4734684"/>
            <a:ext cx="1619864" cy="669250"/>
          </a:xfrm>
          <a:prstGeom prst="rect">
            <a:avLst/>
          </a:prstGeom>
          <a:solidFill>
            <a:srgbClr val="339933"/>
          </a:solidFill>
          <a:ln w="12700">
            <a:solidFill>
              <a:srgbClr val="008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100" b="1" kern="0" dirty="0">
                <a:solidFill>
                  <a:schemeClr val="bg1"/>
                </a:solidFill>
                <a:latin typeface="Calibri"/>
                <a:ea typeface="ＭＳ Ｐゴシック" pitchFamily="-97" charset="-128"/>
                <a:cs typeface="ＭＳ Ｐゴシック" charset="-128"/>
              </a:rPr>
              <a:t>Click </a:t>
            </a:r>
            <a:r>
              <a:rPr lang="en-US" sz="1100" b="1" dirty="0">
                <a:solidFill>
                  <a:schemeClr val="bg1"/>
                </a:solidFill>
                <a:latin typeface="Calibri"/>
                <a:ea typeface="ＭＳ Ｐゴシック" charset="-128"/>
                <a:cs typeface="ＭＳ Ｐゴシック" charset="-128"/>
              </a:rPr>
              <a:t>‘COI</a:t>
            </a:r>
            <a:r>
              <a:rPr lang="da-DK" sz="1100" b="1" kern="0" dirty="0">
                <a:solidFill>
                  <a:schemeClr val="bg1"/>
                </a:solidFill>
                <a:latin typeface="Calibri"/>
                <a:ea typeface="ＭＳ Ｐゴシック" pitchFamily="-97" charset="-128"/>
                <a:cs typeface="ＭＳ Ｐゴシック" charset="-128"/>
              </a:rPr>
              <a:t>  Check Complete’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100" b="1" kern="0" dirty="0">
                <a:solidFill>
                  <a:schemeClr val="bg1"/>
                </a:solidFill>
                <a:latin typeface="Calibri"/>
                <a:ea typeface="ＭＳ Ｐゴシック" pitchFamily="-97" charset="-128"/>
                <a:cs typeface="ＭＳ Ｐゴシック" charset="-128"/>
              </a:rPr>
              <a:t>Button</a:t>
            </a:r>
            <a:endParaRPr lang="da-DK" sz="1100" b="1" kern="0" dirty="0">
              <a:solidFill>
                <a:schemeClr val="bg1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44688" y="1924050"/>
            <a:ext cx="1517650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1" dirty="0">
                <a:solidFill>
                  <a:schemeClr val="bg1"/>
                </a:solidFill>
                <a:latin typeface="+mn-lt"/>
                <a:ea typeface="ＭＳ Ｐゴシック" charset="-128"/>
                <a:cs typeface="ＭＳ Ｐゴシック" charset="-128"/>
              </a:rPr>
              <a:t>Sign Confidentiality Agreement</a:t>
            </a:r>
            <a:endParaRPr lang="en-US" sz="1100" b="1" dirty="0">
              <a:solidFill>
                <a:schemeClr val="bg1"/>
              </a:solidFill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44688" y="4759325"/>
            <a:ext cx="1517650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en-US" sz="11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44688" y="638175"/>
            <a:ext cx="1558925" cy="60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1" dirty="0">
                <a:solidFill>
                  <a:schemeClr val="bg1"/>
                </a:solidFill>
                <a:latin typeface="+mn-lt"/>
                <a:ea typeface="ＭＳ Ｐゴシック" charset="-128"/>
                <a:cs typeface="ＭＳ Ｐゴシック" charset="-128"/>
              </a:rPr>
              <a:t>Receive invitation to recruitment phase  from SRO</a:t>
            </a:r>
            <a:endParaRPr lang="en-US" sz="1100" b="1" dirty="0">
              <a:solidFill>
                <a:schemeClr val="bg1"/>
              </a:solidFill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335213" y="5813425"/>
            <a:ext cx="774700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en-US" sz="11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" name="Rektangel 101"/>
          <p:cNvSpPr>
            <a:spLocks noChangeArrowheads="1"/>
          </p:cNvSpPr>
          <p:nvPr/>
        </p:nvSpPr>
        <p:spPr bwMode="auto">
          <a:xfrm>
            <a:off x="2334553" y="5943600"/>
            <a:ext cx="928420" cy="669250"/>
          </a:xfrm>
          <a:prstGeom prst="rect">
            <a:avLst/>
          </a:prstGeom>
          <a:solidFill>
            <a:srgbClr val="66CCFF"/>
          </a:solidFill>
          <a:ln w="12700">
            <a:solidFill>
              <a:srgbClr val="66CC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100" b="1" kern="0" dirty="0">
                <a:solidFill>
                  <a:schemeClr val="bg1"/>
                </a:solidFill>
                <a:latin typeface="Calibri"/>
                <a:ea typeface="ＭＳ Ｐゴシック" pitchFamily="-97" charset="-128"/>
                <a:cs typeface="ＭＳ Ｐゴシック" charset="-128"/>
              </a:rPr>
              <a:t>All done!</a:t>
            </a:r>
            <a:endParaRPr lang="da-DK" sz="1100" b="1" kern="0" dirty="0">
              <a:solidFill>
                <a:schemeClr val="bg1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33" name="Rektangel 101"/>
          <p:cNvSpPr>
            <a:spLocks noChangeArrowheads="1"/>
          </p:cNvSpPr>
          <p:nvPr/>
        </p:nvSpPr>
        <p:spPr bwMode="auto">
          <a:xfrm>
            <a:off x="1851995" y="3071323"/>
            <a:ext cx="1651820" cy="1076815"/>
          </a:xfrm>
          <a:prstGeom prst="rect">
            <a:avLst/>
          </a:prstGeom>
          <a:solidFill>
            <a:srgbClr val="66CCFF"/>
          </a:solidFill>
          <a:ln w="12700">
            <a:solidFill>
              <a:srgbClr val="00006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>
              <a:defRPr/>
            </a:pPr>
            <a:r>
              <a:rPr lang="en-US" sz="1100" b="1" dirty="0">
                <a:solidFill>
                  <a:schemeClr val="bg1"/>
                </a:solidFill>
                <a:latin typeface="Calibri"/>
                <a:ea typeface="ＭＳ Ｐゴシック" charset="-128"/>
                <a:cs typeface="ＭＳ Ｐゴシック" charset="-128"/>
              </a:rPr>
              <a:t>Check and identify  potential conflicts for applications by looking at involved personnel;  can indicate desire to speak to SRO </a:t>
            </a:r>
            <a:endParaRPr lang="en-US" sz="1100" b="1" dirty="0">
              <a:solidFill>
                <a:schemeClr val="bg1"/>
              </a:solidFill>
              <a:latin typeface="Calibri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335" name="TextBox 33"/>
          <p:cNvSpPr txBox="1">
            <a:spLocks noChangeArrowheads="1"/>
          </p:cNvSpPr>
          <p:nvPr/>
        </p:nvSpPr>
        <p:spPr bwMode="auto">
          <a:xfrm>
            <a:off x="0" y="6427788"/>
            <a:ext cx="19685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 i="1">
                <a:solidFill>
                  <a:srgbClr val="000066"/>
                </a:solidFill>
              </a:rPr>
              <a:t>February 4, 2011</a:t>
            </a:r>
          </a:p>
          <a:p>
            <a:r>
              <a:rPr lang="en-US" sz="1100" i="1">
                <a:solidFill>
                  <a:srgbClr val="000066"/>
                </a:solidFill>
              </a:rPr>
              <a:t>eRA Communications, NIH</a:t>
            </a:r>
          </a:p>
        </p:txBody>
      </p:sp>
      <p:grpSp>
        <p:nvGrpSpPr>
          <p:cNvPr id="17" name="Gruppe 124"/>
          <p:cNvGrpSpPr/>
          <p:nvPr/>
        </p:nvGrpSpPr>
        <p:grpSpPr>
          <a:xfrm>
            <a:off x="6097584" y="635000"/>
            <a:ext cx="2328461" cy="2251075"/>
            <a:chOff x="3328213" y="876283"/>
            <a:chExt cx="2684378" cy="4556120"/>
          </a:xfrm>
          <a:blipFill>
            <a:blip r:embed="rId2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8" name="Rektangel 25"/>
            <p:cNvSpPr/>
            <p:nvPr/>
          </p:nvSpPr>
          <p:spPr bwMode="auto">
            <a:xfrm>
              <a:off x="3328213" y="1000326"/>
              <a:ext cx="2684378" cy="4432077"/>
            </a:xfrm>
            <a:prstGeom prst="rect">
              <a:avLst/>
            </a:prstGeom>
            <a:grpFill/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kern="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9" name="Gruppe 55"/>
            <p:cNvGrpSpPr/>
            <p:nvPr/>
          </p:nvGrpSpPr>
          <p:grpSpPr>
            <a:xfrm>
              <a:off x="3328213" y="876283"/>
              <a:ext cx="2684378" cy="282027"/>
              <a:chOff x="3319464" y="876283"/>
              <a:chExt cx="2711486" cy="282027"/>
            </a:xfrm>
            <a:grpFill/>
          </p:grpSpPr>
          <p:sp>
            <p:nvSpPr>
              <p:cNvPr id="26" name="Rektangel 27"/>
              <p:cNvSpPr/>
              <p:nvPr/>
            </p:nvSpPr>
            <p:spPr bwMode="auto">
              <a:xfrm>
                <a:off x="3319464" y="876283"/>
                <a:ext cx="2703620" cy="220004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9" name="Rektangel 28"/>
              <p:cNvSpPr/>
              <p:nvPr/>
            </p:nvSpPr>
            <p:spPr bwMode="auto">
              <a:xfrm flipV="1">
                <a:off x="3327330" y="1034264"/>
                <a:ext cx="2703620" cy="124046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kern="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13337" name="Rectangle 30"/>
          <p:cNvSpPr>
            <a:spLocks noChangeArrowheads="1"/>
          </p:cNvSpPr>
          <p:nvPr/>
        </p:nvSpPr>
        <p:spPr bwMode="auto">
          <a:xfrm>
            <a:off x="6229350" y="835025"/>
            <a:ext cx="2057400" cy="203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Recruitment Phase </a:t>
            </a:r>
            <a:endParaRPr lang="en-US" sz="14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en-US" sz="1400">
                <a:latin typeface="Calibri" pitchFamily="34" charset="0"/>
                <a:ea typeface="Calibri" pitchFamily="34" charset="0"/>
                <a:cs typeface="Times New Roman" pitchFamily="18" charset="0"/>
              </a:rPr>
              <a:t>This is a phase in the Internet Assisted Review (IAR) module that allows invited reviewers to self-identify potential Conflict of Interest  with grant applications before the review meeting</a:t>
            </a:r>
            <a:endParaRPr lang="en-US" sz="14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38" name="Rectangle 31"/>
          <p:cNvSpPr>
            <a:spLocks noChangeArrowheads="1"/>
          </p:cNvSpPr>
          <p:nvPr/>
        </p:nvSpPr>
        <p:spPr bwMode="auto">
          <a:xfrm>
            <a:off x="2333625" y="96838"/>
            <a:ext cx="54387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66"/>
                </a:solidFill>
              </a:rPr>
              <a:t>Tool to Self-Identify Potential Conflict of Interest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deshop_flowcha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2AEDEFC-91D4-4A73-89B4-58D0C1C657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Slideshop_flowchart</Template>
  <TotalTime>264</TotalTime>
  <Words>84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12</vt:i4>
      </vt:variant>
      <vt:variant>
        <vt:lpstr>Slide Titles</vt:lpstr>
      </vt:variant>
      <vt:variant>
        <vt:i4>1</vt:i4>
      </vt:variant>
    </vt:vector>
  </HeadingPairs>
  <TitlesOfParts>
    <vt:vector size="17" baseType="lpstr">
      <vt:lpstr>Arial</vt:lpstr>
      <vt:lpstr>ＭＳ Ｐゴシック</vt:lpstr>
      <vt:lpstr>Calibri</vt:lpstr>
      <vt:lpstr>Times New Roman</vt:lpstr>
      <vt:lpstr>Slideshop_flowchart</vt:lpstr>
      <vt:lpstr>Slideshop_flowchart</vt:lpstr>
      <vt:lpstr>Slideshop_flowchart</vt:lpstr>
      <vt:lpstr>Slideshop_flowchart</vt:lpstr>
      <vt:lpstr>Slideshop_flowchart</vt:lpstr>
      <vt:lpstr>Slideshop_flowchart</vt:lpstr>
      <vt:lpstr>Slideshop_flowchart</vt:lpstr>
      <vt:lpstr>Slideshop_flowchart</vt:lpstr>
      <vt:lpstr>Slideshop_flowchart</vt:lpstr>
      <vt:lpstr>Slideshop_flowchart</vt:lpstr>
      <vt:lpstr>Slideshop_flowchart</vt:lpstr>
      <vt:lpstr>Slideshop_flowchart</vt:lpstr>
      <vt:lpstr>Slide 1</vt:lpstr>
    </vt:vector>
  </TitlesOfParts>
  <Company>NIH/OD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Recruitment Flow Reviewer</dc:title>
  <dc:subject>Recruitment Flow Reviewer</dc:subject>
  <dc:creator>subraman</dc:creator>
  <cp:keywords>Recruitment Flow Reviewer</cp:keywords>
  <dc:description/>
  <cp:lastModifiedBy>James B. Soden</cp:lastModifiedBy>
  <cp:revision>60</cp:revision>
  <dcterms:created xsi:type="dcterms:W3CDTF">2011-01-21T18:53:59Z</dcterms:created>
  <dcterms:modified xsi:type="dcterms:W3CDTF">2011-02-14T21:51:36Z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TC101875490</vt:lpwstr>
  </property>
</Properties>
</file>